
<file path=[Content_Types].xml><?xml version="1.0" encoding="utf-8"?>
<Types xmlns="http://schemas.openxmlformats.org/package/2006/content-types">
  <Default Extension="jpg" ContentType="image/jp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56" r:id="rId2"/>
    <p:sldId id="257" r:id="rId3"/>
    <p:sldId id="258" r:id="rId4"/>
    <p:sldId id="259" r:id="rId5"/>
    <p:sldId id="260" r:id="rId6"/>
    <p:sldId id="315" r:id="rId7"/>
    <p:sldId id="261" r:id="rId8"/>
    <p:sldId id="262" r:id="rId9"/>
    <p:sldId id="263" r:id="rId10"/>
    <p:sldId id="264" r:id="rId11"/>
    <p:sldId id="265" r:id="rId12"/>
    <p:sldId id="266" r:id="rId13"/>
    <p:sldId id="267" r:id="rId14"/>
    <p:sldId id="268" r:id="rId15"/>
    <p:sldId id="269" r:id="rId16"/>
    <p:sldId id="316" r:id="rId17"/>
    <p:sldId id="270" r:id="rId18"/>
    <p:sldId id="271" r:id="rId19"/>
    <p:sldId id="272" r:id="rId20"/>
    <p:sldId id="273" r:id="rId21"/>
    <p:sldId id="274" r:id="rId22"/>
    <p:sldId id="275" r:id="rId23"/>
    <p:sldId id="276" r:id="rId24"/>
    <p:sldId id="277" r:id="rId25"/>
    <p:sldId id="278" r:id="rId26"/>
    <p:sldId id="279" r:id="rId27"/>
    <p:sldId id="310" r:id="rId28"/>
    <p:sldId id="312" r:id="rId29"/>
    <p:sldId id="281" r:id="rId30"/>
    <p:sldId id="282" r:id="rId31"/>
    <p:sldId id="283" r:id="rId32"/>
    <p:sldId id="313" r:id="rId33"/>
    <p:sldId id="314" r:id="rId34"/>
    <p:sldId id="284" r:id="rId35"/>
    <p:sldId id="285" r:id="rId36"/>
    <p:sldId id="286" r:id="rId37"/>
    <p:sldId id="287" r:id="rId38"/>
    <p:sldId id="311"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89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jpg"/><Relationship Id="rId15" Type="http://schemas.openxmlformats.org/officeDocument/2006/relationships/image" Target="../media/image1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1.xml"/><Relationship Id="rId7" Type="http://schemas.openxmlformats.org/officeDocument/2006/relationships/image" Target="../media/image4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59.png"/><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70.png"/><Relationship Id="rId4"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71.png"/><Relationship Id="rId4" Type="http://schemas.openxmlformats.org/officeDocument/2006/relationships/notesSlide" Target="../notesSlides/notesSlide3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59.png"/><Relationship Id="rId4" Type="http://schemas.openxmlformats.org/officeDocument/2006/relationships/image" Target="../media/image6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E2761"/>
          </a:solidFill>
          <a:ln/>
        </p:spPr>
      </p:sp>
      <p:sp>
        <p:nvSpPr>
          <p:cNvPr id="3" name="Text 1"/>
          <p:cNvSpPr txBox="1"/>
          <p:nvPr/>
        </p:nvSpPr>
        <p:spPr>
          <a:xfrm>
            <a:off x="685800" y="640080"/>
            <a:ext cx="7315200" cy="320040"/>
          </a:xfrm>
          <a:prstGeom prst="rect">
            <a:avLst/>
          </a:prstGeom>
          <a:noFill/>
          <a:ln/>
        </p:spPr>
        <p:txBody>
          <a:bodyPr wrap="square" lIns="0" tIns="0" rIns="0" bIns="0" rtlCol="0" anchor="ctr"/>
          <a:lstStyle/>
          <a:p>
            <a:pPr marL="0" indent="0">
              <a:buNone/>
            </a:pPr>
            <a:r>
              <a:rPr lang="en-US" sz="1300" b="1" kern="0" spc="300" dirty="0">
                <a:solidFill>
                  <a:srgbClr val="B9822A"/>
                </a:solidFill>
                <a:latin typeface="Calibri" pitchFamily="34" charset="0"/>
                <a:ea typeface="Calibri" pitchFamily="34" charset="-122"/>
                <a:cs typeface="Calibri" pitchFamily="34" charset="-120"/>
              </a:rPr>
              <a:t>SCHOOL FINANCE INDICATORS DATABASE</a:t>
            </a:r>
            <a:endParaRPr lang="en-US" sz="1300" dirty="0"/>
          </a:p>
        </p:txBody>
      </p:sp>
      <p:sp>
        <p:nvSpPr>
          <p:cNvPr id="4" name="Text 2"/>
          <p:cNvSpPr txBox="1"/>
          <p:nvPr/>
        </p:nvSpPr>
        <p:spPr>
          <a:xfrm>
            <a:off x="658368" y="2286000"/>
            <a:ext cx="10789920" cy="155448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School Finance in America</a:t>
            </a:r>
            <a:endParaRPr lang="en-US" sz="5400" dirty="0"/>
          </a:p>
        </p:txBody>
      </p:sp>
      <p:sp>
        <p:nvSpPr>
          <p:cNvPr id="5" name="Text 3"/>
          <p:cNvSpPr txBox="1"/>
          <p:nvPr/>
        </p:nvSpPr>
        <p:spPr>
          <a:xfrm>
            <a:off x="685800" y="3611880"/>
            <a:ext cx="10058400" cy="640080"/>
          </a:xfrm>
          <a:prstGeom prst="rect">
            <a:avLst/>
          </a:prstGeom>
          <a:noFill/>
          <a:ln/>
        </p:spPr>
        <p:txBody>
          <a:bodyPr wrap="square" lIns="0" tIns="0" rIns="0" bIns="0" rtlCol="0" anchor="ctr"/>
          <a:lstStyle/>
          <a:p>
            <a:pPr marL="0" indent="0">
              <a:buNone/>
            </a:pPr>
            <a:r>
              <a:rPr lang="en-US" sz="2000" dirty="0">
                <a:solidFill>
                  <a:srgbClr val="CADCFC"/>
                </a:solidFill>
                <a:latin typeface="Calibri" pitchFamily="34" charset="0"/>
                <a:ea typeface="Calibri" pitchFamily="34" charset="-122"/>
                <a:cs typeface="Calibri" pitchFamily="34" charset="-120"/>
              </a:rPr>
              <a:t>The State of Adequacy, Equity, and Opportunity, 2009–2024</a:t>
            </a:r>
            <a:endParaRPr lang="en-US" sz="2000" dirty="0"/>
          </a:p>
        </p:txBody>
      </p:sp>
      <p:sp>
        <p:nvSpPr>
          <p:cNvPr id="6" name="Shape 4"/>
          <p:cNvSpPr/>
          <p:nvPr/>
        </p:nvSpPr>
        <p:spPr>
          <a:xfrm>
            <a:off x="713232" y="4709160"/>
            <a:ext cx="2194560" cy="0"/>
          </a:xfrm>
          <a:prstGeom prst="line">
            <a:avLst/>
          </a:prstGeom>
          <a:noFill/>
          <a:ln w="25400">
            <a:solidFill>
              <a:srgbClr val="B9822A"/>
            </a:solidFill>
            <a:prstDash val="solid"/>
          </a:ln>
        </p:spPr>
      </p:sp>
      <p:sp>
        <p:nvSpPr>
          <p:cNvPr id="7" name="Text 5"/>
          <p:cNvSpPr txBox="1"/>
          <p:nvPr/>
        </p:nvSpPr>
        <p:spPr>
          <a:xfrm>
            <a:off x="685800" y="4892040"/>
            <a:ext cx="7315200" cy="36576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Bruce D. Baker</a:t>
            </a:r>
            <a:endParaRPr lang="en-US" sz="1600" dirty="0"/>
          </a:p>
        </p:txBody>
      </p:sp>
      <p:sp>
        <p:nvSpPr>
          <p:cNvPr id="8" name="Text 6"/>
          <p:cNvSpPr txBox="1"/>
          <p:nvPr/>
        </p:nvSpPr>
        <p:spPr>
          <a:xfrm>
            <a:off x="685800" y="5257800"/>
            <a:ext cx="7315200" cy="320040"/>
          </a:xfrm>
          <a:prstGeom prst="rect">
            <a:avLst/>
          </a:prstGeom>
          <a:noFill/>
          <a:ln/>
        </p:spPr>
        <p:txBody>
          <a:bodyPr wrap="square" lIns="0" tIns="0" rIns="0" bIns="0" rtlCol="0" anchor="ctr"/>
          <a:lstStyle/>
          <a:p>
            <a:pPr marL="0" indent="0">
              <a:buNone/>
            </a:pPr>
            <a:r>
              <a:rPr lang="en-US" sz="1300" dirty="0">
                <a:solidFill>
                  <a:srgbClr val="AAB4D6"/>
                </a:solidFill>
                <a:latin typeface="Calibri" pitchFamily="34" charset="0"/>
                <a:ea typeface="Calibri" pitchFamily="34" charset="-122"/>
                <a:cs typeface="Calibri" pitchFamily="34" charset="-120"/>
              </a:rPr>
              <a:t>University of Miami</a:t>
            </a:r>
            <a:endParaRPr lang="en-US" sz="1300" dirty="0"/>
          </a:p>
        </p:txBody>
      </p:sp>
      <p:sp>
        <p:nvSpPr>
          <p:cNvPr id="9" name="Text 7"/>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0" name="Text 8"/>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WHY FINANCE MATTERS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Money Matters</a:t>
            </a:r>
            <a:endParaRPr lang="en-US" sz="3000" dirty="0"/>
          </a:p>
        </p:txBody>
      </p:sp>
      <p:sp>
        <p:nvSpPr>
          <p:cNvPr id="4" name="Shape 2"/>
          <p:cNvSpPr/>
          <p:nvPr/>
        </p:nvSpPr>
        <p:spPr>
          <a:xfrm>
            <a:off x="594360" y="1746504"/>
            <a:ext cx="457200" cy="457200"/>
          </a:xfrm>
          <a:prstGeom prst="ellipse">
            <a:avLst/>
          </a:prstGeom>
          <a:solidFill>
            <a:srgbClr val="1E2761"/>
          </a:solidFill>
          <a:ln/>
        </p:spPr>
      </p:sp>
      <p:sp>
        <p:nvSpPr>
          <p:cNvPr id="5" name="Text 3"/>
          <p:cNvSpPr txBox="1"/>
          <p:nvPr/>
        </p:nvSpPr>
        <p:spPr>
          <a:xfrm>
            <a:off x="594360" y="1746504"/>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234440" y="1691640"/>
            <a:ext cx="2834640" cy="1005840"/>
          </a:xfrm>
          <a:prstGeom prst="rect">
            <a:avLst/>
          </a:prstGeom>
          <a:noFill/>
          <a:ln/>
        </p:spPr>
        <p:txBody>
          <a:bodyPr wrap="square" lIns="0" tIns="0" rIns="0" bIns="0" rtlCol="0" anchor="t"/>
          <a:lstStyle/>
          <a:p>
            <a:pPr marL="0" indent="0">
              <a:buNone/>
            </a:pPr>
            <a:r>
              <a:rPr lang="en-US" sz="1600" b="1" dirty="0">
                <a:solidFill>
                  <a:srgbClr val="1E2761"/>
                </a:solidFill>
                <a:latin typeface="Cambria" pitchFamily="34" charset="0"/>
                <a:ea typeface="Cambria" pitchFamily="34" charset="-122"/>
                <a:cs typeface="Cambria" pitchFamily="34" charset="-120"/>
              </a:rPr>
              <a:t>Up or down</a:t>
            </a:r>
            <a:endParaRPr lang="en-US" sz="1600" dirty="0"/>
          </a:p>
        </p:txBody>
      </p:sp>
      <p:sp>
        <p:nvSpPr>
          <p:cNvPr id="7" name="Text 5"/>
          <p:cNvSpPr txBox="1"/>
          <p:nvPr/>
        </p:nvSpPr>
        <p:spPr>
          <a:xfrm>
            <a:off x="4206240" y="1691640"/>
            <a:ext cx="7406640" cy="1005840"/>
          </a:xfrm>
          <a:prstGeom prst="rect">
            <a:avLst/>
          </a:prstGeom>
          <a:noFill/>
          <a:ln/>
        </p:spPr>
        <p:txBody>
          <a:bodyPr wrap="square" lIns="0" tIns="0" rIns="0" bIns="0" rtlCol="0" anchor="t"/>
          <a:lstStyle/>
          <a:p>
            <a:pPr marL="0" indent="0">
              <a:lnSpc>
                <a:spcPct val="110000"/>
              </a:lnSpc>
              <a:buNone/>
            </a:pPr>
            <a:r>
              <a:rPr lang="en-US" sz="1300" dirty="0">
                <a:solidFill>
                  <a:srgbClr val="1A1A2E"/>
                </a:solidFill>
                <a:latin typeface="Calibri" pitchFamily="34" charset="0"/>
                <a:ea typeface="Calibri" pitchFamily="34" charset="-122"/>
                <a:cs typeface="Calibri" pitchFamily="34" charset="-120"/>
              </a:rPr>
              <a:t>Increases to school funding lead to improved student outcomes; cuts lead to worse outcomes.</a:t>
            </a:r>
            <a:endParaRPr lang="en-US" sz="1300" dirty="0"/>
          </a:p>
        </p:txBody>
      </p:sp>
      <p:sp>
        <p:nvSpPr>
          <p:cNvPr id="8" name="Shape 6"/>
          <p:cNvSpPr/>
          <p:nvPr/>
        </p:nvSpPr>
        <p:spPr>
          <a:xfrm>
            <a:off x="594360" y="2734056"/>
            <a:ext cx="10881360" cy="0"/>
          </a:xfrm>
          <a:prstGeom prst="line">
            <a:avLst/>
          </a:prstGeom>
          <a:noFill/>
          <a:ln w="12700">
            <a:solidFill>
              <a:srgbClr val="DCE2F0"/>
            </a:solidFill>
            <a:prstDash val="solid"/>
          </a:ln>
        </p:spPr>
      </p:sp>
      <p:sp>
        <p:nvSpPr>
          <p:cNvPr id="9" name="Shape 7"/>
          <p:cNvSpPr/>
          <p:nvPr/>
        </p:nvSpPr>
        <p:spPr>
          <a:xfrm>
            <a:off x="594360" y="2916936"/>
            <a:ext cx="457200" cy="457200"/>
          </a:xfrm>
          <a:prstGeom prst="ellipse">
            <a:avLst/>
          </a:prstGeom>
          <a:solidFill>
            <a:srgbClr val="1E2761"/>
          </a:solidFill>
          <a:ln/>
        </p:spPr>
      </p:sp>
      <p:sp>
        <p:nvSpPr>
          <p:cNvPr id="10" name="Text 8"/>
          <p:cNvSpPr txBox="1"/>
          <p:nvPr/>
        </p:nvSpPr>
        <p:spPr>
          <a:xfrm>
            <a:off x="594360" y="2916936"/>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1234440" y="2862072"/>
            <a:ext cx="2834640" cy="1005840"/>
          </a:xfrm>
          <a:prstGeom prst="rect">
            <a:avLst/>
          </a:prstGeom>
          <a:noFill/>
          <a:ln/>
        </p:spPr>
        <p:txBody>
          <a:bodyPr wrap="square" lIns="0" tIns="0" rIns="0" bIns="0" rtlCol="0" anchor="t"/>
          <a:lstStyle/>
          <a:p>
            <a:pPr marL="0" indent="0">
              <a:buNone/>
            </a:pPr>
            <a:r>
              <a:rPr lang="en-US" sz="1600" b="1" dirty="0">
                <a:solidFill>
                  <a:srgbClr val="1E2761"/>
                </a:solidFill>
                <a:latin typeface="Cambria" pitchFamily="34" charset="0"/>
                <a:ea typeface="Cambria" pitchFamily="34" charset="-122"/>
                <a:cs typeface="Cambria" pitchFamily="34" charset="-120"/>
              </a:rPr>
              <a:t>Operating or capital</a:t>
            </a:r>
            <a:endParaRPr lang="en-US" sz="1600" dirty="0"/>
          </a:p>
        </p:txBody>
      </p:sp>
      <p:sp>
        <p:nvSpPr>
          <p:cNvPr id="12" name="Text 10"/>
          <p:cNvSpPr txBox="1"/>
          <p:nvPr/>
        </p:nvSpPr>
        <p:spPr>
          <a:xfrm>
            <a:off x="4206240" y="2862072"/>
            <a:ext cx="7406640" cy="1005840"/>
          </a:xfrm>
          <a:prstGeom prst="rect">
            <a:avLst/>
          </a:prstGeom>
          <a:noFill/>
          <a:ln/>
        </p:spPr>
        <p:txBody>
          <a:bodyPr wrap="square" lIns="0" tIns="0" rIns="0" bIns="0" rtlCol="0" anchor="t"/>
          <a:lstStyle/>
          <a:p>
            <a:pPr marL="0" indent="0">
              <a:lnSpc>
                <a:spcPct val="110000"/>
              </a:lnSpc>
              <a:buNone/>
            </a:pPr>
            <a:r>
              <a:rPr lang="en-US" sz="1300" dirty="0">
                <a:solidFill>
                  <a:srgbClr val="1A1A2E"/>
                </a:solidFill>
                <a:latin typeface="Calibri" pitchFamily="34" charset="0"/>
                <a:ea typeface="Calibri" pitchFamily="34" charset="-122"/>
                <a:cs typeface="Calibri" pitchFamily="34" charset="-120"/>
              </a:rPr>
              <a:t>Operating dollars raise teacher wages and shrink class sizes; capital dollars improve facilities — often with a lag before students feel the benefit.</a:t>
            </a:r>
            <a:endParaRPr lang="en-US" sz="1300" dirty="0"/>
          </a:p>
        </p:txBody>
      </p:sp>
      <p:sp>
        <p:nvSpPr>
          <p:cNvPr id="13" name="Shape 11"/>
          <p:cNvSpPr/>
          <p:nvPr/>
        </p:nvSpPr>
        <p:spPr>
          <a:xfrm>
            <a:off x="594360" y="3904488"/>
            <a:ext cx="10881360" cy="0"/>
          </a:xfrm>
          <a:prstGeom prst="line">
            <a:avLst/>
          </a:prstGeom>
          <a:noFill/>
          <a:ln w="12700">
            <a:solidFill>
              <a:srgbClr val="DCE2F0"/>
            </a:solidFill>
            <a:prstDash val="solid"/>
          </a:ln>
        </p:spPr>
      </p:sp>
      <p:sp>
        <p:nvSpPr>
          <p:cNvPr id="14" name="Shape 12"/>
          <p:cNvSpPr/>
          <p:nvPr/>
        </p:nvSpPr>
        <p:spPr>
          <a:xfrm>
            <a:off x="594360" y="4087368"/>
            <a:ext cx="457200" cy="457200"/>
          </a:xfrm>
          <a:prstGeom prst="ellipse">
            <a:avLst/>
          </a:prstGeom>
          <a:solidFill>
            <a:srgbClr val="1E2761"/>
          </a:solidFill>
          <a:ln/>
        </p:spPr>
      </p:sp>
      <p:sp>
        <p:nvSpPr>
          <p:cNvPr id="15" name="Text 13"/>
          <p:cNvSpPr txBox="1"/>
          <p:nvPr/>
        </p:nvSpPr>
        <p:spPr>
          <a:xfrm>
            <a:off x="594360" y="4087368"/>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234440" y="4032504"/>
            <a:ext cx="2834640" cy="1005840"/>
          </a:xfrm>
          <a:prstGeom prst="rect">
            <a:avLst/>
          </a:prstGeom>
          <a:noFill/>
          <a:ln/>
        </p:spPr>
        <p:txBody>
          <a:bodyPr wrap="square" lIns="0" tIns="0" rIns="0" bIns="0" rtlCol="0" anchor="t"/>
          <a:lstStyle/>
          <a:p>
            <a:pPr marL="0" indent="0">
              <a:buNone/>
            </a:pPr>
            <a:r>
              <a:rPr lang="en-US" sz="1600" b="1" dirty="0">
                <a:solidFill>
                  <a:srgbClr val="1E2761"/>
                </a:solidFill>
                <a:latin typeface="Cambria" pitchFamily="34" charset="0"/>
                <a:ea typeface="Cambria" pitchFamily="34" charset="-122"/>
                <a:cs typeface="Cambria" pitchFamily="34" charset="-120"/>
              </a:rPr>
              <a:t>More for children in poverty</a:t>
            </a:r>
            <a:endParaRPr lang="en-US" sz="1600" dirty="0"/>
          </a:p>
        </p:txBody>
      </p:sp>
      <p:sp>
        <p:nvSpPr>
          <p:cNvPr id="17" name="Text 15"/>
          <p:cNvSpPr txBox="1"/>
          <p:nvPr/>
        </p:nvSpPr>
        <p:spPr>
          <a:xfrm>
            <a:off x="4206240" y="4032504"/>
            <a:ext cx="7406640" cy="1005840"/>
          </a:xfrm>
          <a:prstGeom prst="rect">
            <a:avLst/>
          </a:prstGeom>
          <a:noFill/>
          <a:ln/>
        </p:spPr>
        <p:txBody>
          <a:bodyPr wrap="square" lIns="0" tIns="0" rIns="0" bIns="0" rtlCol="0" anchor="t"/>
          <a:lstStyle/>
          <a:p>
            <a:pPr marL="0" indent="0">
              <a:lnSpc>
                <a:spcPct val="110000"/>
              </a:lnSpc>
              <a:buNone/>
            </a:pPr>
            <a:r>
              <a:rPr lang="en-US" sz="1300" dirty="0">
                <a:solidFill>
                  <a:srgbClr val="1A1A2E"/>
                </a:solidFill>
                <a:latin typeface="Calibri" pitchFamily="34" charset="0"/>
                <a:ea typeface="Calibri" pitchFamily="34" charset="-122"/>
                <a:cs typeface="Calibri" pitchFamily="34" charset="-120"/>
              </a:rPr>
              <a:t>Progressive funding matters most: added dollars in high-poverty, historically underinvested settings return several times more than the same dollars elsewhere.</a:t>
            </a:r>
            <a:endParaRPr lang="en-US" sz="1300" dirty="0"/>
          </a:p>
        </p:txBody>
      </p:sp>
      <p:sp>
        <p:nvSpPr>
          <p:cNvPr id="18" name="Shape 16"/>
          <p:cNvSpPr/>
          <p:nvPr/>
        </p:nvSpPr>
        <p:spPr>
          <a:xfrm>
            <a:off x="594360" y="5074920"/>
            <a:ext cx="10881360" cy="0"/>
          </a:xfrm>
          <a:prstGeom prst="line">
            <a:avLst/>
          </a:prstGeom>
          <a:noFill/>
          <a:ln w="12700">
            <a:solidFill>
              <a:srgbClr val="DCE2F0"/>
            </a:solidFill>
            <a:prstDash val="solid"/>
          </a:ln>
        </p:spPr>
      </p:sp>
      <p:sp>
        <p:nvSpPr>
          <p:cNvPr id="19" name="Shape 17"/>
          <p:cNvSpPr/>
          <p:nvPr/>
        </p:nvSpPr>
        <p:spPr>
          <a:xfrm>
            <a:off x="594360" y="5257800"/>
            <a:ext cx="457200" cy="457200"/>
          </a:xfrm>
          <a:prstGeom prst="ellipse">
            <a:avLst/>
          </a:prstGeom>
          <a:solidFill>
            <a:srgbClr val="1E2761"/>
          </a:solidFill>
          <a:ln/>
        </p:spPr>
      </p:sp>
      <p:sp>
        <p:nvSpPr>
          <p:cNvPr id="20" name="Text 18"/>
          <p:cNvSpPr txBox="1"/>
          <p:nvPr/>
        </p:nvSpPr>
        <p:spPr>
          <a:xfrm>
            <a:off x="594360" y="525780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1234440" y="5202936"/>
            <a:ext cx="2834640" cy="1005840"/>
          </a:xfrm>
          <a:prstGeom prst="rect">
            <a:avLst/>
          </a:prstGeom>
          <a:noFill/>
          <a:ln/>
        </p:spPr>
        <p:txBody>
          <a:bodyPr wrap="square" lIns="0" tIns="0" rIns="0" bIns="0" rtlCol="0" anchor="t"/>
          <a:lstStyle/>
          <a:p>
            <a:pPr marL="0" indent="0">
              <a:buNone/>
            </a:pPr>
            <a:r>
              <a:rPr lang="en-US" sz="1600" b="1" dirty="0">
                <a:solidFill>
                  <a:srgbClr val="1E2761"/>
                </a:solidFill>
                <a:latin typeface="Cambria" pitchFamily="34" charset="0"/>
                <a:ea typeface="Cambria" pitchFamily="34" charset="-122"/>
                <a:cs typeface="Cambria" pitchFamily="34" charset="-120"/>
              </a:rPr>
              <a:t>However it arrives</a:t>
            </a:r>
            <a:endParaRPr lang="en-US" sz="1600" dirty="0"/>
          </a:p>
        </p:txBody>
      </p:sp>
      <p:sp>
        <p:nvSpPr>
          <p:cNvPr id="22" name="Text 20"/>
          <p:cNvSpPr txBox="1"/>
          <p:nvPr/>
        </p:nvSpPr>
        <p:spPr>
          <a:xfrm>
            <a:off x="4206240" y="5202936"/>
            <a:ext cx="7406640" cy="1005840"/>
          </a:xfrm>
          <a:prstGeom prst="rect">
            <a:avLst/>
          </a:prstGeom>
          <a:noFill/>
          <a:ln/>
        </p:spPr>
        <p:txBody>
          <a:bodyPr wrap="square" lIns="0" tIns="0" rIns="0" bIns="0" rtlCol="0" anchor="t"/>
          <a:lstStyle/>
          <a:p>
            <a:pPr marL="0" indent="0">
              <a:lnSpc>
                <a:spcPct val="110000"/>
              </a:lnSpc>
              <a:buNone/>
            </a:pPr>
            <a:r>
              <a:rPr lang="en-US" sz="1300" dirty="0">
                <a:solidFill>
                  <a:srgbClr val="1A1A2E"/>
                </a:solidFill>
                <a:latin typeface="Calibri" pitchFamily="34" charset="0"/>
                <a:ea typeface="Calibri" pitchFamily="34" charset="-122"/>
                <a:cs typeface="Calibri" pitchFamily="34" charset="-120"/>
              </a:rPr>
              <a:t>Whether funding increases come from legislative action, economic growth, federal stimulus, local votes, or judicial order — they improve outcomes.</a:t>
            </a:r>
            <a:endParaRPr lang="en-US" sz="1300" dirty="0"/>
          </a:p>
        </p:txBody>
      </p:sp>
      <p:sp>
        <p:nvSpPr>
          <p:cNvPr id="23" name="Text 2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24" name="Text 2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FRAMING THE PROBLEM</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The Goals of School Finance Systems</a:t>
            </a:r>
            <a:endParaRPr lang="en-US" sz="3000" dirty="0"/>
          </a:p>
        </p:txBody>
      </p:sp>
      <p:sp>
        <p:nvSpPr>
          <p:cNvPr id="4" name="Text 2"/>
          <p:cNvSpPr txBox="1"/>
          <p:nvPr/>
        </p:nvSpPr>
        <p:spPr>
          <a:xfrm>
            <a:off x="548640" y="1737360"/>
            <a:ext cx="7315200" cy="4206240"/>
          </a:xfrm>
          <a:prstGeom prst="rect">
            <a:avLst/>
          </a:prstGeom>
          <a:noFill/>
          <a:ln/>
        </p:spPr>
        <p:txBody>
          <a:bodyPr wrap="square" lIns="0" tIns="0" rIns="0" bIns="0" rtlCol="0" anchor="t"/>
          <a:lstStyle/>
          <a:p>
            <a:pPr marL="228600" indent="-228600">
              <a:lnSpc>
                <a:spcPct val="108000"/>
              </a:lnSpc>
              <a:spcAft>
                <a:spcPts val="2000"/>
              </a:spcAft>
              <a:buSzPct val="100000"/>
              <a:buChar char="▪"/>
            </a:pPr>
            <a:r>
              <a:rPr lang="en-US" sz="1550" dirty="0">
                <a:solidFill>
                  <a:srgbClr val="1A1A2E"/>
                </a:solidFill>
                <a:latin typeface="Calibri" pitchFamily="34" charset="0"/>
                <a:ea typeface="Calibri" pitchFamily="34" charset="-122"/>
                <a:cs typeface="Calibri" pitchFamily="34" charset="-120"/>
              </a:rPr>
              <a:t>Provide all children — regardless of where they live or attend school — equal opportunity to achieve common, adequate outcome goals.</a:t>
            </a:r>
            <a:endParaRPr lang="en-US" sz="1550" dirty="0"/>
          </a:p>
          <a:p>
            <a:pPr marL="228600" indent="-228600">
              <a:lnSpc>
                <a:spcPct val="108000"/>
              </a:lnSpc>
              <a:spcAft>
                <a:spcPts val="2000"/>
              </a:spcAft>
              <a:buSzPct val="100000"/>
              <a:buChar char="▪"/>
            </a:pPr>
            <a:r>
              <a:rPr lang="en-US" sz="1550" dirty="0">
                <a:solidFill>
                  <a:srgbClr val="1A1A2E"/>
                </a:solidFill>
                <a:latin typeface="Calibri" pitchFamily="34" charset="0"/>
                <a:ea typeface="Calibri" pitchFamily="34" charset="-122"/>
                <a:cs typeface="Calibri" pitchFamily="34" charset="-120"/>
              </a:rPr>
              <a:t>Equal opportunity costs different amounts in different settings, and across children, individually and collectively, by needs and context.</a:t>
            </a:r>
            <a:endParaRPr lang="en-US" sz="1550" dirty="0"/>
          </a:p>
          <a:p>
            <a:pPr marL="228600" indent="-228600">
              <a:lnSpc>
                <a:spcPct val="108000"/>
              </a:lnSpc>
              <a:spcAft>
                <a:spcPts val="2000"/>
              </a:spcAft>
              <a:buSzPct val="100000"/>
              <a:buChar char="▪"/>
            </a:pPr>
            <a:r>
              <a:rPr lang="en-US" sz="1550" dirty="0">
                <a:solidFill>
                  <a:srgbClr val="1A1A2E"/>
                </a:solidFill>
                <a:latin typeface="Calibri" pitchFamily="34" charset="0"/>
                <a:ea typeface="Calibri" pitchFamily="34" charset="-122"/>
                <a:cs typeface="Calibri" pitchFamily="34" charset="-120"/>
              </a:rPr>
              <a:t>State accountability systems set the common goals: they rate, rank, and evaluate schools on whether those goals are met.</a:t>
            </a:r>
            <a:endParaRPr lang="en-US" sz="1550" dirty="0"/>
          </a:p>
          <a:p>
            <a:pPr marL="228600" indent="-228600">
              <a:lnSpc>
                <a:spcPct val="108000"/>
              </a:lnSpc>
              <a:spcAft>
                <a:spcPts val="2000"/>
              </a:spcAft>
              <a:buSzPct val="100000"/>
              <a:buChar char="▪"/>
            </a:pPr>
            <a:r>
              <a:rPr lang="en-US" sz="1550" dirty="0">
                <a:solidFill>
                  <a:srgbClr val="1A1A2E"/>
                </a:solidFill>
                <a:latin typeface="Calibri" pitchFamily="34" charset="0"/>
                <a:ea typeface="Calibri" pitchFamily="34" charset="-122"/>
                <a:cs typeface="Calibri" pitchFamily="34" charset="-120"/>
              </a:rPr>
              <a:t>A fair system requires funding sufficient to provide equal opportunity to meet these goals — goals often used to articulate constitutional rights.</a:t>
            </a:r>
            <a:endParaRPr lang="en-US" sz="1550" dirty="0"/>
          </a:p>
        </p:txBody>
      </p:sp>
      <p:sp>
        <p:nvSpPr>
          <p:cNvPr id="5" name="Shape 3"/>
          <p:cNvSpPr/>
          <p:nvPr/>
        </p:nvSpPr>
        <p:spPr>
          <a:xfrm>
            <a:off x="8229600" y="1737360"/>
            <a:ext cx="3429000" cy="4206240"/>
          </a:xfrm>
          <a:prstGeom prst="roundRect">
            <a:avLst>
              <a:gd name="adj" fmla="val 2400"/>
            </a:avLst>
          </a:prstGeom>
          <a:solidFill>
            <a:srgbClr val="1E2761"/>
          </a:solidFill>
          <a:ln/>
        </p:spPr>
      </p:sp>
      <p:sp>
        <p:nvSpPr>
          <p:cNvPr id="6" name="Text 4"/>
          <p:cNvSpPr txBox="1"/>
          <p:nvPr/>
        </p:nvSpPr>
        <p:spPr>
          <a:xfrm>
            <a:off x="8549640" y="2011680"/>
            <a:ext cx="2834640" cy="320040"/>
          </a:xfrm>
          <a:prstGeom prst="rect">
            <a:avLst/>
          </a:prstGeom>
          <a:noFill/>
          <a:ln/>
        </p:spPr>
        <p:txBody>
          <a:bodyPr wrap="square" lIns="0" tIns="0" rIns="0" bIns="0" rtlCol="0" anchor="ctr"/>
          <a:lstStyle/>
          <a:p>
            <a:pPr marL="0" indent="0">
              <a:buNone/>
            </a:pPr>
            <a:r>
              <a:rPr lang="en-US" sz="1050" b="1" kern="0" spc="150" dirty="0">
                <a:solidFill>
                  <a:srgbClr val="B9822A"/>
                </a:solidFill>
                <a:latin typeface="Calibri" pitchFamily="34" charset="0"/>
                <a:ea typeface="Calibri" pitchFamily="34" charset="-122"/>
                <a:cs typeface="Calibri" pitchFamily="34" charset="-120"/>
              </a:rPr>
              <a:t>KEY CITATIONS</a:t>
            </a:r>
            <a:endParaRPr lang="en-US" sz="1050" dirty="0"/>
          </a:p>
        </p:txBody>
      </p:sp>
      <p:sp>
        <p:nvSpPr>
          <p:cNvPr id="7" name="Text 5"/>
          <p:cNvSpPr txBox="1"/>
          <p:nvPr/>
        </p:nvSpPr>
        <p:spPr>
          <a:xfrm>
            <a:off x="8549640" y="2423160"/>
            <a:ext cx="2834640" cy="3291840"/>
          </a:xfrm>
          <a:prstGeom prst="rect">
            <a:avLst/>
          </a:prstGeom>
          <a:noFill/>
          <a:ln/>
        </p:spPr>
        <p:txBody>
          <a:bodyPr wrap="square" lIns="0" tIns="0" rIns="0" bIns="0" rtlCol="0" anchor="t"/>
          <a:lstStyle/>
          <a:p>
            <a:pPr marL="0" indent="0">
              <a:lnSpc>
                <a:spcPct val="125000"/>
              </a:lnSpc>
              <a:buNone/>
            </a:pPr>
            <a:r>
              <a:rPr lang="en-US" sz="1300" b="1" dirty="0">
                <a:solidFill>
                  <a:srgbClr val="FFFFFF"/>
                </a:solidFill>
                <a:latin typeface="Cambria" pitchFamily="34" charset="0"/>
                <a:ea typeface="Cambria" pitchFamily="34" charset="-122"/>
                <a:cs typeface="Cambria" pitchFamily="34" charset="-120"/>
              </a:rPr>
              <a:t>“14 Conceptions of Equity and Adequacy in School Finance”
</a:t>
            </a:r>
            <a:endParaRPr lang="en-US" sz="1300" dirty="0"/>
          </a:p>
          <a:p>
            <a:pPr marL="0" indent="0">
              <a:lnSpc>
                <a:spcPct val="125000"/>
              </a:lnSpc>
              <a:buNone/>
            </a:pPr>
            <a:r>
              <a:rPr lang="en-US" sz="1300" b="1" dirty="0">
                <a:solidFill>
                  <a:srgbClr val="FFFFFF"/>
                </a:solidFill>
                <a:latin typeface="Cambria" pitchFamily="34" charset="0"/>
                <a:ea typeface="Cambria" pitchFamily="34" charset="-122"/>
                <a:cs typeface="Cambria" pitchFamily="34" charset="-120"/>
              </a:rPr>
              <a:t>“16 Measurement of Cost Differentials”</a:t>
            </a:r>
            <a:endParaRPr lang="en-US" sz="1300" dirty="0"/>
          </a:p>
        </p:txBody>
      </p:sp>
      <p:sp>
        <p:nvSpPr>
          <p:cNvPr id="8"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9"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FRAMING THE PROBLEM</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What Drives the Cost of Equal Opportunity</a:t>
            </a:r>
            <a:endParaRPr lang="en-US" sz="3000" dirty="0"/>
          </a:p>
        </p:txBody>
      </p:sp>
      <p:sp>
        <p:nvSpPr>
          <p:cNvPr id="4" name="Shape 2"/>
          <p:cNvSpPr/>
          <p:nvPr/>
        </p:nvSpPr>
        <p:spPr>
          <a:xfrm>
            <a:off x="548640" y="1828800"/>
            <a:ext cx="3520440" cy="3566160"/>
          </a:xfrm>
          <a:prstGeom prst="roundRect">
            <a:avLst>
              <a:gd name="adj" fmla="val 2338"/>
            </a:avLst>
          </a:prstGeom>
          <a:solidFill>
            <a:srgbClr val="F4F6FB"/>
          </a:solidFill>
          <a:ln/>
        </p:spPr>
      </p:sp>
      <p:sp>
        <p:nvSpPr>
          <p:cNvPr id="5" name="Shape 3"/>
          <p:cNvSpPr/>
          <p:nvPr/>
        </p:nvSpPr>
        <p:spPr>
          <a:xfrm>
            <a:off x="822960" y="2103120"/>
            <a:ext cx="502920" cy="502920"/>
          </a:xfrm>
          <a:prstGeom prst="ellipse">
            <a:avLst/>
          </a:prstGeom>
          <a:solidFill>
            <a:srgbClr val="1E2761"/>
          </a:solidFill>
          <a:ln/>
        </p:spPr>
      </p:sp>
      <p:sp>
        <p:nvSpPr>
          <p:cNvPr id="6" name="Text 4"/>
          <p:cNvSpPr txBox="1"/>
          <p:nvPr/>
        </p:nvSpPr>
        <p:spPr>
          <a:xfrm>
            <a:off x="822960" y="2103120"/>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txBox="1"/>
          <p:nvPr/>
        </p:nvSpPr>
        <p:spPr>
          <a:xfrm>
            <a:off x="822960" y="2788920"/>
            <a:ext cx="2971800" cy="868680"/>
          </a:xfrm>
          <a:prstGeom prst="rect">
            <a:avLst/>
          </a:prstGeom>
          <a:noFill/>
          <a:ln/>
        </p:spPr>
        <p:txBody>
          <a:bodyPr wrap="square" lIns="0" tIns="0" rIns="0" bIns="0" rtlCol="0" anchor="t"/>
          <a:lstStyle/>
          <a:p>
            <a:pPr marL="0" indent="0">
              <a:buNone/>
            </a:pPr>
            <a:r>
              <a:rPr lang="en-US" sz="1550" b="1" dirty="0">
                <a:solidFill>
                  <a:srgbClr val="1E2761"/>
                </a:solidFill>
                <a:latin typeface="Cambria" pitchFamily="34" charset="0"/>
                <a:ea typeface="Cambria" pitchFamily="34" charset="-122"/>
                <a:cs typeface="Cambria" pitchFamily="34" charset="-120"/>
              </a:rPr>
              <a:t>Higher outcome goals cost more</a:t>
            </a:r>
            <a:endParaRPr lang="en-US" sz="1550" dirty="0"/>
          </a:p>
        </p:txBody>
      </p:sp>
      <p:sp>
        <p:nvSpPr>
          <p:cNvPr id="8" name="Text 6"/>
          <p:cNvSpPr txBox="1"/>
          <p:nvPr/>
        </p:nvSpPr>
        <p:spPr>
          <a:xfrm>
            <a:off x="822960" y="3611880"/>
            <a:ext cx="2971800" cy="1691640"/>
          </a:xfrm>
          <a:prstGeom prst="rect">
            <a:avLst/>
          </a:prstGeom>
          <a:noFill/>
          <a:ln/>
        </p:spPr>
        <p:txBody>
          <a:bodyPr wrap="square" lIns="0" tIns="0" rIns="0" bIns="0" rtlCol="0" anchor="t"/>
          <a:lstStyle/>
          <a:p>
            <a:pPr marL="0" indent="0">
              <a:lnSpc>
                <a:spcPct val="115000"/>
              </a:lnSpc>
              <a:buNone/>
            </a:pPr>
            <a:r>
              <a:rPr lang="en-US" sz="1250" dirty="0">
                <a:solidFill>
                  <a:srgbClr val="1A1A2E"/>
                </a:solidFill>
                <a:latin typeface="Calibri" pitchFamily="34" charset="0"/>
                <a:ea typeface="Calibri" pitchFamily="34" charset="-122"/>
                <a:cs typeface="Calibri" pitchFamily="34" charset="-120"/>
              </a:rPr>
              <a:t>All else equal, the per-pupil spending required to achieve higher and broader outcome goals is higher than for narrower, lower goals.</a:t>
            </a:r>
            <a:endParaRPr lang="en-US" sz="1250" dirty="0"/>
          </a:p>
        </p:txBody>
      </p:sp>
      <p:sp>
        <p:nvSpPr>
          <p:cNvPr id="9" name="Shape 7"/>
          <p:cNvSpPr/>
          <p:nvPr/>
        </p:nvSpPr>
        <p:spPr>
          <a:xfrm>
            <a:off x="4297680" y="1828800"/>
            <a:ext cx="3520440" cy="3566160"/>
          </a:xfrm>
          <a:prstGeom prst="roundRect">
            <a:avLst>
              <a:gd name="adj" fmla="val 2338"/>
            </a:avLst>
          </a:prstGeom>
          <a:solidFill>
            <a:srgbClr val="F4F6FB"/>
          </a:solidFill>
          <a:ln/>
        </p:spPr>
      </p:sp>
      <p:sp>
        <p:nvSpPr>
          <p:cNvPr id="10" name="Shape 8"/>
          <p:cNvSpPr/>
          <p:nvPr/>
        </p:nvSpPr>
        <p:spPr>
          <a:xfrm>
            <a:off x="4572000" y="2103120"/>
            <a:ext cx="502920" cy="502920"/>
          </a:xfrm>
          <a:prstGeom prst="ellipse">
            <a:avLst/>
          </a:prstGeom>
          <a:solidFill>
            <a:srgbClr val="1E2761"/>
          </a:solidFill>
          <a:ln/>
        </p:spPr>
      </p:sp>
      <p:sp>
        <p:nvSpPr>
          <p:cNvPr id="11" name="Text 9"/>
          <p:cNvSpPr txBox="1"/>
          <p:nvPr/>
        </p:nvSpPr>
        <p:spPr>
          <a:xfrm>
            <a:off x="4572000" y="2103120"/>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txBox="1"/>
          <p:nvPr/>
        </p:nvSpPr>
        <p:spPr>
          <a:xfrm>
            <a:off x="4572000" y="2788920"/>
            <a:ext cx="2971800" cy="868680"/>
          </a:xfrm>
          <a:prstGeom prst="rect">
            <a:avLst/>
          </a:prstGeom>
          <a:noFill/>
          <a:ln/>
        </p:spPr>
        <p:txBody>
          <a:bodyPr wrap="square" lIns="0" tIns="0" rIns="0" bIns="0" rtlCol="0" anchor="t"/>
          <a:lstStyle/>
          <a:p>
            <a:pPr marL="0" indent="0">
              <a:buNone/>
            </a:pPr>
            <a:r>
              <a:rPr lang="en-US" sz="1550" b="1" dirty="0">
                <a:solidFill>
                  <a:srgbClr val="1E2761"/>
                </a:solidFill>
                <a:latin typeface="Cambria" pitchFamily="34" charset="0"/>
                <a:ea typeface="Cambria" pitchFamily="34" charset="-122"/>
                <a:cs typeface="Cambria" pitchFamily="34" charset="-120"/>
              </a:rPr>
              <a:t>Some children cost more to reach</a:t>
            </a:r>
            <a:endParaRPr lang="en-US" sz="1550" dirty="0"/>
          </a:p>
        </p:txBody>
      </p:sp>
      <p:sp>
        <p:nvSpPr>
          <p:cNvPr id="13" name="Text 11"/>
          <p:cNvSpPr txBox="1"/>
          <p:nvPr/>
        </p:nvSpPr>
        <p:spPr>
          <a:xfrm>
            <a:off x="4572000" y="3611880"/>
            <a:ext cx="2971800" cy="1691640"/>
          </a:xfrm>
          <a:prstGeom prst="rect">
            <a:avLst/>
          </a:prstGeom>
          <a:noFill/>
          <a:ln/>
        </p:spPr>
        <p:txBody>
          <a:bodyPr wrap="square" lIns="0" tIns="0" rIns="0" bIns="0" rtlCol="0" anchor="t"/>
          <a:lstStyle/>
          <a:p>
            <a:pPr marL="0" indent="0">
              <a:lnSpc>
                <a:spcPct val="115000"/>
              </a:lnSpc>
              <a:buNone/>
            </a:pPr>
            <a:r>
              <a:rPr lang="en-US" sz="1250" dirty="0">
                <a:solidFill>
                  <a:srgbClr val="1A1A2E"/>
                </a:solidFill>
                <a:latin typeface="Calibri" pitchFamily="34" charset="0"/>
                <a:ea typeface="Calibri" pitchFamily="34" charset="-122"/>
                <a:cs typeface="Calibri" pitchFamily="34" charset="-120"/>
              </a:rPr>
              <a:t>Collective, social-context effects like concentrated poverty, and specific student needs such as English learner status or disability.</a:t>
            </a:r>
            <a:endParaRPr lang="en-US" sz="1250" dirty="0"/>
          </a:p>
        </p:txBody>
      </p:sp>
      <p:sp>
        <p:nvSpPr>
          <p:cNvPr id="14" name="Shape 12"/>
          <p:cNvSpPr/>
          <p:nvPr/>
        </p:nvSpPr>
        <p:spPr>
          <a:xfrm>
            <a:off x="8046720" y="1828800"/>
            <a:ext cx="3520440" cy="3566160"/>
          </a:xfrm>
          <a:prstGeom prst="roundRect">
            <a:avLst>
              <a:gd name="adj" fmla="val 2338"/>
            </a:avLst>
          </a:prstGeom>
          <a:solidFill>
            <a:srgbClr val="F4F6FB"/>
          </a:solidFill>
          <a:ln/>
        </p:spPr>
      </p:sp>
      <p:sp>
        <p:nvSpPr>
          <p:cNvPr id="15" name="Shape 13"/>
          <p:cNvSpPr/>
          <p:nvPr/>
        </p:nvSpPr>
        <p:spPr>
          <a:xfrm>
            <a:off x="8321040" y="2103120"/>
            <a:ext cx="502920" cy="502920"/>
          </a:xfrm>
          <a:prstGeom prst="ellipse">
            <a:avLst/>
          </a:prstGeom>
          <a:solidFill>
            <a:srgbClr val="1E2761"/>
          </a:solidFill>
          <a:ln/>
        </p:spPr>
      </p:sp>
      <p:sp>
        <p:nvSpPr>
          <p:cNvPr id="16" name="Text 14"/>
          <p:cNvSpPr txBox="1"/>
          <p:nvPr/>
        </p:nvSpPr>
        <p:spPr>
          <a:xfrm>
            <a:off x="8321040" y="2103120"/>
            <a:ext cx="502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8321040" y="2788920"/>
            <a:ext cx="2971800" cy="868680"/>
          </a:xfrm>
          <a:prstGeom prst="rect">
            <a:avLst/>
          </a:prstGeom>
          <a:noFill/>
          <a:ln/>
        </p:spPr>
        <p:txBody>
          <a:bodyPr wrap="square" lIns="0" tIns="0" rIns="0" bIns="0" rtlCol="0" anchor="t"/>
          <a:lstStyle/>
          <a:p>
            <a:pPr marL="0" indent="0">
              <a:buNone/>
            </a:pPr>
            <a:r>
              <a:rPr lang="en-US" sz="1550" b="1" dirty="0">
                <a:solidFill>
                  <a:srgbClr val="1E2761"/>
                </a:solidFill>
                <a:latin typeface="Cambria" pitchFamily="34" charset="0"/>
                <a:ea typeface="Cambria" pitchFamily="34" charset="-122"/>
                <a:cs typeface="Cambria" pitchFamily="34" charset="-120"/>
              </a:rPr>
              <a:t>Some settings cost more to serve</a:t>
            </a:r>
            <a:endParaRPr lang="en-US" sz="1550" dirty="0"/>
          </a:p>
        </p:txBody>
      </p:sp>
      <p:sp>
        <p:nvSpPr>
          <p:cNvPr id="18" name="Text 16"/>
          <p:cNvSpPr txBox="1"/>
          <p:nvPr/>
        </p:nvSpPr>
        <p:spPr>
          <a:xfrm>
            <a:off x="8321040" y="3611880"/>
            <a:ext cx="2971800" cy="1691640"/>
          </a:xfrm>
          <a:prstGeom prst="rect">
            <a:avLst/>
          </a:prstGeom>
          <a:noFill/>
          <a:ln/>
        </p:spPr>
        <p:txBody>
          <a:bodyPr wrap="square" lIns="0" tIns="0" rIns="0" bIns="0" rtlCol="0" anchor="t"/>
          <a:lstStyle/>
          <a:p>
            <a:pPr marL="0" indent="0">
              <a:lnSpc>
                <a:spcPct val="115000"/>
              </a:lnSpc>
              <a:buNone/>
            </a:pPr>
            <a:r>
              <a:rPr lang="en-US" sz="1250" dirty="0">
                <a:solidFill>
                  <a:srgbClr val="1A1A2E"/>
                </a:solidFill>
                <a:latin typeface="Calibri" pitchFamily="34" charset="0"/>
                <a:ea typeface="Calibri" pitchFamily="34" charset="-122"/>
                <a:cs typeface="Calibri" pitchFamily="34" charset="-120"/>
              </a:rPr>
              <a:t>Economies of scale in small, sparsely populated remote districts, and regional variation in the competitiveness of labor markets.</a:t>
            </a:r>
            <a:endParaRPr lang="en-US" sz="1250" dirty="0"/>
          </a:p>
        </p:txBody>
      </p:sp>
      <p:sp>
        <p:nvSpPr>
          <p:cNvPr id="19" name="Text 17"/>
          <p:cNvSpPr txBox="1"/>
          <p:nvPr/>
        </p:nvSpPr>
        <p:spPr>
          <a:xfrm>
            <a:off x="548640" y="5623560"/>
            <a:ext cx="1088136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Baker &amp; Weber, “Performance Standards and Educational Cost Indexes: You Can't Have One Without the Other.”</a:t>
            </a:r>
            <a:endParaRPr lang="en-US" sz="900" dirty="0"/>
          </a:p>
        </p:txBody>
      </p:sp>
      <p:sp>
        <p:nvSpPr>
          <p:cNvPr id="20" name="Text 1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21" name="Text 1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200" b="1" dirty="0">
                <a:solidFill>
                  <a:srgbClr val="141A42"/>
                </a:solidFill>
                <a:latin typeface="Cambria" pitchFamily="34" charset="0"/>
                <a:ea typeface="Cambria" pitchFamily="34" charset="-122"/>
                <a:cs typeface="Cambria" pitchFamily="34" charset="-120"/>
              </a:rPr>
              <a:t>01</a:t>
            </a:r>
            <a:endParaRPr lang="en-US" sz="9200" dirty="0"/>
          </a:p>
        </p:txBody>
      </p:sp>
      <p:sp>
        <p:nvSpPr>
          <p:cNvPr id="3" name="Text 1"/>
          <p:cNvSpPr txBox="1"/>
          <p:nvPr/>
        </p:nvSpPr>
        <p:spPr>
          <a:xfrm>
            <a:off x="685800" y="2880360"/>
            <a:ext cx="10058400" cy="365760"/>
          </a:xfrm>
          <a:prstGeom prst="rect">
            <a:avLst/>
          </a:prstGeom>
          <a:noFill/>
          <a:ln/>
        </p:spPr>
        <p:txBody>
          <a:bodyPr wrap="square" lIns="0" tIns="0" rIns="0" bIns="0" rtlCol="0" anchor="ctr"/>
          <a:lstStyle/>
          <a:p>
            <a:pPr marL="0" indent="0">
              <a:buNone/>
            </a:pPr>
            <a:r>
              <a:rPr lang="en-US" sz="1300" b="1" kern="0" spc="300" dirty="0">
                <a:solidFill>
                  <a:srgbClr val="B9822A"/>
                </a:solidFill>
                <a:latin typeface="Calibri" pitchFamily="34" charset="0"/>
                <a:ea typeface="Calibri" pitchFamily="34" charset="-122"/>
                <a:cs typeface="Calibri" pitchFamily="34" charset="-120"/>
              </a:rPr>
              <a:t>PART ONE</a:t>
            </a:r>
            <a:endParaRPr lang="en-US" sz="1300" dirty="0"/>
          </a:p>
        </p:txBody>
      </p:sp>
      <p:sp>
        <p:nvSpPr>
          <p:cNvPr id="4" name="Text 2"/>
          <p:cNvSpPr txBox="1"/>
          <p:nvPr/>
        </p:nvSpPr>
        <p:spPr>
          <a:xfrm>
            <a:off x="685800" y="32461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National Overview</a:t>
            </a:r>
            <a:endParaRPr lang="en-US" sz="4000" dirty="0"/>
          </a:p>
        </p:txBody>
      </p:sp>
      <p:sp>
        <p:nvSpPr>
          <p:cNvPr id="5" name="Text 3"/>
          <p:cNvSpPr txBox="1"/>
          <p:nvPr/>
        </p:nvSpPr>
        <p:spPr>
          <a:xfrm>
            <a:off x="685800" y="4617720"/>
            <a:ext cx="9601200" cy="731520"/>
          </a:xfrm>
          <a:prstGeom prst="rect">
            <a:avLst/>
          </a:prstGeom>
          <a:noFill/>
          <a:ln/>
        </p:spPr>
        <p:txBody>
          <a:bodyPr wrap="square" lIns="0" tIns="0" rIns="0" bIns="0" rtlCol="0" anchor="t"/>
          <a:lstStyle/>
          <a:p>
            <a:pPr marL="0" indent="0">
              <a:buNone/>
            </a:pPr>
            <a:r>
              <a:rPr lang="en-US" sz="1500" dirty="0">
                <a:solidFill>
                  <a:srgbClr val="CADCFC"/>
                </a:solidFill>
                <a:latin typeface="Calibri" pitchFamily="34" charset="0"/>
                <a:ea typeface="Calibri" pitchFamily="34" charset="-122"/>
                <a:cs typeface="Calibri" pitchFamily="34" charset="-120"/>
              </a:rPr>
              <a:t>The School Finance Indicators Database (SFID) — how the nation is funding its public schools, state by state and district by district.</a:t>
            </a:r>
            <a:endParaRPr lang="en-US" sz="15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14162E"/>
        </a:solidFill>
        <a:effectLst/>
      </p:bgPr>
    </p:bg>
    <p:spTree>
      <p:nvGrpSpPr>
        <p:cNvPr id="1" name=""/>
        <p:cNvGrpSpPr/>
        <p:nvPr/>
      </p:nvGrpSpPr>
      <p:grpSpPr>
        <a:xfrm>
          <a:off x="0" y="0"/>
          <a:ext cx="0" cy="0"/>
          <a:chOff x="0" y="0"/>
          <a:chExt cx="0" cy="0"/>
        </a:xfrm>
      </p:grpSpPr>
      <p:sp>
        <p:nvSpPr>
          <p:cNvPr id="2" name="Text 0"/>
          <p:cNvSpPr/>
          <p:nvPr/>
        </p:nvSpPr>
        <p:spPr>
          <a:xfrm>
            <a:off x="7863840" y="-548640"/>
            <a:ext cx="4754880" cy="7772400"/>
          </a:xfrm>
          <a:prstGeom prst="rect">
            <a:avLst/>
          </a:prstGeom>
          <a:noFill/>
          <a:ln/>
        </p:spPr>
        <p:txBody>
          <a:bodyPr wrap="square" rtlCol="0" anchor="ctr"/>
          <a:lstStyle/>
          <a:p>
            <a:pPr marL="0" indent="0" algn="r">
              <a:buNone/>
            </a:pPr>
            <a:r>
              <a:rPr lang="en-US" sz="26000" b="1" dirty="0">
                <a:solidFill>
                  <a:srgbClr val="1D2140"/>
                </a:solidFill>
                <a:latin typeface="Georgia" pitchFamily="34" charset="0"/>
                <a:ea typeface="Georgia" pitchFamily="34" charset="-122"/>
                <a:cs typeface="Georgia" pitchFamily="34" charset="-120"/>
              </a:rPr>
              <a:t>2008</a:t>
            </a:r>
            <a:endParaRPr lang="en-US" sz="26000" dirty="0"/>
          </a:p>
        </p:txBody>
      </p:sp>
      <p:sp>
        <p:nvSpPr>
          <p:cNvPr id="3" name="Text 1"/>
          <p:cNvSpPr txBox="1"/>
          <p:nvPr/>
        </p:nvSpPr>
        <p:spPr>
          <a:xfrm>
            <a:off x="548640" y="365760"/>
            <a:ext cx="7315200" cy="365760"/>
          </a:xfrm>
          <a:prstGeom prst="rect">
            <a:avLst/>
          </a:prstGeom>
          <a:noFill/>
          <a:ln/>
        </p:spPr>
        <p:txBody>
          <a:bodyPr wrap="square" rtlCol="0" anchor="ctr"/>
          <a:lstStyle/>
          <a:p>
            <a:pPr marL="0" indent="0">
              <a:buNone/>
            </a:pPr>
            <a:r>
              <a:rPr lang="en-US" sz="1400" b="1" kern="0" spc="300" dirty="0">
                <a:solidFill>
                  <a:srgbClr val="E8B84B"/>
                </a:solidFill>
                <a:latin typeface="Helvetica" pitchFamily="34" charset="0"/>
                <a:ea typeface="Helvetica" pitchFamily="34" charset="-122"/>
                <a:cs typeface="Helvetica" pitchFamily="34" charset="-120"/>
              </a:rPr>
              <a:t>THE YEAR IN CULTURE</a:t>
            </a:r>
            <a:endParaRPr lang="en-US" sz="1400" dirty="0"/>
          </a:p>
        </p:txBody>
      </p:sp>
      <p:sp>
        <p:nvSpPr>
          <p:cNvPr id="4" name="Text 2"/>
          <p:cNvSpPr txBox="1"/>
          <p:nvPr/>
        </p:nvSpPr>
        <p:spPr>
          <a:xfrm>
            <a:off x="548640" y="658368"/>
            <a:ext cx="8229600" cy="822960"/>
          </a:xfrm>
          <a:prstGeom prst="rect">
            <a:avLst/>
          </a:prstGeom>
          <a:noFill/>
          <a:ln/>
        </p:spPr>
        <p:txBody>
          <a:bodyPr wrap="square" rtlCol="0" anchor="ctr"/>
          <a:lstStyle/>
          <a:p>
            <a:pPr marL="0" indent="0">
              <a:buNone/>
            </a:pPr>
            <a:r>
              <a:rPr lang="en-US" sz="4000" b="1" dirty="0">
                <a:solidFill>
                  <a:srgbClr val="FFFFFF"/>
                </a:solidFill>
                <a:latin typeface="Georgia" pitchFamily="34" charset="0"/>
                <a:ea typeface="Georgia" pitchFamily="34" charset="-122"/>
                <a:cs typeface="Georgia" pitchFamily="34" charset="-120"/>
              </a:rPr>
              <a:t>2008, Rewound</a:t>
            </a:r>
            <a:endParaRPr lang="en-US" sz="4000" dirty="0"/>
          </a:p>
        </p:txBody>
      </p:sp>
      <p:sp>
        <p:nvSpPr>
          <p:cNvPr id="5" name="Shape 3"/>
          <p:cNvSpPr/>
          <p:nvPr/>
        </p:nvSpPr>
        <p:spPr>
          <a:xfrm>
            <a:off x="548640" y="1783080"/>
            <a:ext cx="3429000" cy="457200"/>
          </a:xfrm>
          <a:prstGeom prst="roundRect">
            <a:avLst>
              <a:gd name="adj" fmla="val 16000"/>
            </a:avLst>
          </a:prstGeom>
          <a:solidFill>
            <a:srgbClr val="E85D4C"/>
          </a:solidFill>
          <a:ln/>
        </p:spPr>
      </p:sp>
      <p:sp>
        <p:nvSpPr>
          <p:cNvPr id="6" name="Text 4"/>
          <p:cNvSpPr/>
          <p:nvPr/>
        </p:nvSpPr>
        <p:spPr>
          <a:xfrm>
            <a:off x="548640" y="1783080"/>
            <a:ext cx="3429000" cy="457200"/>
          </a:xfrm>
          <a:prstGeom prst="rect">
            <a:avLst/>
          </a:prstGeom>
          <a:noFill/>
          <a:ln/>
        </p:spPr>
        <p:txBody>
          <a:bodyPr wrap="square" rtlCol="0" anchor="ctr"/>
          <a:lstStyle/>
          <a:p>
            <a:pPr marL="0" indent="0" algn="ctr">
              <a:buNone/>
            </a:pPr>
            <a:r>
              <a:rPr lang="en-US" sz="1500" b="1" kern="0" spc="100" dirty="0">
                <a:solidFill>
                  <a:srgbClr val="14162E"/>
                </a:solidFill>
                <a:latin typeface="Helvetica" pitchFamily="34" charset="0"/>
                <a:ea typeface="Helvetica" pitchFamily="34" charset="-122"/>
                <a:cs typeface="Helvetica" pitchFamily="34" charset="-120"/>
              </a:rPr>
              <a:t>TOP 5 SONGS</a:t>
            </a:r>
            <a:endParaRPr lang="en-US" sz="1500" dirty="0"/>
          </a:p>
        </p:txBody>
      </p:sp>
      <p:sp>
        <p:nvSpPr>
          <p:cNvPr id="7" name="Shape 5"/>
          <p:cNvSpPr/>
          <p:nvPr/>
        </p:nvSpPr>
        <p:spPr>
          <a:xfrm>
            <a:off x="548640" y="2386584"/>
            <a:ext cx="3429000" cy="4160520"/>
          </a:xfrm>
          <a:prstGeom prst="roundRect">
            <a:avLst>
              <a:gd name="adj" fmla="val 1600"/>
            </a:avLst>
          </a:prstGeom>
          <a:solidFill>
            <a:srgbClr val="1D2140"/>
          </a:solidFill>
          <a:ln w="12700">
            <a:solidFill>
              <a:srgbClr val="2C2F52"/>
            </a:solidFill>
            <a:prstDash val="solid"/>
          </a:ln>
        </p:spPr>
      </p:sp>
      <p:sp>
        <p:nvSpPr>
          <p:cNvPr id="8" name="Text 6"/>
          <p:cNvSpPr/>
          <p:nvPr/>
        </p:nvSpPr>
        <p:spPr>
          <a:xfrm>
            <a:off x="640080" y="2441448"/>
            <a:ext cx="274320" cy="237744"/>
          </a:xfrm>
          <a:prstGeom prst="rect">
            <a:avLst/>
          </a:prstGeom>
          <a:noFill/>
          <a:ln/>
        </p:spPr>
        <p:txBody>
          <a:bodyPr wrap="square" rtlCol="0" anchor="ctr"/>
          <a:lstStyle/>
          <a:p>
            <a:pPr marL="0" indent="0" algn="l">
              <a:buNone/>
            </a:pPr>
            <a:r>
              <a:rPr lang="en-US" sz="1200" b="1" dirty="0">
                <a:solidFill>
                  <a:srgbClr val="E85D4C"/>
                </a:solidFill>
                <a:latin typeface="Georgia" pitchFamily="34" charset="0"/>
                <a:ea typeface="Georgia" pitchFamily="34" charset="-122"/>
                <a:cs typeface="Georgia" pitchFamily="34" charset="-120"/>
              </a:rPr>
              <a:t>1</a:t>
            </a:r>
            <a:endParaRPr lang="en-US" sz="1200" dirty="0"/>
          </a:p>
        </p:txBody>
      </p:sp>
      <p:pic>
        <p:nvPicPr>
          <p:cNvPr id="9" name="Image 0" descr="imgs/song1.JPG"/>
          <p:cNvPicPr>
            <a:picLocks noChangeAspect="1"/>
          </p:cNvPicPr>
          <p:nvPr/>
        </p:nvPicPr>
        <p:blipFill>
          <a:blip r:embed="rId2"/>
          <a:stretch>
            <a:fillRect/>
          </a:stretch>
        </p:blipFill>
        <p:spPr>
          <a:xfrm>
            <a:off x="987552" y="2500884"/>
            <a:ext cx="603504" cy="603504"/>
          </a:xfrm>
          <a:prstGeom prst="rect">
            <a:avLst/>
          </a:prstGeom>
        </p:spPr>
      </p:pic>
      <p:sp>
        <p:nvSpPr>
          <p:cNvPr id="10" name="Text 7"/>
          <p:cNvSpPr txBox="1"/>
          <p:nvPr/>
        </p:nvSpPr>
        <p:spPr>
          <a:xfrm>
            <a:off x="1755648" y="2386584"/>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Low</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Flo Rida ft. T-Pain</a:t>
            </a:r>
            <a:endParaRPr lang="en-US" sz="1250" dirty="0"/>
          </a:p>
        </p:txBody>
      </p:sp>
      <p:sp>
        <p:nvSpPr>
          <p:cNvPr id="11" name="Shape 8"/>
          <p:cNvSpPr/>
          <p:nvPr/>
        </p:nvSpPr>
        <p:spPr>
          <a:xfrm>
            <a:off x="777240" y="3218688"/>
            <a:ext cx="2971800" cy="0"/>
          </a:xfrm>
          <a:prstGeom prst="line">
            <a:avLst/>
          </a:prstGeom>
          <a:noFill/>
          <a:ln w="12700">
            <a:solidFill>
              <a:srgbClr val="2C2F52"/>
            </a:solidFill>
            <a:prstDash val="solid"/>
          </a:ln>
        </p:spPr>
      </p:sp>
      <p:sp>
        <p:nvSpPr>
          <p:cNvPr id="12" name="Text 9"/>
          <p:cNvSpPr/>
          <p:nvPr/>
        </p:nvSpPr>
        <p:spPr>
          <a:xfrm>
            <a:off x="640080" y="3273552"/>
            <a:ext cx="274320" cy="237744"/>
          </a:xfrm>
          <a:prstGeom prst="rect">
            <a:avLst/>
          </a:prstGeom>
          <a:noFill/>
          <a:ln/>
        </p:spPr>
        <p:txBody>
          <a:bodyPr wrap="square" rtlCol="0" anchor="ctr"/>
          <a:lstStyle/>
          <a:p>
            <a:pPr marL="0" indent="0" algn="l">
              <a:buNone/>
            </a:pPr>
            <a:r>
              <a:rPr lang="en-US" sz="1200" b="1" dirty="0">
                <a:solidFill>
                  <a:srgbClr val="E85D4C"/>
                </a:solidFill>
                <a:latin typeface="Georgia" pitchFamily="34" charset="0"/>
                <a:ea typeface="Georgia" pitchFamily="34" charset="-122"/>
                <a:cs typeface="Georgia" pitchFamily="34" charset="-120"/>
              </a:rPr>
              <a:t>2</a:t>
            </a:r>
            <a:endParaRPr lang="en-US" sz="1200" dirty="0"/>
          </a:p>
        </p:txBody>
      </p:sp>
      <p:pic>
        <p:nvPicPr>
          <p:cNvPr id="13" name="Image 1" descr="imgs/song2.jpg"/>
          <p:cNvPicPr>
            <a:picLocks noChangeAspect="1"/>
          </p:cNvPicPr>
          <p:nvPr/>
        </p:nvPicPr>
        <p:blipFill>
          <a:blip r:embed="rId3"/>
          <a:stretch>
            <a:fillRect/>
          </a:stretch>
        </p:blipFill>
        <p:spPr>
          <a:xfrm>
            <a:off x="987552" y="3332988"/>
            <a:ext cx="603504" cy="603504"/>
          </a:xfrm>
          <a:prstGeom prst="rect">
            <a:avLst/>
          </a:prstGeom>
        </p:spPr>
      </p:pic>
      <p:sp>
        <p:nvSpPr>
          <p:cNvPr id="14" name="Text 10"/>
          <p:cNvSpPr txBox="1"/>
          <p:nvPr/>
        </p:nvSpPr>
        <p:spPr>
          <a:xfrm>
            <a:off x="1755648" y="3218688"/>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Bleeding Love</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Leona Lewis</a:t>
            </a:r>
            <a:endParaRPr lang="en-US" sz="1250" dirty="0"/>
          </a:p>
        </p:txBody>
      </p:sp>
      <p:sp>
        <p:nvSpPr>
          <p:cNvPr id="15" name="Shape 11"/>
          <p:cNvSpPr/>
          <p:nvPr/>
        </p:nvSpPr>
        <p:spPr>
          <a:xfrm>
            <a:off x="777240" y="4050792"/>
            <a:ext cx="2971800" cy="0"/>
          </a:xfrm>
          <a:prstGeom prst="line">
            <a:avLst/>
          </a:prstGeom>
          <a:noFill/>
          <a:ln w="12700">
            <a:solidFill>
              <a:srgbClr val="2C2F52"/>
            </a:solidFill>
            <a:prstDash val="solid"/>
          </a:ln>
        </p:spPr>
      </p:sp>
      <p:sp>
        <p:nvSpPr>
          <p:cNvPr id="16" name="Text 12"/>
          <p:cNvSpPr/>
          <p:nvPr/>
        </p:nvSpPr>
        <p:spPr>
          <a:xfrm>
            <a:off x="640080" y="4105656"/>
            <a:ext cx="274320" cy="237744"/>
          </a:xfrm>
          <a:prstGeom prst="rect">
            <a:avLst/>
          </a:prstGeom>
          <a:noFill/>
          <a:ln/>
        </p:spPr>
        <p:txBody>
          <a:bodyPr wrap="square" rtlCol="0" anchor="ctr"/>
          <a:lstStyle/>
          <a:p>
            <a:pPr marL="0" indent="0" algn="l">
              <a:buNone/>
            </a:pPr>
            <a:r>
              <a:rPr lang="en-US" sz="1200" b="1" dirty="0">
                <a:solidFill>
                  <a:srgbClr val="E85D4C"/>
                </a:solidFill>
                <a:latin typeface="Georgia" pitchFamily="34" charset="0"/>
                <a:ea typeface="Georgia" pitchFamily="34" charset="-122"/>
                <a:cs typeface="Georgia" pitchFamily="34" charset="-120"/>
              </a:rPr>
              <a:t>3</a:t>
            </a:r>
            <a:endParaRPr lang="en-US" sz="1200" dirty="0"/>
          </a:p>
        </p:txBody>
      </p:sp>
      <p:pic>
        <p:nvPicPr>
          <p:cNvPr id="17" name="Image 2" descr="imgs/song3.png"/>
          <p:cNvPicPr>
            <a:picLocks noChangeAspect="1"/>
          </p:cNvPicPr>
          <p:nvPr/>
        </p:nvPicPr>
        <p:blipFill>
          <a:blip r:embed="rId4"/>
          <a:stretch>
            <a:fillRect/>
          </a:stretch>
        </p:blipFill>
        <p:spPr>
          <a:xfrm>
            <a:off x="987552" y="4165092"/>
            <a:ext cx="603504" cy="603504"/>
          </a:xfrm>
          <a:prstGeom prst="rect">
            <a:avLst/>
          </a:prstGeom>
        </p:spPr>
      </p:pic>
      <p:sp>
        <p:nvSpPr>
          <p:cNvPr id="18" name="Text 13"/>
          <p:cNvSpPr txBox="1"/>
          <p:nvPr/>
        </p:nvSpPr>
        <p:spPr>
          <a:xfrm>
            <a:off x="1755648" y="4050792"/>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No One</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Alicia Keys</a:t>
            </a:r>
            <a:endParaRPr lang="en-US" sz="1250" dirty="0"/>
          </a:p>
        </p:txBody>
      </p:sp>
      <p:sp>
        <p:nvSpPr>
          <p:cNvPr id="19" name="Shape 14"/>
          <p:cNvSpPr/>
          <p:nvPr/>
        </p:nvSpPr>
        <p:spPr>
          <a:xfrm>
            <a:off x="777240" y="4882896"/>
            <a:ext cx="2971800" cy="0"/>
          </a:xfrm>
          <a:prstGeom prst="line">
            <a:avLst/>
          </a:prstGeom>
          <a:noFill/>
          <a:ln w="12700">
            <a:solidFill>
              <a:srgbClr val="2C2F52"/>
            </a:solidFill>
            <a:prstDash val="solid"/>
          </a:ln>
        </p:spPr>
      </p:sp>
      <p:sp>
        <p:nvSpPr>
          <p:cNvPr id="20" name="Text 15"/>
          <p:cNvSpPr/>
          <p:nvPr/>
        </p:nvSpPr>
        <p:spPr>
          <a:xfrm>
            <a:off x="640080" y="4937760"/>
            <a:ext cx="274320" cy="237744"/>
          </a:xfrm>
          <a:prstGeom prst="rect">
            <a:avLst/>
          </a:prstGeom>
          <a:noFill/>
          <a:ln/>
        </p:spPr>
        <p:txBody>
          <a:bodyPr wrap="square" rtlCol="0" anchor="ctr"/>
          <a:lstStyle/>
          <a:p>
            <a:pPr marL="0" indent="0" algn="l">
              <a:buNone/>
            </a:pPr>
            <a:r>
              <a:rPr lang="en-US" sz="1200" b="1" dirty="0">
                <a:solidFill>
                  <a:srgbClr val="E85D4C"/>
                </a:solidFill>
                <a:latin typeface="Georgia" pitchFamily="34" charset="0"/>
                <a:ea typeface="Georgia" pitchFamily="34" charset="-122"/>
                <a:cs typeface="Georgia" pitchFamily="34" charset="-120"/>
              </a:rPr>
              <a:t>4</a:t>
            </a:r>
            <a:endParaRPr lang="en-US" sz="1200" dirty="0"/>
          </a:p>
        </p:txBody>
      </p:sp>
      <p:pic>
        <p:nvPicPr>
          <p:cNvPr id="21" name="Image 3" descr="imgs/song4.jpg"/>
          <p:cNvPicPr>
            <a:picLocks noChangeAspect="1"/>
          </p:cNvPicPr>
          <p:nvPr/>
        </p:nvPicPr>
        <p:blipFill>
          <a:blip r:embed="rId5"/>
          <a:stretch>
            <a:fillRect/>
          </a:stretch>
        </p:blipFill>
        <p:spPr>
          <a:xfrm>
            <a:off x="987552" y="4997196"/>
            <a:ext cx="603504" cy="603504"/>
          </a:xfrm>
          <a:prstGeom prst="rect">
            <a:avLst/>
          </a:prstGeom>
        </p:spPr>
      </p:pic>
      <p:sp>
        <p:nvSpPr>
          <p:cNvPr id="22" name="Text 16"/>
          <p:cNvSpPr txBox="1"/>
          <p:nvPr/>
        </p:nvSpPr>
        <p:spPr>
          <a:xfrm>
            <a:off x="1755648" y="4882896"/>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Lollipop</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Lil Wayne ft. Static Major</a:t>
            </a:r>
            <a:endParaRPr lang="en-US" sz="1250" dirty="0"/>
          </a:p>
        </p:txBody>
      </p:sp>
      <p:sp>
        <p:nvSpPr>
          <p:cNvPr id="23" name="Shape 17"/>
          <p:cNvSpPr/>
          <p:nvPr/>
        </p:nvSpPr>
        <p:spPr>
          <a:xfrm>
            <a:off x="777240" y="5715000"/>
            <a:ext cx="2971800" cy="0"/>
          </a:xfrm>
          <a:prstGeom prst="line">
            <a:avLst/>
          </a:prstGeom>
          <a:noFill/>
          <a:ln w="12700">
            <a:solidFill>
              <a:srgbClr val="2C2F52"/>
            </a:solidFill>
            <a:prstDash val="solid"/>
          </a:ln>
        </p:spPr>
      </p:sp>
      <p:sp>
        <p:nvSpPr>
          <p:cNvPr id="24" name="Text 18"/>
          <p:cNvSpPr/>
          <p:nvPr/>
        </p:nvSpPr>
        <p:spPr>
          <a:xfrm>
            <a:off x="640080" y="5769864"/>
            <a:ext cx="274320" cy="237744"/>
          </a:xfrm>
          <a:prstGeom prst="rect">
            <a:avLst/>
          </a:prstGeom>
          <a:noFill/>
          <a:ln/>
        </p:spPr>
        <p:txBody>
          <a:bodyPr wrap="square" rtlCol="0" anchor="ctr"/>
          <a:lstStyle/>
          <a:p>
            <a:pPr marL="0" indent="0" algn="l">
              <a:buNone/>
            </a:pPr>
            <a:r>
              <a:rPr lang="en-US" sz="1200" b="1" dirty="0">
                <a:solidFill>
                  <a:srgbClr val="E85D4C"/>
                </a:solidFill>
                <a:latin typeface="Georgia" pitchFamily="34" charset="0"/>
                <a:ea typeface="Georgia" pitchFamily="34" charset="-122"/>
                <a:cs typeface="Georgia" pitchFamily="34" charset="-120"/>
              </a:rPr>
              <a:t>5</a:t>
            </a:r>
            <a:endParaRPr lang="en-US" sz="1200" dirty="0"/>
          </a:p>
        </p:txBody>
      </p:sp>
      <p:pic>
        <p:nvPicPr>
          <p:cNvPr id="25" name="Image 4" descr="imgs/song5.png"/>
          <p:cNvPicPr>
            <a:picLocks noChangeAspect="1"/>
          </p:cNvPicPr>
          <p:nvPr/>
        </p:nvPicPr>
        <p:blipFill>
          <a:blip r:embed="rId6"/>
          <a:stretch>
            <a:fillRect/>
          </a:stretch>
        </p:blipFill>
        <p:spPr>
          <a:xfrm>
            <a:off x="987552" y="5829300"/>
            <a:ext cx="603504" cy="603504"/>
          </a:xfrm>
          <a:prstGeom prst="rect">
            <a:avLst/>
          </a:prstGeom>
        </p:spPr>
      </p:pic>
      <p:sp>
        <p:nvSpPr>
          <p:cNvPr id="26" name="Text 19"/>
          <p:cNvSpPr txBox="1"/>
          <p:nvPr/>
        </p:nvSpPr>
        <p:spPr>
          <a:xfrm>
            <a:off x="1755648" y="5715000"/>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Apologize</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OneRepublic ft. Timbaland</a:t>
            </a:r>
            <a:endParaRPr lang="en-US" sz="1250" dirty="0"/>
          </a:p>
        </p:txBody>
      </p:sp>
      <p:sp>
        <p:nvSpPr>
          <p:cNvPr id="27" name="Text 20"/>
          <p:cNvSpPr/>
          <p:nvPr/>
        </p:nvSpPr>
        <p:spPr>
          <a:xfrm>
            <a:off x="548640" y="6620256"/>
            <a:ext cx="3429000" cy="274320"/>
          </a:xfrm>
          <a:prstGeom prst="rect">
            <a:avLst/>
          </a:prstGeom>
          <a:noFill/>
          <a:ln/>
        </p:spPr>
        <p:txBody>
          <a:bodyPr wrap="square" rtlCol="0" anchor="ctr"/>
          <a:lstStyle/>
          <a:p>
            <a:pPr marL="0" indent="0">
              <a:buNone/>
            </a:pPr>
            <a:r>
              <a:rPr lang="en-US" sz="850" i="1" dirty="0">
                <a:solidFill>
                  <a:srgbClr val="7C81A6"/>
                </a:solidFill>
                <a:latin typeface="Helvetica" pitchFamily="34" charset="0"/>
                <a:ea typeface="Helvetica" pitchFamily="34" charset="-122"/>
                <a:cs typeface="Helvetica" pitchFamily="34" charset="-120"/>
              </a:rPr>
              <a:t>Billboard Year-End Hot 100</a:t>
            </a:r>
            <a:endParaRPr lang="en-US" sz="850" dirty="0"/>
          </a:p>
        </p:txBody>
      </p:sp>
      <p:sp>
        <p:nvSpPr>
          <p:cNvPr id="28" name="Shape 21"/>
          <p:cNvSpPr/>
          <p:nvPr/>
        </p:nvSpPr>
        <p:spPr>
          <a:xfrm>
            <a:off x="4297680" y="1783080"/>
            <a:ext cx="3429000" cy="457200"/>
          </a:xfrm>
          <a:prstGeom prst="roundRect">
            <a:avLst>
              <a:gd name="adj" fmla="val 16000"/>
            </a:avLst>
          </a:prstGeom>
          <a:solidFill>
            <a:srgbClr val="E8B84B"/>
          </a:solidFill>
          <a:ln/>
        </p:spPr>
      </p:sp>
      <p:sp>
        <p:nvSpPr>
          <p:cNvPr id="29" name="Text 22"/>
          <p:cNvSpPr/>
          <p:nvPr/>
        </p:nvSpPr>
        <p:spPr>
          <a:xfrm>
            <a:off x="4297680" y="1783080"/>
            <a:ext cx="3429000" cy="457200"/>
          </a:xfrm>
          <a:prstGeom prst="rect">
            <a:avLst/>
          </a:prstGeom>
          <a:noFill/>
          <a:ln/>
        </p:spPr>
        <p:txBody>
          <a:bodyPr wrap="square" rtlCol="0" anchor="ctr"/>
          <a:lstStyle/>
          <a:p>
            <a:pPr marL="0" indent="0" algn="ctr">
              <a:buNone/>
            </a:pPr>
            <a:r>
              <a:rPr lang="en-US" sz="1500" b="1" kern="0" spc="100" dirty="0">
                <a:solidFill>
                  <a:srgbClr val="14162E"/>
                </a:solidFill>
                <a:latin typeface="Helvetica" pitchFamily="34" charset="0"/>
                <a:ea typeface="Helvetica" pitchFamily="34" charset="-122"/>
                <a:cs typeface="Helvetica" pitchFamily="34" charset="-120"/>
              </a:rPr>
              <a:t>TOP 5 MOVIES</a:t>
            </a:r>
            <a:endParaRPr lang="en-US" sz="1500" dirty="0"/>
          </a:p>
        </p:txBody>
      </p:sp>
      <p:sp>
        <p:nvSpPr>
          <p:cNvPr id="30" name="Shape 23"/>
          <p:cNvSpPr/>
          <p:nvPr/>
        </p:nvSpPr>
        <p:spPr>
          <a:xfrm>
            <a:off x="4297680" y="2386584"/>
            <a:ext cx="3429000" cy="4160520"/>
          </a:xfrm>
          <a:prstGeom prst="roundRect">
            <a:avLst>
              <a:gd name="adj" fmla="val 1600"/>
            </a:avLst>
          </a:prstGeom>
          <a:solidFill>
            <a:srgbClr val="1D2140"/>
          </a:solidFill>
          <a:ln w="12700">
            <a:solidFill>
              <a:srgbClr val="2C2F52"/>
            </a:solidFill>
            <a:prstDash val="solid"/>
          </a:ln>
        </p:spPr>
      </p:sp>
      <p:sp>
        <p:nvSpPr>
          <p:cNvPr id="31" name="Text 24"/>
          <p:cNvSpPr/>
          <p:nvPr/>
        </p:nvSpPr>
        <p:spPr>
          <a:xfrm>
            <a:off x="4389120" y="2441448"/>
            <a:ext cx="274320" cy="237744"/>
          </a:xfrm>
          <a:prstGeom prst="rect">
            <a:avLst/>
          </a:prstGeom>
          <a:noFill/>
          <a:ln/>
        </p:spPr>
        <p:txBody>
          <a:bodyPr wrap="square" rtlCol="0" anchor="ctr"/>
          <a:lstStyle/>
          <a:p>
            <a:pPr marL="0" indent="0" algn="l">
              <a:buNone/>
            </a:pPr>
            <a:r>
              <a:rPr lang="en-US" sz="1200" b="1" dirty="0">
                <a:solidFill>
                  <a:srgbClr val="E8B84B"/>
                </a:solidFill>
                <a:latin typeface="Georgia" pitchFamily="34" charset="0"/>
                <a:ea typeface="Georgia" pitchFamily="34" charset="-122"/>
                <a:cs typeface="Georgia" pitchFamily="34" charset="-120"/>
              </a:rPr>
              <a:t>1</a:t>
            </a:r>
            <a:endParaRPr lang="en-US" sz="1200" dirty="0"/>
          </a:p>
        </p:txBody>
      </p:sp>
      <p:pic>
        <p:nvPicPr>
          <p:cNvPr id="32" name="Image 5" descr="imgs/movie1.jpg"/>
          <p:cNvPicPr>
            <a:picLocks noChangeAspect="1"/>
          </p:cNvPicPr>
          <p:nvPr/>
        </p:nvPicPr>
        <p:blipFill>
          <a:blip r:embed="rId7"/>
          <a:stretch>
            <a:fillRect/>
          </a:stretch>
        </p:blipFill>
        <p:spPr>
          <a:xfrm>
            <a:off x="4834287" y="2500884"/>
            <a:ext cx="408114" cy="603504"/>
          </a:xfrm>
          <a:prstGeom prst="rect">
            <a:avLst/>
          </a:prstGeom>
        </p:spPr>
      </p:pic>
      <p:sp>
        <p:nvSpPr>
          <p:cNvPr id="33" name="Text 25"/>
          <p:cNvSpPr txBox="1"/>
          <p:nvPr/>
        </p:nvSpPr>
        <p:spPr>
          <a:xfrm>
            <a:off x="5504688" y="2386584"/>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The Dark Knight</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$1.01B worldwide</a:t>
            </a:r>
            <a:endParaRPr lang="en-US" sz="1250" dirty="0"/>
          </a:p>
        </p:txBody>
      </p:sp>
      <p:sp>
        <p:nvSpPr>
          <p:cNvPr id="34" name="Shape 26"/>
          <p:cNvSpPr/>
          <p:nvPr/>
        </p:nvSpPr>
        <p:spPr>
          <a:xfrm>
            <a:off x="4526280" y="3218688"/>
            <a:ext cx="2971800" cy="0"/>
          </a:xfrm>
          <a:prstGeom prst="line">
            <a:avLst/>
          </a:prstGeom>
          <a:noFill/>
          <a:ln w="12700">
            <a:solidFill>
              <a:srgbClr val="2C2F52"/>
            </a:solidFill>
            <a:prstDash val="solid"/>
          </a:ln>
        </p:spPr>
      </p:sp>
      <p:sp>
        <p:nvSpPr>
          <p:cNvPr id="35" name="Text 27"/>
          <p:cNvSpPr/>
          <p:nvPr/>
        </p:nvSpPr>
        <p:spPr>
          <a:xfrm>
            <a:off x="4389120" y="3273552"/>
            <a:ext cx="274320" cy="237744"/>
          </a:xfrm>
          <a:prstGeom prst="rect">
            <a:avLst/>
          </a:prstGeom>
          <a:noFill/>
          <a:ln/>
        </p:spPr>
        <p:txBody>
          <a:bodyPr wrap="square" rtlCol="0" anchor="ctr"/>
          <a:lstStyle/>
          <a:p>
            <a:pPr marL="0" indent="0" algn="l">
              <a:buNone/>
            </a:pPr>
            <a:r>
              <a:rPr lang="en-US" sz="1200" b="1" dirty="0">
                <a:solidFill>
                  <a:srgbClr val="E8B84B"/>
                </a:solidFill>
                <a:latin typeface="Georgia" pitchFamily="34" charset="0"/>
                <a:ea typeface="Georgia" pitchFamily="34" charset="-122"/>
                <a:cs typeface="Georgia" pitchFamily="34" charset="-120"/>
              </a:rPr>
              <a:t>2</a:t>
            </a:r>
            <a:endParaRPr lang="en-US" sz="1200" dirty="0"/>
          </a:p>
        </p:txBody>
      </p:sp>
      <p:pic>
        <p:nvPicPr>
          <p:cNvPr id="36" name="Image 6" descr="imgs/movie2.jpg"/>
          <p:cNvPicPr>
            <a:picLocks noChangeAspect="1"/>
          </p:cNvPicPr>
          <p:nvPr/>
        </p:nvPicPr>
        <p:blipFill>
          <a:blip r:embed="rId8"/>
          <a:stretch>
            <a:fillRect/>
          </a:stretch>
        </p:blipFill>
        <p:spPr>
          <a:xfrm>
            <a:off x="4834033" y="3332988"/>
            <a:ext cx="408623" cy="603504"/>
          </a:xfrm>
          <a:prstGeom prst="rect">
            <a:avLst/>
          </a:prstGeom>
        </p:spPr>
      </p:pic>
      <p:sp>
        <p:nvSpPr>
          <p:cNvPr id="37" name="Text 28"/>
          <p:cNvSpPr txBox="1"/>
          <p:nvPr/>
        </p:nvSpPr>
        <p:spPr>
          <a:xfrm>
            <a:off x="5504688" y="3218688"/>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Iron Man</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$585M worldwide</a:t>
            </a:r>
            <a:endParaRPr lang="en-US" sz="1250" dirty="0"/>
          </a:p>
        </p:txBody>
      </p:sp>
      <p:sp>
        <p:nvSpPr>
          <p:cNvPr id="38" name="Shape 29"/>
          <p:cNvSpPr/>
          <p:nvPr/>
        </p:nvSpPr>
        <p:spPr>
          <a:xfrm>
            <a:off x="4526280" y="4050792"/>
            <a:ext cx="2971800" cy="0"/>
          </a:xfrm>
          <a:prstGeom prst="line">
            <a:avLst/>
          </a:prstGeom>
          <a:noFill/>
          <a:ln w="12700">
            <a:solidFill>
              <a:srgbClr val="2C2F52"/>
            </a:solidFill>
            <a:prstDash val="solid"/>
          </a:ln>
        </p:spPr>
      </p:sp>
      <p:sp>
        <p:nvSpPr>
          <p:cNvPr id="39" name="Text 30"/>
          <p:cNvSpPr/>
          <p:nvPr/>
        </p:nvSpPr>
        <p:spPr>
          <a:xfrm>
            <a:off x="4389120" y="4105656"/>
            <a:ext cx="274320" cy="237744"/>
          </a:xfrm>
          <a:prstGeom prst="rect">
            <a:avLst/>
          </a:prstGeom>
          <a:noFill/>
          <a:ln/>
        </p:spPr>
        <p:txBody>
          <a:bodyPr wrap="square" rtlCol="0" anchor="ctr"/>
          <a:lstStyle/>
          <a:p>
            <a:pPr marL="0" indent="0" algn="l">
              <a:buNone/>
            </a:pPr>
            <a:r>
              <a:rPr lang="en-US" sz="1200" b="1" dirty="0">
                <a:solidFill>
                  <a:srgbClr val="E8B84B"/>
                </a:solidFill>
                <a:latin typeface="Georgia" pitchFamily="34" charset="0"/>
                <a:ea typeface="Georgia" pitchFamily="34" charset="-122"/>
                <a:cs typeface="Georgia" pitchFamily="34" charset="-120"/>
              </a:rPr>
              <a:t>3</a:t>
            </a:r>
            <a:endParaRPr lang="en-US" sz="1200" dirty="0"/>
          </a:p>
        </p:txBody>
      </p:sp>
      <p:pic>
        <p:nvPicPr>
          <p:cNvPr id="40" name="Image 7" descr="imgs/movie3.jpg"/>
          <p:cNvPicPr>
            <a:picLocks noChangeAspect="1"/>
          </p:cNvPicPr>
          <p:nvPr/>
        </p:nvPicPr>
        <p:blipFill>
          <a:blip r:embed="rId9"/>
          <a:stretch>
            <a:fillRect/>
          </a:stretch>
        </p:blipFill>
        <p:spPr>
          <a:xfrm>
            <a:off x="4834287" y="4165092"/>
            <a:ext cx="408114" cy="603504"/>
          </a:xfrm>
          <a:prstGeom prst="rect">
            <a:avLst/>
          </a:prstGeom>
        </p:spPr>
      </p:pic>
      <p:sp>
        <p:nvSpPr>
          <p:cNvPr id="41" name="Text 31"/>
          <p:cNvSpPr txBox="1"/>
          <p:nvPr/>
        </p:nvSpPr>
        <p:spPr>
          <a:xfrm>
            <a:off x="5504688" y="4050792"/>
            <a:ext cx="2084832" cy="832104"/>
          </a:xfrm>
          <a:prstGeom prst="rect">
            <a:avLst/>
          </a:prstGeom>
          <a:noFill/>
          <a:ln/>
        </p:spPr>
        <p:txBody>
          <a:bodyPr wrap="square" lIns="0" tIns="0" rIns="0" bIns="0" rtlCol="0" anchor="ctr"/>
          <a:lstStyle/>
          <a:p>
            <a:pPr marL="0" indent="0">
              <a:buNone/>
            </a:pPr>
            <a:r>
              <a:rPr lang="en-US" sz="1050" b="1" dirty="0">
                <a:solidFill>
                  <a:srgbClr val="FFFFFF"/>
                </a:solidFill>
                <a:latin typeface="Helvetica" pitchFamily="34" charset="0"/>
                <a:ea typeface="Helvetica" pitchFamily="34" charset="-122"/>
                <a:cs typeface="Helvetica" pitchFamily="34" charset="-120"/>
              </a:rPr>
              <a:t>Indiana Jones and the</a:t>
            </a:r>
            <a:endParaRPr lang="en-US" sz="1050" dirty="0"/>
          </a:p>
          <a:p>
            <a:pPr marL="0" indent="0">
              <a:buNone/>
            </a:pPr>
            <a:r>
              <a:rPr lang="en-US" sz="1050" b="1" dirty="0">
                <a:solidFill>
                  <a:srgbClr val="FFFFFF"/>
                </a:solidFill>
                <a:latin typeface="Helvetica" pitchFamily="34" charset="0"/>
                <a:ea typeface="Helvetica" pitchFamily="34" charset="-122"/>
                <a:cs typeface="Helvetica" pitchFamily="34" charset="-120"/>
              </a:rPr>
              <a:t>Kingdom of the Crystal Skull</a:t>
            </a:r>
            <a:endParaRPr lang="en-US" sz="1050" dirty="0"/>
          </a:p>
          <a:p>
            <a:pPr marL="0" indent="0">
              <a:buNone/>
            </a:pPr>
            <a:r>
              <a:rPr lang="en-US" sz="1000" dirty="0">
                <a:solidFill>
                  <a:srgbClr val="A9ADC9"/>
                </a:solidFill>
                <a:latin typeface="Helvetica" pitchFamily="34" charset="0"/>
                <a:ea typeface="Helvetica" pitchFamily="34" charset="-122"/>
                <a:cs typeface="Helvetica" pitchFamily="34" charset="-120"/>
              </a:rPr>
              <a:t>$786M worldwide</a:t>
            </a:r>
            <a:endParaRPr lang="en-US" sz="1050" dirty="0"/>
          </a:p>
        </p:txBody>
      </p:sp>
      <p:sp>
        <p:nvSpPr>
          <p:cNvPr id="42" name="Shape 32"/>
          <p:cNvSpPr/>
          <p:nvPr/>
        </p:nvSpPr>
        <p:spPr>
          <a:xfrm>
            <a:off x="4526280" y="4882896"/>
            <a:ext cx="2971800" cy="0"/>
          </a:xfrm>
          <a:prstGeom prst="line">
            <a:avLst/>
          </a:prstGeom>
          <a:noFill/>
          <a:ln w="12700">
            <a:solidFill>
              <a:srgbClr val="2C2F52"/>
            </a:solidFill>
            <a:prstDash val="solid"/>
          </a:ln>
        </p:spPr>
      </p:sp>
      <p:sp>
        <p:nvSpPr>
          <p:cNvPr id="43" name="Text 33"/>
          <p:cNvSpPr/>
          <p:nvPr/>
        </p:nvSpPr>
        <p:spPr>
          <a:xfrm>
            <a:off x="4389120" y="4937760"/>
            <a:ext cx="274320" cy="237744"/>
          </a:xfrm>
          <a:prstGeom prst="rect">
            <a:avLst/>
          </a:prstGeom>
          <a:noFill/>
          <a:ln/>
        </p:spPr>
        <p:txBody>
          <a:bodyPr wrap="square" rtlCol="0" anchor="ctr"/>
          <a:lstStyle/>
          <a:p>
            <a:pPr marL="0" indent="0" algn="l">
              <a:buNone/>
            </a:pPr>
            <a:r>
              <a:rPr lang="en-US" sz="1200" b="1" dirty="0">
                <a:solidFill>
                  <a:srgbClr val="E8B84B"/>
                </a:solidFill>
                <a:latin typeface="Georgia" pitchFamily="34" charset="0"/>
                <a:ea typeface="Georgia" pitchFamily="34" charset="-122"/>
                <a:cs typeface="Georgia" pitchFamily="34" charset="-120"/>
              </a:rPr>
              <a:t>4</a:t>
            </a:r>
            <a:endParaRPr lang="en-US" sz="1200" dirty="0"/>
          </a:p>
        </p:txBody>
      </p:sp>
      <p:pic>
        <p:nvPicPr>
          <p:cNvPr id="44" name="Image 8" descr="imgs/movie4.jpg"/>
          <p:cNvPicPr>
            <a:picLocks noChangeAspect="1"/>
          </p:cNvPicPr>
          <p:nvPr/>
        </p:nvPicPr>
        <p:blipFill>
          <a:blip r:embed="rId10"/>
          <a:stretch>
            <a:fillRect/>
          </a:stretch>
        </p:blipFill>
        <p:spPr>
          <a:xfrm>
            <a:off x="4835058" y="4997196"/>
            <a:ext cx="406571" cy="603504"/>
          </a:xfrm>
          <a:prstGeom prst="rect">
            <a:avLst/>
          </a:prstGeom>
        </p:spPr>
      </p:pic>
      <p:sp>
        <p:nvSpPr>
          <p:cNvPr id="45" name="Text 34"/>
          <p:cNvSpPr txBox="1"/>
          <p:nvPr/>
        </p:nvSpPr>
        <p:spPr>
          <a:xfrm>
            <a:off x="5504688" y="4882896"/>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Hancock</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$624M worldwide</a:t>
            </a:r>
            <a:endParaRPr lang="en-US" sz="1250" dirty="0"/>
          </a:p>
        </p:txBody>
      </p:sp>
      <p:sp>
        <p:nvSpPr>
          <p:cNvPr id="46" name="Shape 35"/>
          <p:cNvSpPr/>
          <p:nvPr/>
        </p:nvSpPr>
        <p:spPr>
          <a:xfrm>
            <a:off x="4526280" y="5715000"/>
            <a:ext cx="2971800" cy="0"/>
          </a:xfrm>
          <a:prstGeom prst="line">
            <a:avLst/>
          </a:prstGeom>
          <a:noFill/>
          <a:ln w="12700">
            <a:solidFill>
              <a:srgbClr val="2C2F52"/>
            </a:solidFill>
            <a:prstDash val="solid"/>
          </a:ln>
        </p:spPr>
      </p:sp>
      <p:sp>
        <p:nvSpPr>
          <p:cNvPr id="47" name="Text 36"/>
          <p:cNvSpPr/>
          <p:nvPr/>
        </p:nvSpPr>
        <p:spPr>
          <a:xfrm>
            <a:off x="4389120" y="5769864"/>
            <a:ext cx="274320" cy="237744"/>
          </a:xfrm>
          <a:prstGeom prst="rect">
            <a:avLst/>
          </a:prstGeom>
          <a:noFill/>
          <a:ln/>
        </p:spPr>
        <p:txBody>
          <a:bodyPr wrap="square" rtlCol="0" anchor="ctr"/>
          <a:lstStyle/>
          <a:p>
            <a:pPr marL="0" indent="0" algn="l">
              <a:buNone/>
            </a:pPr>
            <a:r>
              <a:rPr lang="en-US" sz="1200" b="1" dirty="0">
                <a:solidFill>
                  <a:srgbClr val="E8B84B"/>
                </a:solidFill>
                <a:latin typeface="Georgia" pitchFamily="34" charset="0"/>
                <a:ea typeface="Georgia" pitchFamily="34" charset="-122"/>
                <a:cs typeface="Georgia" pitchFamily="34" charset="-120"/>
              </a:rPr>
              <a:t>5</a:t>
            </a:r>
            <a:endParaRPr lang="en-US" sz="1200" dirty="0"/>
          </a:p>
        </p:txBody>
      </p:sp>
      <p:pic>
        <p:nvPicPr>
          <p:cNvPr id="48" name="Image 9" descr="imgs/movie5.jpg"/>
          <p:cNvPicPr>
            <a:picLocks noChangeAspect="1"/>
          </p:cNvPicPr>
          <p:nvPr/>
        </p:nvPicPr>
        <p:blipFill>
          <a:blip r:embed="rId11"/>
          <a:stretch>
            <a:fillRect/>
          </a:stretch>
        </p:blipFill>
        <p:spPr>
          <a:xfrm>
            <a:off x="4834563" y="5829300"/>
            <a:ext cx="407561" cy="603504"/>
          </a:xfrm>
          <a:prstGeom prst="rect">
            <a:avLst/>
          </a:prstGeom>
        </p:spPr>
      </p:pic>
      <p:sp>
        <p:nvSpPr>
          <p:cNvPr id="49" name="Text 37"/>
          <p:cNvSpPr txBox="1"/>
          <p:nvPr/>
        </p:nvSpPr>
        <p:spPr>
          <a:xfrm>
            <a:off x="5504688" y="5715000"/>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WALL-E</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$521M worldwide</a:t>
            </a:r>
            <a:endParaRPr lang="en-US" sz="1250" dirty="0"/>
          </a:p>
        </p:txBody>
      </p:sp>
      <p:sp>
        <p:nvSpPr>
          <p:cNvPr id="50" name="Text 38"/>
          <p:cNvSpPr/>
          <p:nvPr/>
        </p:nvSpPr>
        <p:spPr>
          <a:xfrm>
            <a:off x="4297680" y="6620256"/>
            <a:ext cx="3429000" cy="274320"/>
          </a:xfrm>
          <a:prstGeom prst="rect">
            <a:avLst/>
          </a:prstGeom>
          <a:noFill/>
          <a:ln/>
        </p:spPr>
        <p:txBody>
          <a:bodyPr wrap="square" rtlCol="0" anchor="ctr"/>
          <a:lstStyle/>
          <a:p>
            <a:pPr marL="0" indent="0">
              <a:buNone/>
            </a:pPr>
            <a:r>
              <a:rPr lang="en-US" sz="850" i="1" dirty="0">
                <a:solidFill>
                  <a:srgbClr val="7C81A6"/>
                </a:solidFill>
                <a:latin typeface="Helvetica" pitchFamily="34" charset="0"/>
                <a:ea typeface="Helvetica" pitchFamily="34" charset="-122"/>
                <a:cs typeface="Helvetica" pitchFamily="34" charset="-120"/>
              </a:rPr>
              <a:t>Worldwide box office, calendar year 2008</a:t>
            </a:r>
            <a:endParaRPr lang="en-US" sz="850" dirty="0"/>
          </a:p>
        </p:txBody>
      </p:sp>
      <p:sp>
        <p:nvSpPr>
          <p:cNvPr id="51" name="Shape 39"/>
          <p:cNvSpPr/>
          <p:nvPr/>
        </p:nvSpPr>
        <p:spPr>
          <a:xfrm>
            <a:off x="8046720" y="1783080"/>
            <a:ext cx="3429000" cy="457200"/>
          </a:xfrm>
          <a:prstGeom prst="roundRect">
            <a:avLst>
              <a:gd name="adj" fmla="val 16000"/>
            </a:avLst>
          </a:prstGeom>
          <a:solidFill>
            <a:srgbClr val="6FA8DC"/>
          </a:solidFill>
          <a:ln/>
        </p:spPr>
      </p:sp>
      <p:sp>
        <p:nvSpPr>
          <p:cNvPr id="52" name="Text 40"/>
          <p:cNvSpPr/>
          <p:nvPr/>
        </p:nvSpPr>
        <p:spPr>
          <a:xfrm>
            <a:off x="8046720" y="1783080"/>
            <a:ext cx="3429000" cy="457200"/>
          </a:xfrm>
          <a:prstGeom prst="rect">
            <a:avLst/>
          </a:prstGeom>
          <a:noFill/>
          <a:ln/>
        </p:spPr>
        <p:txBody>
          <a:bodyPr wrap="square" rtlCol="0" anchor="ctr"/>
          <a:lstStyle/>
          <a:p>
            <a:pPr marL="0" indent="0" algn="ctr">
              <a:buNone/>
            </a:pPr>
            <a:r>
              <a:rPr lang="en-US" sz="1500" b="1" kern="0" spc="100" dirty="0">
                <a:solidFill>
                  <a:srgbClr val="14162E"/>
                </a:solidFill>
                <a:latin typeface="Helvetica" pitchFamily="34" charset="0"/>
                <a:ea typeface="Helvetica" pitchFamily="34" charset="-122"/>
                <a:cs typeface="Helvetica" pitchFamily="34" charset="-120"/>
              </a:rPr>
              <a:t>TOP 5 TV SHOWS</a:t>
            </a:r>
            <a:endParaRPr lang="en-US" sz="1500" dirty="0"/>
          </a:p>
        </p:txBody>
      </p:sp>
      <p:sp>
        <p:nvSpPr>
          <p:cNvPr id="53" name="Shape 41"/>
          <p:cNvSpPr/>
          <p:nvPr/>
        </p:nvSpPr>
        <p:spPr>
          <a:xfrm>
            <a:off x="8046720" y="2386584"/>
            <a:ext cx="3429000" cy="4160520"/>
          </a:xfrm>
          <a:prstGeom prst="roundRect">
            <a:avLst>
              <a:gd name="adj" fmla="val 1600"/>
            </a:avLst>
          </a:prstGeom>
          <a:solidFill>
            <a:srgbClr val="1D2140"/>
          </a:solidFill>
          <a:ln w="12700">
            <a:solidFill>
              <a:srgbClr val="2C2F52"/>
            </a:solidFill>
            <a:prstDash val="solid"/>
          </a:ln>
        </p:spPr>
      </p:sp>
      <p:sp>
        <p:nvSpPr>
          <p:cNvPr id="54" name="Text 42"/>
          <p:cNvSpPr/>
          <p:nvPr/>
        </p:nvSpPr>
        <p:spPr>
          <a:xfrm>
            <a:off x="8138160" y="2441448"/>
            <a:ext cx="274320" cy="237744"/>
          </a:xfrm>
          <a:prstGeom prst="rect">
            <a:avLst/>
          </a:prstGeom>
          <a:noFill/>
          <a:ln/>
        </p:spPr>
        <p:txBody>
          <a:bodyPr wrap="square" rtlCol="0" anchor="ctr"/>
          <a:lstStyle/>
          <a:p>
            <a:pPr marL="0" indent="0" algn="l">
              <a:buNone/>
            </a:pPr>
            <a:r>
              <a:rPr lang="en-US" sz="1200" b="1" dirty="0">
                <a:solidFill>
                  <a:srgbClr val="6FA8DC"/>
                </a:solidFill>
                <a:latin typeface="Georgia" pitchFamily="34" charset="0"/>
                <a:ea typeface="Georgia" pitchFamily="34" charset="-122"/>
                <a:cs typeface="Georgia" pitchFamily="34" charset="-120"/>
              </a:rPr>
              <a:t>1</a:t>
            </a:r>
            <a:endParaRPr lang="en-US" sz="1200" dirty="0"/>
          </a:p>
        </p:txBody>
      </p:sp>
      <p:pic>
        <p:nvPicPr>
          <p:cNvPr id="55" name="Image 10" descr="imgs/tv1.png"/>
          <p:cNvPicPr>
            <a:picLocks noChangeAspect="1"/>
          </p:cNvPicPr>
          <p:nvPr/>
        </p:nvPicPr>
        <p:blipFill>
          <a:blip r:embed="rId12"/>
          <a:stretch>
            <a:fillRect/>
          </a:stretch>
        </p:blipFill>
        <p:spPr>
          <a:xfrm>
            <a:off x="8430768" y="2592514"/>
            <a:ext cx="713232" cy="420245"/>
          </a:xfrm>
          <a:prstGeom prst="rect">
            <a:avLst/>
          </a:prstGeom>
        </p:spPr>
      </p:pic>
      <p:sp>
        <p:nvSpPr>
          <p:cNvPr id="56" name="Text 43"/>
          <p:cNvSpPr txBox="1"/>
          <p:nvPr/>
        </p:nvSpPr>
        <p:spPr>
          <a:xfrm>
            <a:off x="9253728" y="2386584"/>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American Idol (Wed.)</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Fox</a:t>
            </a:r>
            <a:endParaRPr lang="en-US" sz="1250" dirty="0"/>
          </a:p>
        </p:txBody>
      </p:sp>
      <p:sp>
        <p:nvSpPr>
          <p:cNvPr id="57" name="Shape 44"/>
          <p:cNvSpPr/>
          <p:nvPr/>
        </p:nvSpPr>
        <p:spPr>
          <a:xfrm>
            <a:off x="8275320" y="3218688"/>
            <a:ext cx="2971800" cy="0"/>
          </a:xfrm>
          <a:prstGeom prst="line">
            <a:avLst/>
          </a:prstGeom>
          <a:noFill/>
          <a:ln w="12700">
            <a:solidFill>
              <a:srgbClr val="2C2F52"/>
            </a:solidFill>
            <a:prstDash val="solid"/>
          </a:ln>
        </p:spPr>
      </p:sp>
      <p:sp>
        <p:nvSpPr>
          <p:cNvPr id="58" name="Text 45"/>
          <p:cNvSpPr/>
          <p:nvPr/>
        </p:nvSpPr>
        <p:spPr>
          <a:xfrm>
            <a:off x="8138160" y="3273552"/>
            <a:ext cx="274320" cy="237744"/>
          </a:xfrm>
          <a:prstGeom prst="rect">
            <a:avLst/>
          </a:prstGeom>
          <a:noFill/>
          <a:ln/>
        </p:spPr>
        <p:txBody>
          <a:bodyPr wrap="square" rtlCol="0" anchor="ctr"/>
          <a:lstStyle/>
          <a:p>
            <a:pPr marL="0" indent="0" algn="l">
              <a:buNone/>
            </a:pPr>
            <a:r>
              <a:rPr lang="en-US" sz="1200" b="1" dirty="0">
                <a:solidFill>
                  <a:srgbClr val="6FA8DC"/>
                </a:solidFill>
                <a:latin typeface="Georgia" pitchFamily="34" charset="0"/>
                <a:ea typeface="Georgia" pitchFamily="34" charset="-122"/>
                <a:cs typeface="Georgia" pitchFamily="34" charset="-120"/>
              </a:rPr>
              <a:t>2</a:t>
            </a:r>
            <a:endParaRPr lang="en-US" sz="1200" dirty="0"/>
          </a:p>
        </p:txBody>
      </p:sp>
      <p:pic>
        <p:nvPicPr>
          <p:cNvPr id="59" name="Image 11" descr="imgs/tv1.png"/>
          <p:cNvPicPr>
            <a:picLocks noChangeAspect="1"/>
          </p:cNvPicPr>
          <p:nvPr/>
        </p:nvPicPr>
        <p:blipFill>
          <a:blip r:embed="rId12"/>
          <a:stretch>
            <a:fillRect/>
          </a:stretch>
        </p:blipFill>
        <p:spPr>
          <a:xfrm>
            <a:off x="8430768" y="3424618"/>
            <a:ext cx="713232" cy="420245"/>
          </a:xfrm>
          <a:prstGeom prst="rect">
            <a:avLst/>
          </a:prstGeom>
        </p:spPr>
      </p:pic>
      <p:sp>
        <p:nvSpPr>
          <p:cNvPr id="60" name="Text 46"/>
          <p:cNvSpPr txBox="1"/>
          <p:nvPr/>
        </p:nvSpPr>
        <p:spPr>
          <a:xfrm>
            <a:off x="9253728" y="3218688"/>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American Idol (Tue.)</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Fox</a:t>
            </a:r>
            <a:endParaRPr lang="en-US" sz="1250" dirty="0"/>
          </a:p>
        </p:txBody>
      </p:sp>
      <p:sp>
        <p:nvSpPr>
          <p:cNvPr id="61" name="Shape 47"/>
          <p:cNvSpPr/>
          <p:nvPr/>
        </p:nvSpPr>
        <p:spPr>
          <a:xfrm>
            <a:off x="8275320" y="4050792"/>
            <a:ext cx="2971800" cy="0"/>
          </a:xfrm>
          <a:prstGeom prst="line">
            <a:avLst/>
          </a:prstGeom>
          <a:noFill/>
          <a:ln w="12700">
            <a:solidFill>
              <a:srgbClr val="2C2F52"/>
            </a:solidFill>
            <a:prstDash val="solid"/>
          </a:ln>
        </p:spPr>
      </p:sp>
      <p:sp>
        <p:nvSpPr>
          <p:cNvPr id="62" name="Text 48"/>
          <p:cNvSpPr/>
          <p:nvPr/>
        </p:nvSpPr>
        <p:spPr>
          <a:xfrm>
            <a:off x="8138160" y="4105656"/>
            <a:ext cx="274320" cy="237744"/>
          </a:xfrm>
          <a:prstGeom prst="rect">
            <a:avLst/>
          </a:prstGeom>
          <a:noFill/>
          <a:ln/>
        </p:spPr>
        <p:txBody>
          <a:bodyPr wrap="square" rtlCol="0" anchor="ctr"/>
          <a:lstStyle/>
          <a:p>
            <a:pPr marL="0" indent="0" algn="l">
              <a:buNone/>
            </a:pPr>
            <a:r>
              <a:rPr lang="en-US" sz="1200" b="1" dirty="0">
                <a:solidFill>
                  <a:srgbClr val="6FA8DC"/>
                </a:solidFill>
                <a:latin typeface="Georgia" pitchFamily="34" charset="0"/>
                <a:ea typeface="Georgia" pitchFamily="34" charset="-122"/>
                <a:cs typeface="Georgia" pitchFamily="34" charset="-120"/>
              </a:rPr>
              <a:t>3</a:t>
            </a:r>
            <a:endParaRPr lang="en-US" sz="1200" dirty="0"/>
          </a:p>
        </p:txBody>
      </p:sp>
      <p:pic>
        <p:nvPicPr>
          <p:cNvPr id="63" name="Image 12" descr="imgs/tv2.png"/>
          <p:cNvPicPr>
            <a:picLocks noChangeAspect="1"/>
          </p:cNvPicPr>
          <p:nvPr/>
        </p:nvPicPr>
        <p:blipFill>
          <a:blip r:embed="rId13"/>
          <a:stretch>
            <a:fillRect/>
          </a:stretch>
        </p:blipFill>
        <p:spPr>
          <a:xfrm>
            <a:off x="8430768" y="4347632"/>
            <a:ext cx="713232" cy="238423"/>
          </a:xfrm>
          <a:prstGeom prst="rect">
            <a:avLst/>
          </a:prstGeom>
        </p:spPr>
      </p:pic>
      <p:sp>
        <p:nvSpPr>
          <p:cNvPr id="64" name="Text 49"/>
          <p:cNvSpPr txBox="1"/>
          <p:nvPr/>
        </p:nvSpPr>
        <p:spPr>
          <a:xfrm>
            <a:off x="9253728" y="4050792"/>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Dancing with the Stars</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ABC</a:t>
            </a:r>
            <a:endParaRPr lang="en-US" sz="1250" dirty="0"/>
          </a:p>
        </p:txBody>
      </p:sp>
      <p:sp>
        <p:nvSpPr>
          <p:cNvPr id="65" name="Shape 50"/>
          <p:cNvSpPr/>
          <p:nvPr/>
        </p:nvSpPr>
        <p:spPr>
          <a:xfrm>
            <a:off x="8275320" y="4882896"/>
            <a:ext cx="2971800" cy="0"/>
          </a:xfrm>
          <a:prstGeom prst="line">
            <a:avLst/>
          </a:prstGeom>
          <a:noFill/>
          <a:ln w="12700">
            <a:solidFill>
              <a:srgbClr val="2C2F52"/>
            </a:solidFill>
            <a:prstDash val="solid"/>
          </a:ln>
        </p:spPr>
      </p:sp>
      <p:sp>
        <p:nvSpPr>
          <p:cNvPr id="66" name="Text 51"/>
          <p:cNvSpPr/>
          <p:nvPr/>
        </p:nvSpPr>
        <p:spPr>
          <a:xfrm>
            <a:off x="8138160" y="4937760"/>
            <a:ext cx="274320" cy="237744"/>
          </a:xfrm>
          <a:prstGeom prst="rect">
            <a:avLst/>
          </a:prstGeom>
          <a:noFill/>
          <a:ln/>
        </p:spPr>
        <p:txBody>
          <a:bodyPr wrap="square" rtlCol="0" anchor="ctr"/>
          <a:lstStyle/>
          <a:p>
            <a:pPr marL="0" indent="0" algn="l">
              <a:buNone/>
            </a:pPr>
            <a:r>
              <a:rPr lang="en-US" sz="1200" b="1" dirty="0">
                <a:solidFill>
                  <a:srgbClr val="6FA8DC"/>
                </a:solidFill>
                <a:latin typeface="Georgia" pitchFamily="34" charset="0"/>
                <a:ea typeface="Georgia" pitchFamily="34" charset="-122"/>
                <a:cs typeface="Georgia" pitchFamily="34" charset="-120"/>
              </a:rPr>
              <a:t>4</a:t>
            </a:r>
            <a:endParaRPr lang="en-US" sz="1200" dirty="0"/>
          </a:p>
        </p:txBody>
      </p:sp>
      <p:pic>
        <p:nvPicPr>
          <p:cNvPr id="67" name="Image 13" descr="imgs/tv3.jpg"/>
          <p:cNvPicPr>
            <a:picLocks noChangeAspect="1"/>
          </p:cNvPicPr>
          <p:nvPr/>
        </p:nvPicPr>
        <p:blipFill>
          <a:blip r:embed="rId14"/>
          <a:stretch>
            <a:fillRect/>
          </a:stretch>
        </p:blipFill>
        <p:spPr>
          <a:xfrm>
            <a:off x="8430768" y="5099513"/>
            <a:ext cx="713232" cy="398869"/>
          </a:xfrm>
          <a:prstGeom prst="rect">
            <a:avLst/>
          </a:prstGeom>
        </p:spPr>
      </p:pic>
      <p:sp>
        <p:nvSpPr>
          <p:cNvPr id="68" name="Text 52"/>
          <p:cNvSpPr txBox="1"/>
          <p:nvPr/>
        </p:nvSpPr>
        <p:spPr>
          <a:xfrm>
            <a:off x="9253728" y="4882896"/>
            <a:ext cx="2084832" cy="832104"/>
          </a:xfrm>
          <a:prstGeom prst="rect">
            <a:avLst/>
          </a:prstGeom>
          <a:noFill/>
          <a:ln/>
        </p:spPr>
        <p:txBody>
          <a:bodyPr wrap="square" lIns="0" tIns="0" rIns="0" bIns="0" rtlCol="0" anchor="ctr"/>
          <a:lstStyle/>
          <a:p>
            <a:pPr marL="0" indent="0">
              <a:buNone/>
            </a:pPr>
            <a:r>
              <a:rPr lang="en-US" sz="1050" b="1" dirty="0">
                <a:solidFill>
                  <a:srgbClr val="FFFFFF"/>
                </a:solidFill>
                <a:latin typeface="Helvetica" pitchFamily="34" charset="0"/>
                <a:ea typeface="Helvetica" pitchFamily="34" charset="-122"/>
                <a:cs typeface="Helvetica" pitchFamily="34" charset="-120"/>
              </a:rPr>
              <a:t>CSI: Crime Scene Investigation</a:t>
            </a:r>
            <a:endParaRPr lang="en-US" sz="1050" dirty="0"/>
          </a:p>
          <a:p>
            <a:pPr marL="0" indent="0">
              <a:buNone/>
            </a:pPr>
            <a:r>
              <a:rPr lang="en-US" sz="1000" dirty="0">
                <a:solidFill>
                  <a:srgbClr val="A9ADC9"/>
                </a:solidFill>
                <a:latin typeface="Helvetica" pitchFamily="34" charset="0"/>
                <a:ea typeface="Helvetica" pitchFamily="34" charset="-122"/>
                <a:cs typeface="Helvetica" pitchFamily="34" charset="-120"/>
              </a:rPr>
              <a:t>CBS</a:t>
            </a:r>
            <a:endParaRPr lang="en-US" sz="1050" dirty="0"/>
          </a:p>
        </p:txBody>
      </p:sp>
      <p:sp>
        <p:nvSpPr>
          <p:cNvPr id="69" name="Shape 53"/>
          <p:cNvSpPr/>
          <p:nvPr/>
        </p:nvSpPr>
        <p:spPr>
          <a:xfrm>
            <a:off x="8275320" y="5715000"/>
            <a:ext cx="2971800" cy="0"/>
          </a:xfrm>
          <a:prstGeom prst="line">
            <a:avLst/>
          </a:prstGeom>
          <a:noFill/>
          <a:ln w="12700">
            <a:solidFill>
              <a:srgbClr val="2C2F52"/>
            </a:solidFill>
            <a:prstDash val="solid"/>
          </a:ln>
        </p:spPr>
      </p:sp>
      <p:sp>
        <p:nvSpPr>
          <p:cNvPr id="70" name="Text 54"/>
          <p:cNvSpPr/>
          <p:nvPr/>
        </p:nvSpPr>
        <p:spPr>
          <a:xfrm>
            <a:off x="8138160" y="5769864"/>
            <a:ext cx="274320" cy="237744"/>
          </a:xfrm>
          <a:prstGeom prst="rect">
            <a:avLst/>
          </a:prstGeom>
          <a:noFill/>
          <a:ln/>
        </p:spPr>
        <p:txBody>
          <a:bodyPr wrap="square" rtlCol="0" anchor="ctr"/>
          <a:lstStyle/>
          <a:p>
            <a:pPr marL="0" indent="0" algn="l">
              <a:buNone/>
            </a:pPr>
            <a:r>
              <a:rPr lang="en-US" sz="1200" b="1" dirty="0">
                <a:solidFill>
                  <a:srgbClr val="6FA8DC"/>
                </a:solidFill>
                <a:latin typeface="Georgia" pitchFamily="34" charset="0"/>
                <a:ea typeface="Georgia" pitchFamily="34" charset="-122"/>
                <a:cs typeface="Georgia" pitchFamily="34" charset="-120"/>
              </a:rPr>
              <a:t>5</a:t>
            </a:r>
            <a:endParaRPr lang="en-US" sz="1200" dirty="0"/>
          </a:p>
        </p:txBody>
      </p:sp>
      <p:pic>
        <p:nvPicPr>
          <p:cNvPr id="71" name="Image 14" descr="imgs/tv4.png"/>
          <p:cNvPicPr>
            <a:picLocks noChangeAspect="1"/>
          </p:cNvPicPr>
          <p:nvPr/>
        </p:nvPicPr>
        <p:blipFill>
          <a:blip r:embed="rId15"/>
          <a:stretch>
            <a:fillRect/>
          </a:stretch>
        </p:blipFill>
        <p:spPr>
          <a:xfrm>
            <a:off x="8430768" y="6036905"/>
            <a:ext cx="713232" cy="188293"/>
          </a:xfrm>
          <a:prstGeom prst="rect">
            <a:avLst/>
          </a:prstGeom>
        </p:spPr>
      </p:pic>
      <p:sp>
        <p:nvSpPr>
          <p:cNvPr id="72" name="Text 55"/>
          <p:cNvSpPr txBox="1"/>
          <p:nvPr/>
        </p:nvSpPr>
        <p:spPr>
          <a:xfrm>
            <a:off x="9253728" y="5715000"/>
            <a:ext cx="2084832" cy="832104"/>
          </a:xfrm>
          <a:prstGeom prst="rect">
            <a:avLst/>
          </a:prstGeom>
          <a:noFill/>
          <a:ln/>
        </p:spPr>
        <p:txBody>
          <a:bodyPr wrap="square" lIns="0" tIns="0" rIns="0" bIns="0" rtlCol="0" anchor="ctr"/>
          <a:lstStyle/>
          <a:p>
            <a:pPr marL="0" indent="0">
              <a:buNone/>
            </a:pPr>
            <a:r>
              <a:rPr lang="en-US" sz="1250" b="1" dirty="0">
                <a:solidFill>
                  <a:srgbClr val="FFFFFF"/>
                </a:solidFill>
                <a:latin typeface="Helvetica" pitchFamily="34" charset="0"/>
                <a:ea typeface="Helvetica" pitchFamily="34" charset="-122"/>
                <a:cs typeface="Helvetica" pitchFamily="34" charset="-120"/>
              </a:rPr>
              <a:t>NCIS</a:t>
            </a:r>
            <a:endParaRPr lang="en-US" sz="1250" dirty="0"/>
          </a:p>
          <a:p>
            <a:pPr marL="0" indent="0">
              <a:buNone/>
            </a:pPr>
            <a:r>
              <a:rPr lang="en-US" sz="1000" dirty="0">
                <a:solidFill>
                  <a:srgbClr val="A9ADC9"/>
                </a:solidFill>
                <a:latin typeface="Helvetica" pitchFamily="34" charset="0"/>
                <a:ea typeface="Helvetica" pitchFamily="34" charset="-122"/>
                <a:cs typeface="Helvetica" pitchFamily="34" charset="-120"/>
              </a:rPr>
              <a:t>CBS</a:t>
            </a:r>
            <a:endParaRPr lang="en-US" sz="1250" dirty="0"/>
          </a:p>
        </p:txBody>
      </p:sp>
      <p:sp>
        <p:nvSpPr>
          <p:cNvPr id="73" name="Text 56"/>
          <p:cNvSpPr/>
          <p:nvPr/>
        </p:nvSpPr>
        <p:spPr>
          <a:xfrm>
            <a:off x="8046720" y="6620256"/>
            <a:ext cx="3429000" cy="274320"/>
          </a:xfrm>
          <a:prstGeom prst="rect">
            <a:avLst/>
          </a:prstGeom>
          <a:noFill/>
          <a:ln/>
        </p:spPr>
        <p:txBody>
          <a:bodyPr wrap="square" rtlCol="0" anchor="ctr"/>
          <a:lstStyle/>
          <a:p>
            <a:pPr marL="0" indent="0">
              <a:buNone/>
            </a:pPr>
            <a:r>
              <a:rPr lang="en-US" sz="850" i="1" dirty="0">
                <a:solidFill>
                  <a:srgbClr val="7C81A6"/>
                </a:solidFill>
                <a:latin typeface="Helvetica" pitchFamily="34" charset="0"/>
                <a:ea typeface="Helvetica" pitchFamily="34" charset="-122"/>
                <a:cs typeface="Helvetica" pitchFamily="34" charset="-120"/>
              </a:rPr>
              <a:t>Nielsen primetime ratings, 2008–09 season</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About the SFID Project</a:t>
            </a:r>
            <a:endParaRPr lang="en-US" sz="3000" dirty="0"/>
          </a:p>
        </p:txBody>
      </p:sp>
      <p:sp>
        <p:nvSpPr>
          <p:cNvPr id="4" name="Text 2"/>
          <p:cNvSpPr txBox="1"/>
          <p:nvPr/>
        </p:nvSpPr>
        <p:spPr>
          <a:xfrm>
            <a:off x="548640" y="1691640"/>
            <a:ext cx="6949440" cy="1005840"/>
          </a:xfrm>
          <a:prstGeom prst="rect">
            <a:avLst/>
          </a:prstGeom>
          <a:noFill/>
          <a:ln/>
        </p:spPr>
        <p:txBody>
          <a:bodyPr wrap="square" lIns="0" tIns="0" rIns="0" bIns="0" rtlCol="0" anchor="t"/>
          <a:lstStyle/>
          <a:p>
            <a:pPr marL="0" indent="0">
              <a:lnSpc>
                <a:spcPct val="120000"/>
              </a:lnSpc>
              <a:buNone/>
            </a:pPr>
            <a:r>
              <a:rPr lang="en-US" sz="1500" dirty="0">
                <a:solidFill>
                  <a:srgbClr val="1A1A2E"/>
                </a:solidFill>
                <a:latin typeface="Calibri" pitchFamily="34" charset="0"/>
                <a:ea typeface="Calibri" pitchFamily="34" charset="-122"/>
                <a:cs typeface="Calibri" pitchFamily="34" charset="-120"/>
              </a:rPr>
              <a:t>A joint project of the Albert Shanker Institute, the University of Miami School of Education &amp; Human Development, and Rutgers Graduate School of Education.</a:t>
            </a:r>
            <a:endParaRPr lang="en-US" sz="1500" dirty="0"/>
          </a:p>
        </p:txBody>
      </p:sp>
      <p:sp>
        <p:nvSpPr>
          <p:cNvPr id="5" name="Text 3"/>
          <p:cNvSpPr txBox="1"/>
          <p:nvPr/>
        </p:nvSpPr>
        <p:spPr>
          <a:xfrm>
            <a:off x="548640" y="2697480"/>
            <a:ext cx="6400800" cy="274320"/>
          </a:xfrm>
          <a:prstGeom prst="rect">
            <a:avLst/>
          </a:prstGeom>
          <a:noFill/>
          <a:ln/>
        </p:spPr>
        <p:txBody>
          <a:bodyPr wrap="square" lIns="0" tIns="0" rIns="0" bIns="0" rtlCol="0" anchor="ctr"/>
          <a:lstStyle/>
          <a:p>
            <a:pPr marL="0" indent="0">
              <a:buNone/>
            </a:pPr>
            <a:r>
              <a:rPr lang="en-US" sz="1100" b="1" kern="0" spc="150" dirty="0">
                <a:solidFill>
                  <a:srgbClr val="B9822A"/>
                </a:solidFill>
                <a:latin typeface="Calibri" pitchFamily="34" charset="0"/>
                <a:ea typeface="Calibri" pitchFamily="34" charset="-122"/>
                <a:cs typeface="Calibri" pitchFamily="34" charset="-120"/>
              </a:rPr>
              <a:t>EVERY YEAR WE PUBLISH</a:t>
            </a:r>
            <a:endParaRPr lang="en-US" sz="1100" dirty="0"/>
          </a:p>
        </p:txBody>
      </p:sp>
      <p:sp>
        <p:nvSpPr>
          <p:cNvPr id="6" name="Text 4"/>
          <p:cNvSpPr txBox="1"/>
          <p:nvPr/>
        </p:nvSpPr>
        <p:spPr>
          <a:xfrm>
            <a:off x="548640" y="3017520"/>
            <a:ext cx="6675120" cy="2926080"/>
          </a:xfrm>
          <a:prstGeom prst="rect">
            <a:avLst/>
          </a:prstGeom>
          <a:noFill/>
          <a:ln/>
        </p:spPr>
        <p:txBody>
          <a:bodyPr wrap="square" lIns="0" tIns="0" rIns="0" bIns="0" rtlCol="0" anchor="t"/>
          <a:lstStyle/>
          <a:p>
            <a:pPr marL="228600" indent="-228600">
              <a:lnSpc>
                <a:spcPct val="108000"/>
              </a:lnSpc>
              <a:spcAft>
                <a:spcPts val="1200"/>
              </a:spcAft>
              <a:buSzPct val="100000"/>
              <a:buChar char="▪"/>
            </a:pPr>
            <a:r>
              <a:rPr lang="en-US" sz="1450" dirty="0">
                <a:solidFill>
                  <a:srgbClr val="1A1A2E"/>
                </a:solidFill>
                <a:latin typeface="Calibri" pitchFamily="34" charset="0"/>
                <a:ea typeface="Calibri" pitchFamily="34" charset="-122"/>
                <a:cs typeface="Calibri" pitchFamily="34" charset="-120"/>
              </a:rPr>
              <a:t>A national report</a:t>
            </a:r>
            <a:endParaRPr lang="en-US" sz="1450" dirty="0"/>
          </a:p>
          <a:p>
            <a:pPr marL="228600" indent="-228600">
              <a:lnSpc>
                <a:spcPct val="108000"/>
              </a:lnSpc>
              <a:spcAft>
                <a:spcPts val="1200"/>
              </a:spcAft>
              <a:buSzPct val="100000"/>
              <a:buChar char="▪"/>
            </a:pPr>
            <a:r>
              <a:rPr lang="en-US" sz="1450" dirty="0">
                <a:solidFill>
                  <a:srgbClr val="1A1A2E"/>
                </a:solidFill>
                <a:latin typeface="Calibri" pitchFamily="34" charset="0"/>
                <a:ea typeface="Calibri" pitchFamily="34" charset="-122"/>
                <a:cs typeface="Calibri" pitchFamily="34" charset="-120"/>
              </a:rPr>
              <a:t>51 one-page state profiles</a:t>
            </a:r>
            <a:endParaRPr lang="en-US" sz="1450" dirty="0"/>
          </a:p>
          <a:p>
            <a:pPr marL="228600" indent="-228600">
              <a:lnSpc>
                <a:spcPct val="108000"/>
              </a:lnSpc>
              <a:spcAft>
                <a:spcPts val="1200"/>
              </a:spcAft>
              <a:buSzPct val="100000"/>
              <a:buChar char="▪"/>
            </a:pPr>
            <a:r>
              <a:rPr lang="en-US" sz="1450" dirty="0">
                <a:solidFill>
                  <a:srgbClr val="1A1A2E"/>
                </a:solidFill>
                <a:latin typeface="Calibri" pitchFamily="34" charset="0"/>
                <a:ea typeface="Calibri" pitchFamily="34" charset="-122"/>
                <a:cs typeface="Calibri" pitchFamily="34" charset="-120"/>
              </a:rPr>
              <a:t>Full state- and district-level datasets</a:t>
            </a:r>
            <a:endParaRPr lang="en-US" sz="1450" dirty="0"/>
          </a:p>
          <a:p>
            <a:pPr marL="228600" indent="-228600">
              <a:lnSpc>
                <a:spcPct val="108000"/>
              </a:lnSpc>
              <a:spcAft>
                <a:spcPts val="1200"/>
              </a:spcAft>
              <a:buSzPct val="100000"/>
              <a:buChar char="▪"/>
            </a:pPr>
            <a:r>
              <a:rPr lang="en-US" sz="1450" dirty="0">
                <a:solidFill>
                  <a:srgbClr val="1A1A2E"/>
                </a:solidFill>
                <a:latin typeface="Calibri" pitchFamily="34" charset="0"/>
                <a:ea typeface="Calibri" pitchFamily="34" charset="-122"/>
                <a:cs typeface="Calibri" pitchFamily="34" charset="-120"/>
              </a:rPr>
              <a:t>Online data visualizations</a:t>
            </a:r>
            <a:endParaRPr lang="en-US" sz="1450" dirty="0"/>
          </a:p>
          <a:p>
            <a:pPr marL="228600" indent="-228600">
              <a:lnSpc>
                <a:spcPct val="108000"/>
              </a:lnSpc>
              <a:spcAft>
                <a:spcPts val="1200"/>
              </a:spcAft>
              <a:buSzPct val="100000"/>
              <a:buChar char="▪"/>
            </a:pPr>
            <a:r>
              <a:rPr lang="en-US" sz="1450" dirty="0">
                <a:solidFill>
                  <a:srgbClr val="1A1A2E"/>
                </a:solidFill>
                <a:latin typeface="Calibri" pitchFamily="34" charset="0"/>
                <a:ea typeface="Calibri" pitchFamily="34" charset="-122"/>
                <a:cs typeface="Calibri" pitchFamily="34" charset="-120"/>
              </a:rPr>
              <a:t>Supplemental reports using the data</a:t>
            </a:r>
            <a:endParaRPr lang="en-US" sz="1450" dirty="0"/>
          </a:p>
        </p:txBody>
      </p:sp>
      <p:pic>
        <p:nvPicPr>
          <p:cNvPr id="7" name="Image 0" descr="assets/logo_national_overview.png"/>
          <p:cNvPicPr>
            <a:picLocks noChangeAspect="1"/>
          </p:cNvPicPr>
          <p:nvPr/>
        </p:nvPicPr>
        <p:blipFill>
          <a:blip r:embed="rId3"/>
          <a:stretch>
            <a:fillRect/>
          </a:stretch>
        </p:blipFill>
        <p:spPr>
          <a:xfrm>
            <a:off x="8138160" y="1827628"/>
            <a:ext cx="3108960" cy="4025705"/>
          </a:xfrm>
          <a:prstGeom prst="rect">
            <a:avLst/>
          </a:prstGeom>
        </p:spPr>
      </p:pic>
      <p:sp>
        <p:nvSpPr>
          <p:cNvPr id="8" name="Text 5"/>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9" name="Text 6"/>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6</a:t>
            </a:r>
            <a:endParaRPr lang="en-US" sz="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How We Evaluate States</a:t>
            </a:r>
            <a:endParaRPr lang="en-US" sz="3000" dirty="0"/>
          </a:p>
        </p:txBody>
      </p:sp>
      <p:sp>
        <p:nvSpPr>
          <p:cNvPr id="4" name="Shape 2"/>
          <p:cNvSpPr/>
          <p:nvPr/>
        </p:nvSpPr>
        <p:spPr>
          <a:xfrm>
            <a:off x="548640" y="1965960"/>
            <a:ext cx="3520440" cy="3291840"/>
          </a:xfrm>
          <a:prstGeom prst="roundRect">
            <a:avLst>
              <a:gd name="adj" fmla="val 2500"/>
            </a:avLst>
          </a:prstGeom>
          <a:solidFill>
            <a:srgbClr val="1E2761"/>
          </a:solidFill>
          <a:ln/>
        </p:spPr>
      </p:sp>
      <p:sp>
        <p:nvSpPr>
          <p:cNvPr id="5" name="Text 3"/>
          <p:cNvSpPr txBox="1"/>
          <p:nvPr/>
        </p:nvSpPr>
        <p:spPr>
          <a:xfrm>
            <a:off x="822960" y="2286000"/>
            <a:ext cx="2971800" cy="731520"/>
          </a:xfrm>
          <a:prstGeom prst="rect">
            <a:avLst/>
          </a:prstGeom>
          <a:noFill/>
          <a:ln/>
        </p:spPr>
        <p:txBody>
          <a:bodyPr wrap="square" lIns="0" tIns="0" rIns="0" bIns="0" rtlCol="0" anchor="ctr"/>
          <a:lstStyle/>
          <a:p>
            <a:pPr marL="0" indent="0">
              <a:buNone/>
            </a:pPr>
            <a:r>
              <a:rPr lang="en-US" sz="1900" b="1" dirty="0">
                <a:solidFill>
                  <a:srgbClr val="B9822A"/>
                </a:solidFill>
                <a:latin typeface="Cambria" pitchFamily="34" charset="0"/>
                <a:ea typeface="Cambria" pitchFamily="34" charset="-122"/>
                <a:cs typeface="Cambria" pitchFamily="34" charset="-120"/>
              </a:rPr>
              <a:t>Fiscal Effort</a:t>
            </a:r>
            <a:endParaRPr lang="en-US" sz="1900" dirty="0"/>
          </a:p>
        </p:txBody>
      </p:sp>
      <p:sp>
        <p:nvSpPr>
          <p:cNvPr id="6" name="Text 4"/>
          <p:cNvSpPr txBox="1"/>
          <p:nvPr/>
        </p:nvSpPr>
        <p:spPr>
          <a:xfrm>
            <a:off x="822960" y="3154680"/>
            <a:ext cx="2971800" cy="1920240"/>
          </a:xfrm>
          <a:prstGeom prst="rect">
            <a:avLst/>
          </a:prstGeom>
          <a:noFill/>
          <a:ln/>
        </p:spPr>
        <p:txBody>
          <a:bodyPr wrap="square" lIns="0" tIns="0" rIns="0" bIns="0" rtlCol="0" anchor="t"/>
          <a:lstStyle/>
          <a:p>
            <a:pPr marL="0" indent="0">
              <a:lnSpc>
                <a:spcPct val="120000"/>
              </a:lnSpc>
              <a:buNone/>
            </a:pPr>
            <a:r>
              <a:rPr lang="en-US" sz="1400" dirty="0">
                <a:solidFill>
                  <a:srgbClr val="FFFFFF"/>
                </a:solidFill>
                <a:latin typeface="Calibri" pitchFamily="34" charset="0"/>
                <a:ea typeface="Calibri" pitchFamily="34" charset="-122"/>
                <a:cs typeface="Calibri" pitchFamily="34" charset="-120"/>
              </a:rPr>
              <a:t>How much do states spend on schools as a proportion of their economies?</a:t>
            </a:r>
            <a:endParaRPr lang="en-US" sz="1400" dirty="0"/>
          </a:p>
        </p:txBody>
      </p:sp>
      <p:sp>
        <p:nvSpPr>
          <p:cNvPr id="7" name="Shape 5"/>
          <p:cNvSpPr/>
          <p:nvPr/>
        </p:nvSpPr>
        <p:spPr>
          <a:xfrm>
            <a:off x="4297680" y="1965960"/>
            <a:ext cx="3520440" cy="3291840"/>
          </a:xfrm>
          <a:prstGeom prst="roundRect">
            <a:avLst>
              <a:gd name="adj" fmla="val 2500"/>
            </a:avLst>
          </a:prstGeom>
          <a:solidFill>
            <a:srgbClr val="1E2761"/>
          </a:solidFill>
          <a:ln/>
        </p:spPr>
      </p:sp>
      <p:sp>
        <p:nvSpPr>
          <p:cNvPr id="8" name="Text 6"/>
          <p:cNvSpPr txBox="1"/>
          <p:nvPr/>
        </p:nvSpPr>
        <p:spPr>
          <a:xfrm>
            <a:off x="4572000" y="2286000"/>
            <a:ext cx="2971800" cy="731520"/>
          </a:xfrm>
          <a:prstGeom prst="rect">
            <a:avLst/>
          </a:prstGeom>
          <a:noFill/>
          <a:ln/>
        </p:spPr>
        <p:txBody>
          <a:bodyPr wrap="square" lIns="0" tIns="0" rIns="0" bIns="0" rtlCol="0" anchor="ctr"/>
          <a:lstStyle/>
          <a:p>
            <a:pPr marL="0" indent="0">
              <a:buNone/>
            </a:pPr>
            <a:r>
              <a:rPr lang="en-US" sz="1900" b="1" dirty="0">
                <a:solidFill>
                  <a:srgbClr val="B9822A"/>
                </a:solidFill>
                <a:latin typeface="Cambria" pitchFamily="34" charset="0"/>
                <a:ea typeface="Cambria" pitchFamily="34" charset="-122"/>
                <a:cs typeface="Cambria" pitchFamily="34" charset="-120"/>
              </a:rPr>
              <a:t>Statewide Adequacy</a:t>
            </a:r>
            <a:endParaRPr lang="en-US" sz="1900" dirty="0"/>
          </a:p>
        </p:txBody>
      </p:sp>
      <p:sp>
        <p:nvSpPr>
          <p:cNvPr id="9" name="Text 7"/>
          <p:cNvSpPr txBox="1"/>
          <p:nvPr/>
        </p:nvSpPr>
        <p:spPr>
          <a:xfrm>
            <a:off x="4572000" y="3154680"/>
            <a:ext cx="2971800" cy="1920240"/>
          </a:xfrm>
          <a:prstGeom prst="rect">
            <a:avLst/>
          </a:prstGeom>
          <a:noFill/>
          <a:ln/>
        </p:spPr>
        <p:txBody>
          <a:bodyPr wrap="square" lIns="0" tIns="0" rIns="0" bIns="0" rtlCol="0" anchor="t"/>
          <a:lstStyle/>
          <a:p>
            <a:pPr marL="0" indent="0">
              <a:lnSpc>
                <a:spcPct val="120000"/>
              </a:lnSpc>
              <a:buNone/>
            </a:pPr>
            <a:r>
              <a:rPr lang="en-US" sz="1400" dirty="0">
                <a:solidFill>
                  <a:srgbClr val="FFFFFF"/>
                </a:solidFill>
                <a:latin typeface="Calibri" pitchFamily="34" charset="0"/>
                <a:ea typeface="Calibri" pitchFamily="34" charset="-122"/>
                <a:cs typeface="Calibri" pitchFamily="34" charset="-120"/>
              </a:rPr>
              <a:t>How many of a state’s students attend school in underfunded districts?</a:t>
            </a:r>
            <a:endParaRPr lang="en-US" sz="1400" dirty="0"/>
          </a:p>
        </p:txBody>
      </p:sp>
      <p:sp>
        <p:nvSpPr>
          <p:cNvPr id="10" name="Shape 8"/>
          <p:cNvSpPr/>
          <p:nvPr/>
        </p:nvSpPr>
        <p:spPr>
          <a:xfrm>
            <a:off x="8046720" y="1965960"/>
            <a:ext cx="3520440" cy="3291840"/>
          </a:xfrm>
          <a:prstGeom prst="roundRect">
            <a:avLst>
              <a:gd name="adj" fmla="val 2500"/>
            </a:avLst>
          </a:prstGeom>
          <a:solidFill>
            <a:srgbClr val="1E2761"/>
          </a:solidFill>
          <a:ln/>
        </p:spPr>
      </p:sp>
      <p:sp>
        <p:nvSpPr>
          <p:cNvPr id="11" name="Text 9"/>
          <p:cNvSpPr txBox="1"/>
          <p:nvPr/>
        </p:nvSpPr>
        <p:spPr>
          <a:xfrm>
            <a:off x="8321040" y="2286000"/>
            <a:ext cx="2971800" cy="731520"/>
          </a:xfrm>
          <a:prstGeom prst="rect">
            <a:avLst/>
          </a:prstGeom>
          <a:noFill/>
          <a:ln/>
        </p:spPr>
        <p:txBody>
          <a:bodyPr wrap="square" lIns="0" tIns="0" rIns="0" bIns="0" rtlCol="0" anchor="ctr"/>
          <a:lstStyle/>
          <a:p>
            <a:pPr marL="0" indent="0">
              <a:buNone/>
            </a:pPr>
            <a:r>
              <a:rPr lang="en-US" sz="1900" b="1" dirty="0">
                <a:solidFill>
                  <a:srgbClr val="B9822A"/>
                </a:solidFill>
                <a:latin typeface="Cambria" pitchFamily="34" charset="0"/>
                <a:ea typeface="Cambria" pitchFamily="34" charset="-122"/>
                <a:cs typeface="Cambria" pitchFamily="34" charset="-120"/>
              </a:rPr>
              <a:t>Equal Opportunity</a:t>
            </a:r>
            <a:endParaRPr lang="en-US" sz="1900" dirty="0"/>
          </a:p>
        </p:txBody>
      </p:sp>
      <p:sp>
        <p:nvSpPr>
          <p:cNvPr id="12" name="Text 10"/>
          <p:cNvSpPr txBox="1"/>
          <p:nvPr/>
        </p:nvSpPr>
        <p:spPr>
          <a:xfrm>
            <a:off x="8321040" y="3154680"/>
            <a:ext cx="2971800" cy="1920240"/>
          </a:xfrm>
          <a:prstGeom prst="rect">
            <a:avLst/>
          </a:prstGeom>
          <a:noFill/>
          <a:ln/>
        </p:spPr>
        <p:txBody>
          <a:bodyPr wrap="square" lIns="0" tIns="0" rIns="0" bIns="0" rtlCol="0" anchor="t"/>
          <a:lstStyle/>
          <a:p>
            <a:pPr marL="0" indent="0">
              <a:lnSpc>
                <a:spcPct val="120000"/>
              </a:lnSpc>
              <a:buNone/>
            </a:pPr>
            <a:r>
              <a:rPr lang="en-US" sz="1400" dirty="0">
                <a:solidFill>
                  <a:srgbClr val="FFFFFF"/>
                </a:solidFill>
                <a:latin typeface="Calibri" pitchFamily="34" charset="0"/>
                <a:ea typeface="Calibri" pitchFamily="34" charset="-122"/>
                <a:cs typeface="Calibri" pitchFamily="34" charset="-120"/>
              </a:rPr>
              <a:t>Is funding less adequate in a state’s higher-poverty than in its lower-poverty districts?</a:t>
            </a:r>
            <a:endParaRPr lang="en-US" sz="1400" dirty="0"/>
          </a:p>
        </p:txBody>
      </p:sp>
      <p:sp>
        <p:nvSpPr>
          <p:cNvPr id="13"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4"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7</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FISCAL EFFORT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Effort by State: What It Measures</a:t>
            </a:r>
            <a:endParaRPr lang="en-US" sz="3000" dirty="0"/>
          </a:p>
        </p:txBody>
      </p:sp>
      <p:sp>
        <p:nvSpPr>
          <p:cNvPr id="4" name="Shape 2"/>
          <p:cNvSpPr/>
          <p:nvPr/>
        </p:nvSpPr>
        <p:spPr>
          <a:xfrm>
            <a:off x="548640" y="1920240"/>
            <a:ext cx="6035040" cy="3291840"/>
          </a:xfrm>
          <a:prstGeom prst="roundRect">
            <a:avLst>
              <a:gd name="adj" fmla="val 2500"/>
            </a:avLst>
          </a:prstGeom>
          <a:solidFill>
            <a:srgbClr val="F4F6FB"/>
          </a:solidFill>
          <a:ln/>
        </p:spPr>
      </p:sp>
      <p:sp>
        <p:nvSpPr>
          <p:cNvPr id="5" name="Text 3"/>
          <p:cNvSpPr txBox="1"/>
          <p:nvPr/>
        </p:nvSpPr>
        <p:spPr>
          <a:xfrm>
            <a:off x="914400" y="2240280"/>
            <a:ext cx="5303520" cy="548640"/>
          </a:xfrm>
          <a:prstGeom prst="rect">
            <a:avLst/>
          </a:prstGeom>
          <a:noFill/>
          <a:ln/>
        </p:spPr>
        <p:txBody>
          <a:bodyPr wrap="square" lIns="0" tIns="0" rIns="0" bIns="0" rtlCol="0" anchor="ctr"/>
          <a:lstStyle/>
          <a:p>
            <a:pPr marL="0" indent="0">
              <a:buNone/>
            </a:pPr>
            <a:r>
              <a:rPr lang="en-US" sz="2200" b="1" dirty="0">
                <a:solidFill>
                  <a:srgbClr val="1E2761"/>
                </a:solidFill>
                <a:latin typeface="Cambria" pitchFamily="34" charset="0"/>
                <a:ea typeface="Cambria" pitchFamily="34" charset="-122"/>
                <a:cs typeface="Cambria" pitchFamily="34" charset="-120"/>
              </a:rPr>
              <a:t>Effort</a:t>
            </a:r>
            <a:endParaRPr lang="en-US" sz="2200" dirty="0"/>
          </a:p>
        </p:txBody>
      </p:sp>
      <p:sp>
        <p:nvSpPr>
          <p:cNvPr id="6" name="Text 4"/>
          <p:cNvSpPr txBox="1"/>
          <p:nvPr/>
        </p:nvSpPr>
        <p:spPr>
          <a:xfrm>
            <a:off x="914400" y="2880360"/>
            <a:ext cx="5303520" cy="2011680"/>
          </a:xfrm>
          <a:prstGeom prst="rect">
            <a:avLst/>
          </a:prstGeom>
          <a:noFill/>
          <a:ln/>
        </p:spPr>
        <p:txBody>
          <a:bodyPr wrap="square" lIns="0" tIns="0" rIns="0" bIns="0" rtlCol="0" anchor="t"/>
          <a:lstStyle/>
          <a:p>
            <a:pPr marL="0" indent="0">
              <a:lnSpc>
                <a:spcPct val="130000"/>
              </a:lnSpc>
              <a:buNone/>
            </a:pPr>
            <a:r>
              <a:rPr lang="en-US" sz="1600" dirty="0">
                <a:solidFill>
                  <a:srgbClr val="1A1A2E"/>
                </a:solidFill>
                <a:latin typeface="Calibri" pitchFamily="34" charset="0"/>
                <a:ea typeface="Calibri" pitchFamily="34" charset="-122"/>
                <a:cs typeface="Calibri" pitchFamily="34" charset="-120"/>
              </a:rPr>
              <a:t>Total state/local K–12 revenue</a:t>
            </a:r>
            <a:endParaRPr lang="en-US" sz="1600" dirty="0"/>
          </a:p>
          <a:p>
            <a:pPr marL="0" indent="0">
              <a:lnSpc>
                <a:spcPct val="130000"/>
              </a:lnSpc>
              <a:spcAft>
                <a:spcPts val="600"/>
              </a:spcAft>
              <a:buNone/>
            </a:pPr>
            <a:r>
              <a:rPr lang="en-US" sz="1300" i="1" dirty="0">
                <a:solidFill>
                  <a:srgbClr val="5B6472"/>
                </a:solidFill>
                <a:latin typeface="Calibri" pitchFamily="34" charset="0"/>
                <a:ea typeface="Calibri" pitchFamily="34" charset="-122"/>
                <a:cs typeface="Calibri" pitchFamily="34" charset="-120"/>
              </a:rPr>
              <a:t>÷  divided by</a:t>
            </a:r>
            <a:endParaRPr lang="en-US" sz="1600" dirty="0"/>
          </a:p>
          <a:p>
            <a:pPr marL="0" indent="0">
              <a:lnSpc>
                <a:spcPct val="130000"/>
              </a:lnSpc>
              <a:buNone/>
            </a:pPr>
            <a:r>
              <a:rPr lang="en-US" sz="1600" dirty="0">
                <a:solidFill>
                  <a:srgbClr val="1A1A2E"/>
                </a:solidFill>
                <a:latin typeface="Calibri" pitchFamily="34" charset="0"/>
                <a:ea typeface="Calibri" pitchFamily="34" charset="-122"/>
                <a:cs typeface="Calibri" pitchFamily="34" charset="-120"/>
              </a:rPr>
              <a:t>Gross state product</a:t>
            </a:r>
            <a:endParaRPr lang="en-US" sz="1600" dirty="0"/>
          </a:p>
        </p:txBody>
      </p:sp>
      <p:sp>
        <p:nvSpPr>
          <p:cNvPr id="7" name="Text 5"/>
          <p:cNvSpPr txBox="1"/>
          <p:nvPr/>
        </p:nvSpPr>
        <p:spPr>
          <a:xfrm>
            <a:off x="6949440" y="1920240"/>
            <a:ext cx="4663440" cy="3291840"/>
          </a:xfrm>
          <a:prstGeom prst="rect">
            <a:avLst/>
          </a:prstGeom>
          <a:noFill/>
          <a:ln/>
        </p:spPr>
        <p:txBody>
          <a:bodyPr wrap="square" lIns="0" tIns="0" rIns="0" bIns="0" rtlCol="0" anchor="ctr"/>
          <a:lstStyle/>
          <a:p>
            <a:pPr marL="0" indent="0">
              <a:lnSpc>
                <a:spcPct val="130000"/>
              </a:lnSpc>
              <a:buNone/>
            </a:pPr>
            <a:r>
              <a:rPr lang="en-US" sz="1600" i="1" dirty="0">
                <a:solidFill>
                  <a:srgbClr val="1A1A2E"/>
                </a:solidFill>
                <a:latin typeface="Calibri" pitchFamily="34" charset="0"/>
                <a:ea typeface="Calibri" pitchFamily="34" charset="-122"/>
                <a:cs typeface="Calibri" pitchFamily="34" charset="-120"/>
              </a:rPr>
              <a:t>Effort lets us identify the states that have the capacity to raise more revenue for their schools.</a:t>
            </a:r>
            <a:endParaRPr lang="en-US" sz="1600" dirty="0"/>
          </a:p>
        </p:txBody>
      </p:sp>
      <p:sp>
        <p:nvSpPr>
          <p:cNvPr id="8"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9"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8</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FISCAL EFFORT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Permanent Disinvestment</a:t>
            </a:r>
            <a:endParaRPr lang="en-US" sz="3000" dirty="0"/>
          </a:p>
        </p:txBody>
      </p:sp>
      <p:sp>
        <p:nvSpPr>
          <p:cNvPr id="4" name="Shape 2"/>
          <p:cNvSpPr/>
          <p:nvPr/>
        </p:nvSpPr>
        <p:spPr>
          <a:xfrm>
            <a:off x="548640" y="1783080"/>
            <a:ext cx="3291840" cy="960120"/>
          </a:xfrm>
          <a:prstGeom prst="roundRect">
            <a:avLst>
              <a:gd name="adj" fmla="val 8571"/>
            </a:avLst>
          </a:prstGeom>
          <a:solidFill>
            <a:srgbClr val="F4F6FB"/>
          </a:solidFill>
          <a:ln/>
        </p:spPr>
      </p:sp>
      <p:sp>
        <p:nvSpPr>
          <p:cNvPr id="5" name="Text 3"/>
          <p:cNvSpPr txBox="1"/>
          <p:nvPr/>
        </p:nvSpPr>
        <p:spPr>
          <a:xfrm>
            <a:off x="685800" y="1856232"/>
            <a:ext cx="301752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42 states</a:t>
            </a:r>
            <a:endParaRPr lang="en-US" sz="2600" dirty="0"/>
          </a:p>
        </p:txBody>
      </p:sp>
      <p:sp>
        <p:nvSpPr>
          <p:cNvPr id="6" name="Text 4"/>
          <p:cNvSpPr txBox="1"/>
          <p:nvPr/>
        </p:nvSpPr>
        <p:spPr>
          <a:xfrm>
            <a:off x="685800" y="2350008"/>
            <a:ext cx="301752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had lower fiscal effort in 2023 than in 2006</a:t>
            </a:r>
            <a:endParaRPr lang="en-US" sz="1050" dirty="0"/>
          </a:p>
        </p:txBody>
      </p:sp>
      <p:sp>
        <p:nvSpPr>
          <p:cNvPr id="7" name="Shape 5"/>
          <p:cNvSpPr/>
          <p:nvPr/>
        </p:nvSpPr>
        <p:spPr>
          <a:xfrm>
            <a:off x="3977640" y="1783080"/>
            <a:ext cx="3291840" cy="960120"/>
          </a:xfrm>
          <a:prstGeom prst="roundRect">
            <a:avLst>
              <a:gd name="adj" fmla="val 8571"/>
            </a:avLst>
          </a:prstGeom>
          <a:solidFill>
            <a:srgbClr val="F4F6FB"/>
          </a:solidFill>
          <a:ln/>
        </p:spPr>
      </p:sp>
      <p:sp>
        <p:nvSpPr>
          <p:cNvPr id="8" name="Text 6"/>
          <p:cNvSpPr txBox="1"/>
          <p:nvPr/>
        </p:nvSpPr>
        <p:spPr>
          <a:xfrm>
            <a:off x="4114800" y="1856232"/>
            <a:ext cx="301752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−$575B</a:t>
            </a:r>
            <a:endParaRPr lang="en-US" sz="2600" dirty="0"/>
          </a:p>
        </p:txBody>
      </p:sp>
      <p:sp>
        <p:nvSpPr>
          <p:cNvPr id="9" name="Text 7"/>
          <p:cNvSpPr txBox="1"/>
          <p:nvPr/>
        </p:nvSpPr>
        <p:spPr>
          <a:xfrm>
            <a:off x="4114800" y="2350008"/>
            <a:ext cx="301752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total revenue “loss” since 2016 — roughly 10 percent</a:t>
            </a:r>
            <a:endParaRPr lang="en-US" sz="1050" dirty="0"/>
          </a:p>
        </p:txBody>
      </p:sp>
      <p:pic>
        <p:nvPicPr>
          <p:cNvPr id="10" name="Image 0" descr="assets/chart_effort_pctgsp.png"/>
          <p:cNvPicPr>
            <a:picLocks noChangeAspect="1"/>
          </p:cNvPicPr>
          <p:nvPr/>
        </p:nvPicPr>
        <p:blipFill>
          <a:blip r:embed="rId3"/>
          <a:stretch>
            <a:fillRect/>
          </a:stretch>
        </p:blipFill>
        <p:spPr>
          <a:xfrm>
            <a:off x="6812280" y="2312478"/>
            <a:ext cx="4937760" cy="3330324"/>
          </a:xfrm>
          <a:prstGeom prst="rect">
            <a:avLst/>
          </a:prstGeom>
        </p:spPr>
      </p:pic>
      <p:sp>
        <p:nvSpPr>
          <p:cNvPr id="11" name="Text 8"/>
          <p:cNvSpPr txBox="1"/>
          <p:nvPr/>
        </p:nvSpPr>
        <p:spPr>
          <a:xfrm>
            <a:off x="548640" y="3063240"/>
            <a:ext cx="6035040" cy="2377440"/>
          </a:xfrm>
          <a:prstGeom prst="rect">
            <a:avLst/>
          </a:prstGeom>
          <a:noFill/>
          <a:ln/>
        </p:spPr>
        <p:txBody>
          <a:bodyPr wrap="square" lIns="0" tIns="0" rIns="0" bIns="0" rtlCol="0" anchor="t"/>
          <a:lstStyle/>
          <a:p>
            <a:pPr marL="0" indent="0">
              <a:lnSpc>
                <a:spcPct val="125000"/>
              </a:lnSpc>
              <a:buNone/>
            </a:pPr>
            <a:r>
              <a:rPr lang="en-US" sz="1400" dirty="0">
                <a:solidFill>
                  <a:srgbClr val="1A1A2E"/>
                </a:solidFill>
                <a:latin typeface="Calibri" pitchFamily="34" charset="0"/>
                <a:ea typeface="Calibri" pitchFamily="34" charset="-122"/>
                <a:cs typeface="Calibri" pitchFamily="34" charset="-120"/>
              </a:rPr>
              <a:t>Two independent effort measures — K-12 revenue as a share of state income, and as a share of gross state product — both show the same downward drift since the mid-2000s.</a:t>
            </a:r>
            <a:endParaRPr lang="en-US" sz="1400" dirty="0"/>
          </a:p>
        </p:txBody>
      </p:sp>
      <p:sp>
        <p:nvSpPr>
          <p:cNvPr id="12" name="Text 9"/>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3" name="Text 10"/>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9</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FISCAL EFFORT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The Great Divergence</a:t>
            </a:r>
            <a:endParaRPr lang="en-US" sz="3000" dirty="0"/>
          </a:p>
        </p:txBody>
      </p:sp>
      <p:pic>
        <p:nvPicPr>
          <p:cNvPr id="4" name="Image 0" descr="assets/chart_great_divergence.png"/>
          <p:cNvPicPr>
            <a:picLocks noChangeAspect="1"/>
          </p:cNvPicPr>
          <p:nvPr/>
        </p:nvPicPr>
        <p:blipFill>
          <a:blip r:embed="rId3"/>
          <a:stretch>
            <a:fillRect/>
          </a:stretch>
        </p:blipFill>
        <p:spPr>
          <a:xfrm>
            <a:off x="1080753" y="1874520"/>
            <a:ext cx="6159534" cy="4206240"/>
          </a:xfrm>
          <a:prstGeom prst="rect">
            <a:avLst/>
          </a:prstGeom>
        </p:spPr>
      </p:pic>
      <p:sp>
        <p:nvSpPr>
          <p:cNvPr id="5" name="Text 2"/>
          <p:cNvSpPr txBox="1"/>
          <p:nvPr/>
        </p:nvSpPr>
        <p:spPr>
          <a:xfrm>
            <a:off x="7863840" y="2377440"/>
            <a:ext cx="3749040" cy="3200400"/>
          </a:xfrm>
          <a:prstGeom prst="rect">
            <a:avLst/>
          </a:prstGeom>
          <a:noFill/>
          <a:ln/>
        </p:spPr>
        <p:txBody>
          <a:bodyPr wrap="square" lIns="0" tIns="0" rIns="0" bIns="0" rtlCol="0" anchor="t"/>
          <a:lstStyle/>
          <a:p>
            <a:pPr marL="0" indent="0">
              <a:lnSpc>
                <a:spcPct val="130000"/>
              </a:lnSpc>
              <a:buNone/>
            </a:pPr>
            <a:r>
              <a:rPr lang="en-US" sz="1500" dirty="0">
                <a:solidFill>
                  <a:srgbClr val="1A1A2E"/>
                </a:solidFill>
                <a:latin typeface="Calibri" pitchFamily="34" charset="0"/>
                <a:ea typeface="Calibri" pitchFamily="34" charset="-122"/>
                <a:cs typeface="Calibri" pitchFamily="34" charset="-120"/>
              </a:rPr>
              <a:t>A group of roughly 10–12 “education states” is increasingly pulling away from the rest of the nation — sustaining fiscal effort while most states let it slide.</a:t>
            </a:r>
            <a:endParaRPr lang="en-US" sz="1500" dirty="0"/>
          </a:p>
        </p:txBody>
      </p:sp>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10</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CONSTITUTIONAL PROTECTIONS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600" b="1" dirty="0">
                <a:solidFill>
                  <a:srgbClr val="FFFFFF"/>
                </a:solidFill>
                <a:latin typeface="Cambria" pitchFamily="34" charset="0"/>
                <a:ea typeface="Cambria" pitchFamily="34" charset="-122"/>
                <a:cs typeface="Cambria" pitchFamily="34" charset="-120"/>
              </a:rPr>
              <a:t>U.S. State Supreme Courts and the Right to Education</a:t>
            </a:r>
            <a:endParaRPr lang="en-US" sz="2600" dirty="0"/>
          </a:p>
        </p:txBody>
      </p:sp>
      <p:sp>
        <p:nvSpPr>
          <p:cNvPr id="4" name="Text 2"/>
          <p:cNvSpPr txBox="1"/>
          <p:nvPr/>
        </p:nvSpPr>
        <p:spPr>
          <a:xfrm>
            <a:off x="548640" y="1234440"/>
            <a:ext cx="91440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How each state’s highest court has treated its constitutional education clause</a:t>
            </a:r>
            <a:endParaRPr lang="en-US" sz="1350" dirty="0"/>
          </a:p>
        </p:txBody>
      </p:sp>
      <p:pic>
        <p:nvPicPr>
          <p:cNvPr id="5" name="Image 0" descr="assets/map_constitutional_protections.png"/>
          <p:cNvPicPr>
            <a:picLocks noChangeAspect="1"/>
          </p:cNvPicPr>
          <p:nvPr/>
        </p:nvPicPr>
        <p:blipFill>
          <a:blip r:embed="rId3"/>
          <a:stretch>
            <a:fillRect/>
          </a:stretch>
        </p:blipFill>
        <p:spPr>
          <a:xfrm>
            <a:off x="2654449" y="1943100"/>
            <a:ext cx="6852621" cy="4160520"/>
          </a:xfrm>
          <a:prstGeom prst="rect">
            <a:avLst/>
          </a:prstGeom>
        </p:spPr>
      </p:pic>
      <p:sp>
        <p:nvSpPr>
          <p:cNvPr id="6" name="Text 3"/>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NC's April 2026 Leandro dismissal — “with prejudice” — is the most severe withdrawal to date. Category assignments should be independently verified before legal or policy use.</a:t>
            </a:r>
            <a:endParaRPr lang="en-US" sz="900" dirty="0"/>
          </a:p>
        </p:txBody>
      </p:sp>
      <p:sp>
        <p:nvSpPr>
          <p:cNvPr id="7"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8"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11</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STATEWIDE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State Funding Adequacy, 2009</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National-average outcome standard · enrollment-weighted</a:t>
            </a:r>
            <a:endParaRPr lang="en-US" sz="1350" dirty="0"/>
          </a:p>
        </p:txBody>
      </p:sp>
      <p:pic>
        <p:nvPicPr>
          <p:cNvPr id="5" name="Image 0" descr="assets/map_state_adequacy_2009.png"/>
          <p:cNvPicPr>
            <a:picLocks noChangeAspect="1"/>
          </p:cNvPicPr>
          <p:nvPr/>
        </p:nvPicPr>
        <p:blipFill>
          <a:blip r:embed="rId3"/>
          <a:stretch>
            <a:fillRect/>
          </a:stretch>
        </p:blipFill>
        <p:spPr>
          <a:xfrm>
            <a:off x="3406140" y="1790387"/>
            <a:ext cx="5349240" cy="4191625"/>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In 2009, most states spent above the cost of achieving national-average outcomes. The Northeast (CT, NJ, NY, MA) and Wyoming were the most overfunded, while the South (MS, TX, NC, AR) and DC were the most underfunded.</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117%</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national enrollment-weighted average % of the cost of national-average outcomes</a:t>
            </a:r>
            <a:endParaRPr lang="en-US" sz="1050" dirty="0"/>
          </a:p>
        </p:txBody>
      </p:sp>
      <p:sp>
        <p:nvSpPr>
          <p:cNvPr id="10" name="Text 7"/>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 Adequacy = current spending ÷ cost of national-average outcomes, averaged within state and enrollment-weighted. Alaska excluded. Source: NECM/SEDA merged file.</a:t>
            </a:r>
            <a:endParaRPr lang="en-US" sz="900" dirty="0"/>
          </a:p>
        </p:txBody>
      </p:sp>
      <p:sp>
        <p:nvSpPr>
          <p:cNvPr id="11"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2"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12</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STATEWIDE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State Funding Adequacy, 2024</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National-average outcome standard · enrollment-weighted</a:t>
            </a:r>
            <a:endParaRPr lang="en-US" sz="1350" dirty="0"/>
          </a:p>
        </p:txBody>
      </p:sp>
      <p:pic>
        <p:nvPicPr>
          <p:cNvPr id="5" name="Image 0" descr="assets/map_state_adequacy_2024.png"/>
          <p:cNvPicPr>
            <a:picLocks noChangeAspect="1"/>
          </p:cNvPicPr>
          <p:nvPr/>
        </p:nvPicPr>
        <p:blipFill>
          <a:blip r:embed="rId3"/>
          <a:stretch>
            <a:fillRect/>
          </a:stretch>
        </p:blipFill>
        <p:spPr>
          <a:xfrm>
            <a:off x="3406140" y="1790387"/>
            <a:ext cx="5349240" cy="4191625"/>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By 2024 the map inverted. Most of the country — including nearly every state that was overfunded in 2009 — fell below the cost of national-average outcomes. Mississippi remained the most underfunded; only California and DC ended up better funded than in 2009.</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93%</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national enrollment-weighted average % of the cost of national-average outcomes</a:t>
            </a:r>
            <a:endParaRPr lang="en-US" sz="1050" dirty="0"/>
          </a:p>
        </p:txBody>
      </p:sp>
      <p:sp>
        <p:nvSpPr>
          <p:cNvPr id="10" name="Text 7"/>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 Adequacy = current spending ÷ cost of national-average outcomes, averaged within state and enrollment-weighted. Alaska excluded. Source: NECM/SEDA merged file.</a:t>
            </a:r>
            <a:endParaRPr lang="en-US" sz="900" dirty="0"/>
          </a:p>
        </p:txBody>
      </p:sp>
      <p:sp>
        <p:nvSpPr>
          <p:cNvPr id="11"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2"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13</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STATEWIDE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State Funding Adequacy: The Change, 2009–2024</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National-average outcome standard</a:t>
            </a:r>
            <a:endParaRPr lang="en-US" sz="1350" dirty="0"/>
          </a:p>
        </p:txBody>
      </p:sp>
      <p:pic>
        <p:nvPicPr>
          <p:cNvPr id="5" name="Image 0" descr="assets/map_state_adequacy_change.png"/>
          <p:cNvPicPr>
            <a:picLocks noChangeAspect="1"/>
          </p:cNvPicPr>
          <p:nvPr/>
        </p:nvPicPr>
        <p:blipFill>
          <a:blip r:embed="rId3"/>
          <a:stretch>
            <a:fillRect/>
          </a:stretch>
        </p:blipFill>
        <p:spPr>
          <a:xfrm>
            <a:off x="3406140" y="1790387"/>
            <a:ext cx="5349240" cy="4191625"/>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48 of 50 states and DC became less well-funded, relative to the cost of national-average outcomes. Wyoming (−79 points) saw the steepest decline, having been the single most overfunded state in 2009. California and DC were the only two to improve.</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−24 pts</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median change in enrollment-weighted % adequacy, 2009–2024</a:t>
            </a:r>
            <a:endParaRPr lang="en-US" sz="1050" dirty="0"/>
          </a:p>
        </p:txBody>
      </p:sp>
      <p:sp>
        <p:nvSpPr>
          <p:cNvPr id="10" name="Text 7"/>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Change = enrollment-weighted average % Adequacy in 2024 minus 2009 (percentage points), by state. Alaska excluded. Source: NECM/SEDA merged file.</a:t>
            </a:r>
            <a:endParaRPr lang="en-US" sz="900" dirty="0"/>
          </a:p>
        </p:txBody>
      </p:sp>
      <p:sp>
        <p:nvSpPr>
          <p:cNvPr id="11"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2"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14</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STATEWIDE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ctr"/>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Adequacy by Constitutional Enforcement Category</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2009 vs. 2024 · national-average outcome standard · enrollment-weighted</a:t>
            </a:r>
            <a:endParaRPr lang="en-US" sz="13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810512"/>
          <a:ext cx="11109960" cy="914400"/>
        </p:xfrm>
        <a:graphic>
          <a:graphicData uri="http://schemas.openxmlformats.org/drawingml/2006/table">
            <a:tbl>
              <a:tblPr/>
              <a:tblGrid>
                <a:gridCol w="2880360">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170432">
                  <a:extLst>
                    <a:ext uri="{9D8B030D-6E8A-4147-A177-3AD203B41FA5}">
                      <a16:colId xmlns:a16="http://schemas.microsoft.com/office/drawing/2014/main" val="20002"/>
                    </a:ext>
                  </a:extLst>
                </a:gridCol>
                <a:gridCol w="1170432">
                  <a:extLst>
                    <a:ext uri="{9D8B030D-6E8A-4147-A177-3AD203B41FA5}">
                      <a16:colId xmlns:a16="http://schemas.microsoft.com/office/drawing/2014/main" val="20003"/>
                    </a:ext>
                  </a:extLst>
                </a:gridCol>
                <a:gridCol w="960120">
                  <a:extLst>
                    <a:ext uri="{9D8B030D-6E8A-4147-A177-3AD203B41FA5}">
                      <a16:colId xmlns:a16="http://schemas.microsoft.com/office/drawing/2014/main" val="20004"/>
                    </a:ext>
                  </a:extLst>
                </a:gridCol>
                <a:gridCol w="1170432">
                  <a:extLst>
                    <a:ext uri="{9D8B030D-6E8A-4147-A177-3AD203B41FA5}">
                      <a16:colId xmlns:a16="http://schemas.microsoft.com/office/drawing/2014/main" val="20005"/>
                    </a:ext>
                  </a:extLst>
                </a:gridCol>
                <a:gridCol w="1170432">
                  <a:extLst>
                    <a:ext uri="{9D8B030D-6E8A-4147-A177-3AD203B41FA5}">
                      <a16:colId xmlns:a16="http://schemas.microsoft.com/office/drawing/2014/main" val="20006"/>
                    </a:ext>
                  </a:extLst>
                </a:gridCol>
                <a:gridCol w="960120">
                  <a:extLst>
                    <a:ext uri="{9D8B030D-6E8A-4147-A177-3AD203B41FA5}">
                      <a16:colId xmlns:a16="http://schemas.microsoft.com/office/drawing/2014/main" val="20007"/>
                    </a:ext>
                  </a:extLst>
                </a:gridCol>
              </a:tblGrid>
              <a:tr h="384048">
                <a:tc rowSpan="2">
                  <a:txBody>
                    <a:bodyPr/>
                    <a:lstStyle/>
                    <a:p>
                      <a:pPr marL="0" indent="0" algn="l">
                        <a:buNone/>
                      </a:pPr>
                      <a:r>
                        <a:rPr lang="en-US" sz="1150" b="1" dirty="0">
                          <a:solidFill>
                            <a:srgbClr val="CADCFC"/>
                          </a:solidFill>
                          <a:latin typeface="Calibri" pitchFamily="34" charset="0"/>
                          <a:ea typeface="Calibri" pitchFamily="34" charset="-122"/>
                          <a:cs typeface="Calibri" pitchFamily="34" charset="-120"/>
                        </a:rPr>
                        <a:t>Category</a:t>
                      </a:r>
                      <a:endParaRPr lang="en-US" sz="11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rowSpan="2">
                  <a:txBody>
                    <a:bodyPr/>
                    <a:lstStyle/>
                    <a:p>
                      <a:pPr marL="0" indent="0" algn="ctr">
                        <a:buNone/>
                      </a:pPr>
                      <a:r>
                        <a:rPr lang="en-US" sz="1150" b="1" dirty="0">
                          <a:solidFill>
                            <a:srgbClr val="CADCFC"/>
                          </a:solidFill>
                          <a:latin typeface="Calibri" pitchFamily="34" charset="0"/>
                          <a:ea typeface="Calibri" pitchFamily="34" charset="-122"/>
                          <a:cs typeface="Calibri" pitchFamily="34" charset="-120"/>
                        </a:rPr>
                        <a:t># States</a:t>
                      </a:r>
                      <a:endParaRPr lang="en-US" sz="11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gridSpan="3">
                  <a:txBody>
                    <a:bodyPr/>
                    <a:lstStyle/>
                    <a:p>
                      <a:pPr marL="0" indent="0" algn="ctr">
                        <a:buNone/>
                      </a:pPr>
                      <a:r>
                        <a:rPr lang="en-US" sz="1150" b="1" dirty="0">
                          <a:solidFill>
                            <a:srgbClr val="CADCFC"/>
                          </a:solidFill>
                          <a:latin typeface="Calibri" pitchFamily="34" charset="0"/>
                          <a:ea typeface="Calibri" pitchFamily="34" charset="-122"/>
                          <a:cs typeface="Calibri" pitchFamily="34" charset="-120"/>
                        </a:rPr>
                        <a:t>All Districts</a:t>
                      </a:r>
                      <a:endParaRPr lang="en-US" sz="11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hMerge="1">
                  <a:txBody>
                    <a:bodyPr/>
                    <a:lstStyle/>
                    <a:p>
                      <a:endParaRPr lang="en-US"/>
                    </a:p>
                  </a:txBody>
                  <a:tcPr/>
                </a:tc>
                <a:tc hMerge="1">
                  <a:txBody>
                    <a:bodyPr/>
                    <a:lstStyle/>
                    <a:p>
                      <a:endParaRPr lang="en-US"/>
                    </a:p>
                  </a:txBody>
                  <a:tcPr/>
                </a:tc>
                <a:tc gridSpan="3">
                  <a:txBody>
                    <a:bodyPr/>
                    <a:lstStyle/>
                    <a:p>
                      <a:pPr marL="0" indent="0" algn="ctr">
                        <a:buNone/>
                      </a:pPr>
                      <a:r>
                        <a:rPr lang="en-US" sz="1150" b="1" dirty="0">
                          <a:solidFill>
                            <a:srgbClr val="CADCFC"/>
                          </a:solidFill>
                          <a:latin typeface="Calibri" pitchFamily="34" charset="0"/>
                          <a:ea typeface="Calibri" pitchFamily="34" charset="-122"/>
                          <a:cs typeface="Calibri" pitchFamily="34" charset="-120"/>
                        </a:rPr>
                        <a:t>Highest-Poverty Quintile</a:t>
                      </a:r>
                      <a:endParaRPr lang="en-US" sz="11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29184">
                <a:tc vMerge="1">
                  <a:txBody>
                    <a:bodyPr/>
                    <a:lstStyle/>
                    <a:p>
                      <a:endParaRPr lang="en-US"/>
                    </a:p>
                  </a:txBody>
                  <a:tcPr/>
                </a:tc>
                <a:tc vMerge="1">
                  <a:txBody>
                    <a:bodyPr/>
                    <a:lstStyle/>
                    <a:p>
                      <a:endParaRPr lang="en-US"/>
                    </a:p>
                  </a:txBody>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2009</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2024</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Change</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2009</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2024</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tc>
                  <a:txBody>
                    <a:bodyPr/>
                    <a:lstStyle/>
                    <a:p>
                      <a:pPr marL="0" indent="0" algn="ctr">
                        <a:buNone/>
                      </a:pPr>
                      <a:r>
                        <a:rPr lang="en-US" sz="1050" b="1" dirty="0">
                          <a:solidFill>
                            <a:srgbClr val="AAB4D6"/>
                          </a:solidFill>
                          <a:latin typeface="Calibri" pitchFamily="34" charset="0"/>
                          <a:ea typeface="Calibri" pitchFamily="34" charset="-122"/>
                          <a:cs typeface="Calibri" pitchFamily="34" charset="-120"/>
                        </a:rPr>
                        <a:t>Change</a:t>
                      </a:r>
                      <a:endParaRPr lang="en-US" sz="10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0143A"/>
                    </a:solidFill>
                  </a:tcPr>
                </a:tc>
                <a:extLst>
                  <a:ext uri="{0D108BD9-81ED-4DB2-BD59-A6C34878D82A}">
                    <a16:rowId xmlns:a16="http://schemas.microsoft.com/office/drawing/2014/main" val="10001"/>
                  </a:ext>
                </a:extLst>
              </a:tr>
              <a:tr h="402336">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Enforced compliance</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AAB4D6"/>
                          </a:solidFill>
                          <a:latin typeface="Calibri" pitchFamily="34" charset="0"/>
                          <a:ea typeface="Calibri" pitchFamily="34" charset="-122"/>
                          <a:cs typeface="Calibri" pitchFamily="34" charset="-120"/>
                        </a:rPr>
                        <a:t>23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121.0%</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98.3%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-22.7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95.8%</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80.3%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-15.5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extLst>
                  <a:ext uri="{0D108BD9-81ED-4DB2-BD59-A6C34878D82A}">
                    <a16:rowId xmlns:a16="http://schemas.microsoft.com/office/drawing/2014/main" val="10002"/>
                  </a:ext>
                </a:extLst>
              </a:tr>
              <a:tr h="402336">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Right recognized, not enforced</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AAB4D6"/>
                          </a:solidFill>
                          <a:latin typeface="Calibri" pitchFamily="34" charset="0"/>
                          <a:ea typeface="Calibri" pitchFamily="34" charset="-122"/>
                          <a:cs typeface="Calibri" pitchFamily="34" charset="-120"/>
                        </a:rPr>
                        <a:t>11</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122.6%</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92.9%</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-29.7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94.5%</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77.5%</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-17.0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extLst>
                  <a:ext uri="{0D108BD9-81ED-4DB2-BD59-A6C34878D82A}">
                    <a16:rowId xmlns:a16="http://schemas.microsoft.com/office/drawing/2014/main" val="10003"/>
                  </a:ext>
                </a:extLst>
              </a:tr>
              <a:tr h="402336">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Enforced, then withdrawn</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AAB4D6"/>
                          </a:solidFill>
                          <a:latin typeface="Calibri" pitchFamily="34" charset="0"/>
                          <a:ea typeface="Calibri" pitchFamily="34" charset="-122"/>
                          <a:cs typeface="Calibri" pitchFamily="34" charset="-120"/>
                        </a:rPr>
                        <a:t>4</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100.3%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79.1%</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-21.2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72.3%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62.3%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-10.0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extLst>
                  <a:ext uri="{0D108BD9-81ED-4DB2-BD59-A6C34878D82A}">
                    <a16:rowId xmlns:a16="http://schemas.microsoft.com/office/drawing/2014/main" val="10004"/>
                  </a:ext>
                </a:extLst>
              </a:tr>
              <a:tr h="402336">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Declared non-justiciable</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AAB4D6"/>
                          </a:solidFill>
                          <a:latin typeface="Calibri" pitchFamily="34" charset="0"/>
                          <a:ea typeface="Calibri" pitchFamily="34" charset="-122"/>
                          <a:cs typeface="Calibri" pitchFamily="34" charset="-120"/>
                        </a:rPr>
                        <a:t>5</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106.3%</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88.0%</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-18.3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78.2%</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78.7%</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tc>
                  <a:txBody>
                    <a:bodyPr/>
                    <a:lstStyle/>
                    <a:p>
                      <a:pPr marL="0" indent="0" algn="ctr">
                        <a:buNone/>
                      </a:pPr>
                      <a:r>
                        <a:rPr lang="en-US" sz="1250" dirty="0">
                          <a:solidFill>
                            <a:srgbClr val="8FD9A8"/>
                          </a:solidFill>
                          <a:latin typeface="Calibri" pitchFamily="34" charset="0"/>
                          <a:ea typeface="Calibri" pitchFamily="34" charset="-122"/>
                          <a:cs typeface="Calibri" pitchFamily="34" charset="-120"/>
                        </a:rPr>
                        <a:t>+0.5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E2761"/>
                    </a:solidFill>
                  </a:tcPr>
                </a:tc>
                <a:extLst>
                  <a:ext uri="{0D108BD9-81ED-4DB2-BD59-A6C34878D82A}">
                    <a16:rowId xmlns:a16="http://schemas.microsoft.com/office/drawing/2014/main" val="10005"/>
                  </a:ext>
                </a:extLst>
              </a:tr>
              <a:tr h="402336">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Not yet ruled on</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AAB4D6"/>
                          </a:solidFill>
                          <a:latin typeface="Calibri" pitchFamily="34" charset="0"/>
                          <a:ea typeface="Calibri" pitchFamily="34" charset="-122"/>
                          <a:cs typeface="Calibri" pitchFamily="34" charset="-120"/>
                        </a:rPr>
                        <a:t>7</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111.1%</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86.4%</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-24.7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107.9%</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DF2FC"/>
                          </a:solidFill>
                          <a:latin typeface="Calibri" pitchFamily="34" charset="0"/>
                          <a:ea typeface="Calibri" pitchFamily="34" charset="-122"/>
                          <a:cs typeface="Calibri" pitchFamily="34" charset="-120"/>
                        </a:rPr>
                        <a:t>89.5%</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tc>
                  <a:txBody>
                    <a:bodyPr/>
                    <a:lstStyle/>
                    <a:p>
                      <a:pPr marL="0" indent="0" algn="ctr">
                        <a:buNone/>
                      </a:pPr>
                      <a:r>
                        <a:rPr lang="en-US" sz="1250" dirty="0">
                          <a:solidFill>
                            <a:srgbClr val="E8846B"/>
                          </a:solidFill>
                          <a:latin typeface="Calibri" pitchFamily="34" charset="0"/>
                          <a:ea typeface="Calibri" pitchFamily="34" charset="-122"/>
                          <a:cs typeface="Calibri" pitchFamily="34" charset="-120"/>
                        </a:rPr>
                        <a:t>-18.3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A2050"/>
                    </a:solidFill>
                  </a:tcPr>
                </a:tc>
                <a:extLst>
                  <a:ext uri="{0D108BD9-81ED-4DB2-BD59-A6C34878D82A}">
                    <a16:rowId xmlns:a16="http://schemas.microsoft.com/office/drawing/2014/main" val="10006"/>
                  </a:ext>
                </a:extLst>
              </a:tr>
              <a:tr h="51206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All states (national)</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CADCFC"/>
                          </a:solidFill>
                          <a:latin typeface="Calibri" pitchFamily="34" charset="0"/>
                          <a:ea typeface="Calibri" pitchFamily="34" charset="-122"/>
                          <a:cs typeface="Calibri" pitchFamily="34" charset="-120"/>
                        </a:rPr>
                        <a:t>50</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DF2FC"/>
                          </a:solidFill>
                          <a:latin typeface="Calibri" pitchFamily="34" charset="0"/>
                          <a:ea typeface="Calibri" pitchFamily="34" charset="-122"/>
                          <a:cs typeface="Calibri" pitchFamily="34" charset="-120"/>
                        </a:rPr>
                        <a:t>116.7%</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DF2FC"/>
                          </a:solidFill>
                          <a:latin typeface="Calibri" pitchFamily="34" charset="0"/>
                          <a:ea typeface="Calibri" pitchFamily="34" charset="-122"/>
                          <a:cs typeface="Calibri" pitchFamily="34" charset="-120"/>
                        </a:rPr>
                        <a:t>93.4%</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8846B"/>
                          </a:solidFill>
                          <a:latin typeface="Calibri" pitchFamily="34" charset="0"/>
                          <a:ea typeface="Calibri" pitchFamily="34" charset="-122"/>
                          <a:cs typeface="Calibri" pitchFamily="34" charset="-120"/>
                        </a:rPr>
                        <a:t>-23.3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DF2FC"/>
                          </a:solidFill>
                          <a:latin typeface="Calibri" pitchFamily="34" charset="0"/>
                          <a:ea typeface="Calibri" pitchFamily="34" charset="-122"/>
                          <a:cs typeface="Calibri" pitchFamily="34" charset="-120"/>
                        </a:rPr>
                        <a:t>92.8%</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DF2FC"/>
                          </a:solidFill>
                          <a:latin typeface="Calibri" pitchFamily="34" charset="0"/>
                          <a:ea typeface="Calibri" pitchFamily="34" charset="-122"/>
                          <a:cs typeface="Calibri" pitchFamily="34" charset="-120"/>
                        </a:rPr>
                        <a:t>79.1%</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tc>
                  <a:txBody>
                    <a:bodyPr/>
                    <a:lstStyle/>
                    <a:p>
                      <a:pPr marL="0" indent="0" algn="ctr">
                        <a:buNone/>
                      </a:pPr>
                      <a:r>
                        <a:rPr lang="en-US" sz="1250" b="1" dirty="0">
                          <a:solidFill>
                            <a:srgbClr val="E8846B"/>
                          </a:solidFill>
                          <a:latin typeface="Calibri" pitchFamily="34" charset="0"/>
                          <a:ea typeface="Calibri" pitchFamily="34" charset="-122"/>
                          <a:cs typeface="Calibri" pitchFamily="34" charset="-120"/>
                        </a:rPr>
                        <a:t>-13.6 pp</a:t>
                      </a:r>
                      <a:endParaRPr lang="en-US" sz="1250" dirty="0">
                        <a:latin typeface="Calibri" charset="0"/>
                        <a:ea typeface="Calibri" charset="0"/>
                        <a:cs typeface="Calibri" charset="0"/>
                      </a:endParaRPr>
                    </a:p>
                  </a:txBody>
                  <a:tcPr anchor="ctr">
                    <a:lnL w="9525" cap="flat" cmpd="sng" algn="ctr">
                      <a:solidFill>
                        <a:srgbClr val="2B3164"/>
                      </a:solidFill>
                      <a:prstDash val="solid"/>
                      <a:round/>
                      <a:headEnd type="none" w="med" len="med"/>
                      <a:tailEnd type="none" w="med" len="med"/>
                    </a:lnL>
                    <a:lnR w="9525" cap="flat" cmpd="sng" algn="ctr">
                      <a:solidFill>
                        <a:srgbClr val="2B3164"/>
                      </a:solidFill>
                      <a:prstDash val="solid"/>
                      <a:round/>
                      <a:headEnd type="none" w="med" len="med"/>
                      <a:tailEnd type="none" w="med" len="med"/>
                    </a:lnR>
                    <a:lnT w="9525" cap="flat" cmpd="sng" algn="ctr">
                      <a:solidFill>
                        <a:srgbClr val="2B3164"/>
                      </a:solidFill>
                      <a:prstDash val="solid"/>
                      <a:round/>
                      <a:headEnd type="none" w="med" len="med"/>
                      <a:tailEnd type="none" w="med" len="med"/>
                    </a:lnT>
                    <a:lnB w="9525" cap="flat" cmpd="sng" algn="ctr">
                      <a:solidFill>
                        <a:srgbClr val="2B3164"/>
                      </a:solidFill>
                      <a:prstDash val="solid"/>
                      <a:round/>
                      <a:headEnd type="none" w="med" len="med"/>
                      <a:tailEnd type="none" w="med" len="med"/>
                    </a:lnB>
                    <a:solidFill>
                      <a:srgbClr val="141A42"/>
                    </a:solidFill>
                  </a:tcPr>
                </a:tc>
                <a:extLst>
                  <a:ext uri="{0D108BD9-81ED-4DB2-BD59-A6C34878D82A}">
                    <a16:rowId xmlns:a16="http://schemas.microsoft.com/office/drawing/2014/main" val="10007"/>
                  </a:ext>
                </a:extLst>
              </a:tr>
            </a:tbl>
          </a:graphicData>
        </a:graphic>
      </p:graphicFrame>
      <p:sp>
        <p:nvSpPr>
          <p:cNvPr id="6" name="Text 3"/>
          <p:cNvSpPr txBox="1"/>
          <p:nvPr/>
        </p:nvSpPr>
        <p:spPr>
          <a:xfrm>
            <a:off x="548640" y="5760720"/>
            <a:ext cx="11109960" cy="502920"/>
          </a:xfrm>
          <a:prstGeom prst="rect">
            <a:avLst/>
          </a:prstGeom>
          <a:noFill/>
          <a:ln/>
        </p:spPr>
        <p:txBody>
          <a:bodyPr wrap="square" lIns="0" tIns="0" rIns="0" bIns="0" rtlCol="0" anchor="ctr"/>
          <a:lstStyle/>
          <a:p>
            <a:pPr marL="0" indent="0">
              <a:lnSpc>
                <a:spcPct val="115000"/>
              </a:lnSpc>
              <a:buNone/>
            </a:pPr>
            <a:r>
              <a:rPr lang="en-US" sz="950" i="1" dirty="0">
                <a:solidFill>
                  <a:srgbClr val="AAB4D6"/>
                </a:solidFill>
                <a:latin typeface="Calibri" pitchFamily="34" charset="0"/>
                <a:ea typeface="Calibri" pitchFamily="34" charset="-122"/>
                <a:cs typeface="Calibri" pitchFamily="34" charset="-120"/>
              </a:rPr>
              <a:t>Categories from the U.S. State Supreme Courts and the Right to Education map (National Overview — Constitutional Protections). "Highest-poverty quintile" districts are recomputed within each year, so 2009 and 2024 reflect that year's own highest-poverty fifth of districts, not a fixed set held constant over time.</a:t>
            </a:r>
            <a:endParaRPr lang="en-US" sz="950" dirty="0"/>
          </a:p>
        </p:txBody>
      </p:sp>
      <p:sp>
        <p:nvSpPr>
          <p:cNvPr id="7" name="Text 4"/>
          <p:cNvSpPr txBox="1"/>
          <p:nvPr/>
        </p:nvSpPr>
        <p:spPr>
          <a:xfrm>
            <a:off x="548640" y="6281928"/>
            <a:ext cx="11064240" cy="274320"/>
          </a:xfrm>
          <a:prstGeom prst="rect">
            <a:avLst/>
          </a:prstGeom>
          <a:noFill/>
          <a:ln/>
        </p:spPr>
        <p:txBody>
          <a:bodyPr wrap="square" lIns="0" tIns="0" rIns="0" bIns="0" rtlCol="0" anchor="ctr"/>
          <a:lstStyle/>
          <a:p>
            <a:pPr marL="0" indent="0">
              <a:buNone/>
            </a:pPr>
            <a:r>
              <a:rPr lang="en-US" sz="900" i="1" dirty="0">
                <a:solidFill>
                  <a:srgbClr val="5B6472"/>
                </a:solidFill>
                <a:latin typeface="Calibri" pitchFamily="34" charset="0"/>
                <a:ea typeface="Calibri" pitchFamily="34" charset="-122"/>
                <a:cs typeface="Calibri" pitchFamily="34" charset="-120"/>
              </a:rPr>
              <a:t>% Adequacy = current spending ÷ cost of national-average outcomes, enrollment-weighted. Alaska and DC excluded. Category assignments should be independently verified before legal or policy use. Source: NECM/SEDA merged file.</a:t>
            </a:r>
            <a:endParaRPr lang="en-US" sz="900" dirty="0"/>
          </a:p>
        </p:txBody>
      </p:sp>
      <p:sp>
        <p:nvSpPr>
          <p:cNvPr id="8" name="Text 5"/>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DISTRICT-LEVEL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District-Level Funding Adequacy, 2009</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National-average outcome standard</a:t>
            </a:r>
            <a:endParaRPr lang="en-US" sz="1350" dirty="0"/>
          </a:p>
        </p:txBody>
      </p:sp>
      <p:pic>
        <p:nvPicPr>
          <p:cNvPr id="5" name="Image 0" descr="assets/map_district_adequacy_2009.png"/>
          <p:cNvPicPr>
            <a:picLocks noChangeAspect="1"/>
          </p:cNvPicPr>
          <p:nvPr/>
        </p:nvPicPr>
        <p:blipFill>
          <a:blip r:embed="rId3"/>
          <a:stretch>
            <a:fillRect/>
          </a:stretch>
        </p:blipFill>
        <p:spPr>
          <a:xfrm>
            <a:off x="3406140" y="1823486"/>
            <a:ext cx="5349240" cy="4125429"/>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At the district level, the 2009 pattern is sharper than state averages suggest. New England and the NY–NJ corridor were overfunded almost district by district, while a dense band across the Deep South was already underfunded, alongside pockets of coastal California.</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117%</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enrollment-weighted national average</a:t>
            </a:r>
            <a:endParaRPr lang="en-US" sz="1050" dirty="0"/>
          </a:p>
        </p:txBody>
      </p:sp>
      <p:sp>
        <p:nvSpPr>
          <p:cNvPr id="10" name="Shape 7"/>
          <p:cNvSpPr/>
          <p:nvPr/>
        </p:nvSpPr>
        <p:spPr>
          <a:xfrm>
            <a:off x="9034272" y="3017520"/>
            <a:ext cx="2606040" cy="960120"/>
          </a:xfrm>
          <a:prstGeom prst="roundRect">
            <a:avLst>
              <a:gd name="adj" fmla="val 8571"/>
            </a:avLst>
          </a:prstGeom>
          <a:solidFill>
            <a:srgbClr val="141A42"/>
          </a:solidFill>
          <a:ln/>
        </p:spPr>
      </p:sp>
      <p:sp>
        <p:nvSpPr>
          <p:cNvPr id="11" name="Text 8"/>
          <p:cNvSpPr txBox="1"/>
          <p:nvPr/>
        </p:nvSpPr>
        <p:spPr>
          <a:xfrm>
            <a:off x="9171432" y="309067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31%</a:t>
            </a:r>
            <a:endParaRPr lang="en-US" sz="2600" dirty="0"/>
          </a:p>
        </p:txBody>
      </p:sp>
      <p:sp>
        <p:nvSpPr>
          <p:cNvPr id="12" name="Text 9"/>
          <p:cNvSpPr txBox="1"/>
          <p:nvPr/>
        </p:nvSpPr>
        <p:spPr>
          <a:xfrm>
            <a:off x="9171432" y="358444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of 13,255 districts below 100% adequacy</a:t>
            </a:r>
            <a:endParaRPr lang="en-US" sz="1050" dirty="0"/>
          </a:p>
        </p:txBody>
      </p:sp>
      <p:sp>
        <p:nvSpPr>
          <p:cNvPr id="13" name="Text 10"/>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 Adequacy by district. Color scale capped 40–300%. Alaska excluded. District boundaries: US Census TIGER/Line. Source: NECM/SEDA merged file.</a:t>
            </a:r>
            <a:endParaRPr lang="en-US" sz="900" dirty="0"/>
          </a:p>
        </p:txBody>
      </p:sp>
      <p:sp>
        <p:nvSpPr>
          <p:cNvPr id="14"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5"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15</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DISTRICT-LEVEL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District-Level Funding Adequacy, 2024</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National-average outcome standard</a:t>
            </a:r>
            <a:endParaRPr lang="en-US" sz="1350" dirty="0"/>
          </a:p>
        </p:txBody>
      </p:sp>
      <p:pic>
        <p:nvPicPr>
          <p:cNvPr id="5" name="Image 0" descr="assets/map_district_adequacy_2024.png"/>
          <p:cNvPicPr>
            <a:picLocks noChangeAspect="1"/>
          </p:cNvPicPr>
          <p:nvPr/>
        </p:nvPicPr>
        <p:blipFill>
          <a:blip r:embed="rId3"/>
          <a:stretch>
            <a:fillRect/>
          </a:stretch>
        </p:blipFill>
        <p:spPr>
          <a:xfrm>
            <a:off x="3406140" y="1823486"/>
            <a:ext cx="5349240" cy="4125429"/>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By 2024, underfunding deepened and spread well beyond the South — Montana, Idaho, and much of the Mountain West joined it. The Northeast held on to overfunding but visibly thinned out, and the share of underfunded districts nearly doubled nationwide.</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93%</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enrollment-weighted national average</a:t>
            </a:r>
            <a:endParaRPr lang="en-US" sz="1050" dirty="0"/>
          </a:p>
        </p:txBody>
      </p:sp>
      <p:sp>
        <p:nvSpPr>
          <p:cNvPr id="10" name="Shape 7"/>
          <p:cNvSpPr/>
          <p:nvPr/>
        </p:nvSpPr>
        <p:spPr>
          <a:xfrm>
            <a:off x="9034272" y="3017520"/>
            <a:ext cx="2606040" cy="960120"/>
          </a:xfrm>
          <a:prstGeom prst="roundRect">
            <a:avLst>
              <a:gd name="adj" fmla="val 8571"/>
            </a:avLst>
          </a:prstGeom>
          <a:solidFill>
            <a:srgbClr val="141A42"/>
          </a:solidFill>
          <a:ln/>
        </p:spPr>
      </p:sp>
      <p:sp>
        <p:nvSpPr>
          <p:cNvPr id="11" name="Text 8"/>
          <p:cNvSpPr txBox="1"/>
          <p:nvPr/>
        </p:nvSpPr>
        <p:spPr>
          <a:xfrm>
            <a:off x="9171432" y="309067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54%</a:t>
            </a:r>
            <a:endParaRPr lang="en-US" sz="2600" dirty="0"/>
          </a:p>
        </p:txBody>
      </p:sp>
      <p:sp>
        <p:nvSpPr>
          <p:cNvPr id="12" name="Text 9"/>
          <p:cNvSpPr txBox="1"/>
          <p:nvPr/>
        </p:nvSpPr>
        <p:spPr>
          <a:xfrm>
            <a:off x="9171432" y="358444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of 12,702 districts below 100% adequacy</a:t>
            </a:r>
            <a:endParaRPr lang="en-US" sz="1050" dirty="0"/>
          </a:p>
        </p:txBody>
      </p:sp>
      <p:sp>
        <p:nvSpPr>
          <p:cNvPr id="13" name="Text 10"/>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 Adequacy by district. Color scale capped 40–300%. Alaska excluded. District boundaries: US Census TIGER/Line. Source: NECM/SEDA merged file.</a:t>
            </a:r>
            <a:endParaRPr lang="en-US" sz="900" dirty="0"/>
          </a:p>
        </p:txBody>
      </p:sp>
      <p:sp>
        <p:nvSpPr>
          <p:cNvPr id="14"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5"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16</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DISTRICT-LEVEL OUTCOMES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District-Level Outcomes, 2009</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SEDA-based outcome index</a:t>
            </a:r>
            <a:endParaRPr lang="en-US" sz="1350" dirty="0"/>
          </a:p>
        </p:txBody>
      </p:sp>
      <p:pic>
        <p:nvPicPr>
          <p:cNvPr id="5" name="Image 0" descr="assets/map_district_outcome_2009.png"/>
          <p:cNvPicPr>
            <a:picLocks noChangeAspect="1"/>
          </p:cNvPicPr>
          <p:nvPr/>
        </p:nvPicPr>
        <p:blipFill>
          <a:blip r:embed="rId3"/>
          <a:stretch>
            <a:fillRect/>
          </a:stretch>
        </p:blipFill>
        <p:spPr>
          <a:xfrm>
            <a:off x="3406140" y="1823486"/>
            <a:ext cx="5349240" cy="4125429"/>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Outcomes follow a different geography than funding. In 2009 the Southwest border region and Deep South already posted the lowest outcome scores, while much of the Midwest, Northeast, and Mountain West clustered close to or above the national average.</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−0.06</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enrollment-weighted national average outcome index</a:t>
            </a:r>
            <a:endParaRPr lang="en-US" sz="1050" dirty="0"/>
          </a:p>
        </p:txBody>
      </p:sp>
      <p:sp>
        <p:nvSpPr>
          <p:cNvPr id="10" name="Shape 7"/>
          <p:cNvSpPr/>
          <p:nvPr/>
        </p:nvSpPr>
        <p:spPr>
          <a:xfrm>
            <a:off x="9034272" y="3017520"/>
            <a:ext cx="2606040" cy="960120"/>
          </a:xfrm>
          <a:prstGeom prst="roundRect">
            <a:avLst>
              <a:gd name="adj" fmla="val 8571"/>
            </a:avLst>
          </a:prstGeom>
          <a:solidFill>
            <a:srgbClr val="141A42"/>
          </a:solidFill>
          <a:ln/>
        </p:spPr>
      </p:sp>
      <p:sp>
        <p:nvSpPr>
          <p:cNvPr id="11" name="Text 8"/>
          <p:cNvSpPr txBox="1"/>
          <p:nvPr/>
        </p:nvSpPr>
        <p:spPr>
          <a:xfrm>
            <a:off x="9171432" y="309067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50%</a:t>
            </a:r>
            <a:endParaRPr lang="en-US" sz="2600" dirty="0"/>
          </a:p>
        </p:txBody>
      </p:sp>
      <p:sp>
        <p:nvSpPr>
          <p:cNvPr id="12" name="Text 9"/>
          <p:cNvSpPr txBox="1"/>
          <p:nvPr/>
        </p:nvSpPr>
        <p:spPr>
          <a:xfrm>
            <a:off x="9171432" y="358444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of 11,198 districts below the national average</a:t>
            </a:r>
            <a:endParaRPr lang="en-US" sz="1050" dirty="0"/>
          </a:p>
        </p:txBody>
      </p:sp>
      <p:sp>
        <p:nvSpPr>
          <p:cNvPr id="13" name="Text 10"/>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Outcome index: 0 = national average that year. Color scale capped −1.5 to +1.5. Alaska excluded. Source: NECM/SEDA merged file.</a:t>
            </a:r>
            <a:endParaRPr lang="en-US" sz="900" dirty="0"/>
          </a:p>
        </p:txBody>
      </p:sp>
      <p:sp>
        <p:nvSpPr>
          <p:cNvPr id="14"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5"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17</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DISTRICT-LEVEL OUTCOMES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District-Level Outcomes, 2024</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SEDA-based outcome index</a:t>
            </a:r>
            <a:endParaRPr lang="en-US" sz="1350" dirty="0"/>
          </a:p>
        </p:txBody>
      </p:sp>
      <p:pic>
        <p:nvPicPr>
          <p:cNvPr id="5" name="Image 0" descr="assets/map_district_outcome_2024.png"/>
          <p:cNvPicPr>
            <a:picLocks noChangeAspect="1"/>
          </p:cNvPicPr>
          <p:nvPr/>
        </p:nvPicPr>
        <p:blipFill>
          <a:blip r:embed="rId3"/>
          <a:stretch>
            <a:fillRect/>
          </a:stretch>
        </p:blipFill>
        <p:spPr>
          <a:xfrm>
            <a:off x="3406140" y="1823486"/>
            <a:ext cx="5349240" cy="4125429"/>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By 2024, outcomes fell nationwide — not just in districts that were already lowest. The Southwest border region intensified sharply, particularly Arizona and New Mexico, even as many Northeastern and Mountain West districts held closer to their 2009 levels.</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−0.18</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enrollment-weighted national average outcome index</a:t>
            </a:r>
            <a:endParaRPr lang="en-US" sz="1050" dirty="0"/>
          </a:p>
        </p:txBody>
      </p:sp>
      <p:sp>
        <p:nvSpPr>
          <p:cNvPr id="10" name="Shape 7"/>
          <p:cNvSpPr/>
          <p:nvPr/>
        </p:nvSpPr>
        <p:spPr>
          <a:xfrm>
            <a:off x="9034272" y="3017520"/>
            <a:ext cx="2606040" cy="960120"/>
          </a:xfrm>
          <a:prstGeom prst="roundRect">
            <a:avLst>
              <a:gd name="adj" fmla="val 8571"/>
            </a:avLst>
          </a:prstGeom>
          <a:solidFill>
            <a:srgbClr val="141A42"/>
          </a:solidFill>
          <a:ln/>
        </p:spPr>
      </p:sp>
      <p:sp>
        <p:nvSpPr>
          <p:cNvPr id="11" name="Text 8"/>
          <p:cNvSpPr txBox="1"/>
          <p:nvPr/>
        </p:nvSpPr>
        <p:spPr>
          <a:xfrm>
            <a:off x="9171432" y="309067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63%</a:t>
            </a:r>
            <a:endParaRPr lang="en-US" sz="2600" dirty="0"/>
          </a:p>
        </p:txBody>
      </p:sp>
      <p:sp>
        <p:nvSpPr>
          <p:cNvPr id="12" name="Text 9"/>
          <p:cNvSpPr txBox="1"/>
          <p:nvPr/>
        </p:nvSpPr>
        <p:spPr>
          <a:xfrm>
            <a:off x="9171432" y="358444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of 11,190 districts below the national average</a:t>
            </a:r>
            <a:endParaRPr lang="en-US" sz="1050" dirty="0"/>
          </a:p>
        </p:txBody>
      </p:sp>
      <p:sp>
        <p:nvSpPr>
          <p:cNvPr id="13" name="Text 10"/>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Outcome index: 0 = national average that year. Color scale capped −1.5 to +1.5. Alaska excluded. Source: NECM/SEDA merged file.</a:t>
            </a:r>
            <a:endParaRPr lang="en-US" sz="900" dirty="0"/>
          </a:p>
        </p:txBody>
      </p:sp>
      <p:sp>
        <p:nvSpPr>
          <p:cNvPr id="14"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5"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18</a:t>
            </a:r>
            <a:endParaRPr lang="en-US"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ADEQUACY TRENDS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Permanent Disinvestment</a:t>
            </a:r>
            <a:endParaRPr lang="en-US" sz="3000" dirty="0"/>
          </a:p>
        </p:txBody>
      </p:sp>
      <p:sp>
        <p:nvSpPr>
          <p:cNvPr id="4" name="Text 2"/>
          <p:cNvSpPr txBox="1"/>
          <p:nvPr/>
        </p:nvSpPr>
        <p:spPr>
          <a:xfrm>
            <a:off x="548640" y="1691640"/>
            <a:ext cx="6309360" cy="1371600"/>
          </a:xfrm>
          <a:prstGeom prst="rect">
            <a:avLst/>
          </a:prstGeom>
          <a:noFill/>
          <a:ln/>
        </p:spPr>
        <p:txBody>
          <a:bodyPr wrap="square" lIns="0" tIns="0" rIns="0" bIns="0" rtlCol="0" anchor="t"/>
          <a:lstStyle/>
          <a:p>
            <a:pPr marL="0" indent="0">
              <a:lnSpc>
                <a:spcPct val="125000"/>
              </a:lnSpc>
              <a:buNone/>
            </a:pPr>
            <a:r>
              <a:rPr lang="en-US" sz="1550" dirty="0">
                <a:solidFill>
                  <a:srgbClr val="1A1A2E"/>
                </a:solidFill>
                <a:latin typeface="Calibri" pitchFamily="34" charset="0"/>
                <a:ea typeface="Calibri" pitchFamily="34" charset="-122"/>
                <a:cs typeface="Calibri" pitchFamily="34" charset="-120"/>
              </a:rPr>
              <a:t>Spending with respect to the “cost” of achieving common outcome goals (2013–2015 reading/math scores) never rebounded.</a:t>
            </a:r>
            <a:endParaRPr lang="en-US" sz="1550" dirty="0"/>
          </a:p>
        </p:txBody>
      </p:sp>
      <p:pic>
        <p:nvPicPr>
          <p:cNvPr id="5" name="Image 0" descr="assets/chart_disinvestment_spending_cost.png"/>
          <p:cNvPicPr>
            <a:picLocks noChangeAspect="1"/>
          </p:cNvPicPr>
          <p:nvPr/>
        </p:nvPicPr>
        <p:blipFill>
          <a:blip r:embed="rId3"/>
          <a:stretch>
            <a:fillRect/>
          </a:stretch>
        </p:blipFill>
        <p:spPr>
          <a:xfrm>
            <a:off x="5715000" y="2000974"/>
            <a:ext cx="6126480" cy="4044771"/>
          </a:xfrm>
          <a:prstGeom prst="rect">
            <a:avLst/>
          </a:prstGeom>
        </p:spPr>
      </p:pic>
      <p:pic>
        <p:nvPicPr>
          <p:cNvPr id="6" name="Image 1" descr="assets/chart_disinvestment_dots.png"/>
          <p:cNvPicPr>
            <a:picLocks noChangeAspect="1"/>
          </p:cNvPicPr>
          <p:nvPr/>
        </p:nvPicPr>
        <p:blipFill>
          <a:blip r:embed="rId4"/>
          <a:stretch>
            <a:fillRect/>
          </a:stretch>
        </p:blipFill>
        <p:spPr>
          <a:xfrm>
            <a:off x="818302" y="2651760"/>
            <a:ext cx="4489876" cy="3017520"/>
          </a:xfrm>
          <a:prstGeom prst="rect">
            <a:avLst/>
          </a:prstGeom>
        </p:spPr>
      </p:pic>
      <p:sp>
        <p:nvSpPr>
          <p:cNvPr id="7"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8"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19</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METHODOLOGY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How We Estimate Adequacy</a:t>
            </a:r>
            <a:endParaRPr lang="en-US" sz="3000" dirty="0"/>
          </a:p>
        </p:txBody>
      </p:sp>
      <p:sp>
        <p:nvSpPr>
          <p:cNvPr id="4" name="Text 2"/>
          <p:cNvSpPr txBox="1"/>
          <p:nvPr/>
        </p:nvSpPr>
        <p:spPr>
          <a:xfrm>
            <a:off x="548640" y="1691640"/>
            <a:ext cx="10058400" cy="365760"/>
          </a:xfrm>
          <a:prstGeom prst="rect">
            <a:avLst/>
          </a:prstGeom>
          <a:noFill/>
          <a:ln/>
        </p:spPr>
        <p:txBody>
          <a:bodyPr wrap="square" lIns="0" tIns="0" rIns="0" bIns="0" rtlCol="0" anchor="ctr"/>
          <a:lstStyle/>
          <a:p>
            <a:pPr marL="0" indent="0">
              <a:buNone/>
            </a:pPr>
            <a:r>
              <a:rPr lang="en-US" sz="1500" dirty="0">
                <a:solidFill>
                  <a:srgbClr val="1A1A2E"/>
                </a:solidFill>
                <a:latin typeface="Calibri" pitchFamily="34" charset="0"/>
                <a:ea typeface="Calibri" pitchFamily="34" charset="-122"/>
                <a:cs typeface="Calibri" pitchFamily="34" charset="-120"/>
              </a:rPr>
              <a:t>In almost every district, we compare:</a:t>
            </a:r>
            <a:endParaRPr lang="en-US" sz="1500" dirty="0"/>
          </a:p>
        </p:txBody>
      </p:sp>
      <p:sp>
        <p:nvSpPr>
          <p:cNvPr id="5" name="Shape 3"/>
          <p:cNvSpPr/>
          <p:nvPr/>
        </p:nvSpPr>
        <p:spPr>
          <a:xfrm>
            <a:off x="548640" y="2148840"/>
            <a:ext cx="5212080" cy="1188720"/>
          </a:xfrm>
          <a:prstGeom prst="roundRect">
            <a:avLst>
              <a:gd name="adj" fmla="val 6923"/>
            </a:avLst>
          </a:prstGeom>
          <a:solidFill>
            <a:srgbClr val="1E2761"/>
          </a:solidFill>
          <a:ln/>
        </p:spPr>
      </p:sp>
      <p:sp>
        <p:nvSpPr>
          <p:cNvPr id="6" name="Text 4"/>
          <p:cNvSpPr txBox="1"/>
          <p:nvPr/>
        </p:nvSpPr>
        <p:spPr>
          <a:xfrm>
            <a:off x="822960" y="2514600"/>
            <a:ext cx="4663440" cy="45720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ACTUAL SPENDING</a:t>
            </a:r>
            <a:endParaRPr lang="en-US" sz="1900" dirty="0"/>
          </a:p>
        </p:txBody>
      </p:sp>
      <p:sp>
        <p:nvSpPr>
          <p:cNvPr id="7" name="Shape 5"/>
          <p:cNvSpPr/>
          <p:nvPr/>
        </p:nvSpPr>
        <p:spPr>
          <a:xfrm>
            <a:off x="6309360" y="2148840"/>
            <a:ext cx="5212080" cy="1188720"/>
          </a:xfrm>
          <a:prstGeom prst="roundRect">
            <a:avLst>
              <a:gd name="adj" fmla="val 6923"/>
            </a:avLst>
          </a:prstGeom>
          <a:solidFill>
            <a:srgbClr val="B9822A"/>
          </a:solidFill>
          <a:ln/>
        </p:spPr>
      </p:sp>
      <p:sp>
        <p:nvSpPr>
          <p:cNvPr id="8" name="Text 6"/>
          <p:cNvSpPr txBox="1"/>
          <p:nvPr/>
        </p:nvSpPr>
        <p:spPr>
          <a:xfrm>
            <a:off x="6583680" y="2514600"/>
            <a:ext cx="4663440" cy="4572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ADEQUATE SPENDING (estimated)</a:t>
            </a:r>
            <a:endParaRPr lang="en-US" sz="1700" dirty="0"/>
          </a:p>
        </p:txBody>
      </p:sp>
      <p:sp>
        <p:nvSpPr>
          <p:cNvPr id="9" name="Text 7"/>
          <p:cNvSpPr txBox="1"/>
          <p:nvPr/>
        </p:nvSpPr>
        <p:spPr>
          <a:xfrm>
            <a:off x="548640" y="3611880"/>
            <a:ext cx="10972800" cy="822960"/>
          </a:xfrm>
          <a:prstGeom prst="rect">
            <a:avLst/>
          </a:prstGeom>
          <a:noFill/>
          <a:ln/>
        </p:spPr>
        <p:txBody>
          <a:bodyPr wrap="square" lIns="0" tIns="0" rIns="0" bIns="0" rtlCol="0" anchor="t"/>
          <a:lstStyle/>
          <a:p>
            <a:pPr marL="0" indent="0">
              <a:lnSpc>
                <a:spcPct val="120000"/>
              </a:lnSpc>
              <a:buNone/>
            </a:pPr>
            <a:r>
              <a:rPr lang="en-US" sz="1400" i="1" dirty="0">
                <a:solidFill>
                  <a:srgbClr val="5B6472"/>
                </a:solidFill>
                <a:latin typeface="Calibri" pitchFamily="34" charset="0"/>
                <a:ea typeface="Calibri" pitchFamily="34" charset="-122"/>
                <a:cs typeface="Calibri" pitchFamily="34" charset="-120"/>
              </a:rPr>
              <a:t>Estimates come from our national cost model, which controls for factors such as Census poverty, labor costs, district size, population density, and many others.</a:t>
            </a:r>
            <a:endParaRPr lang="en-US" sz="1400" dirty="0"/>
          </a:p>
        </p:txBody>
      </p:sp>
      <p:sp>
        <p:nvSpPr>
          <p:cNvPr id="10" name="Text 8"/>
          <p:cNvSpPr txBox="1"/>
          <p:nvPr/>
        </p:nvSpPr>
        <p:spPr>
          <a:xfrm>
            <a:off x="548640" y="4617720"/>
            <a:ext cx="10789920" cy="173736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400" dirty="0">
                <a:solidFill>
                  <a:srgbClr val="1A1A2E"/>
                </a:solidFill>
                <a:latin typeface="Calibri" pitchFamily="34" charset="0"/>
                <a:ea typeface="Calibri" pitchFamily="34" charset="-122"/>
                <a:cs typeface="Calibri" pitchFamily="34" charset="-120"/>
              </a:rPr>
              <a:t>Available for over 12,000 school districts between 2009 and 2023</a:t>
            </a:r>
            <a:endParaRPr lang="en-US" sz="1400" dirty="0"/>
          </a:p>
          <a:p>
            <a:pPr marL="228600" indent="-228600">
              <a:lnSpc>
                <a:spcPct val="108000"/>
              </a:lnSpc>
              <a:spcAft>
                <a:spcPts val="1000"/>
              </a:spcAft>
              <a:buSzPct val="100000"/>
              <a:buChar char="▪"/>
            </a:pPr>
            <a:r>
              <a:rPr lang="en-US" sz="1400" dirty="0">
                <a:solidFill>
                  <a:srgbClr val="1A1A2E"/>
                </a:solidFill>
                <a:latin typeface="Calibri" pitchFamily="34" charset="0"/>
                <a:ea typeface="Calibri" pitchFamily="34" charset="-122"/>
                <a:cs typeface="Calibri" pitchFamily="34" charset="-120"/>
              </a:rPr>
              <a:t>Updated annually, with roughly a three-year lag</a:t>
            </a:r>
            <a:endParaRPr lang="en-US" sz="1400" dirty="0"/>
          </a:p>
          <a:p>
            <a:pPr marL="228600" indent="-228600">
              <a:lnSpc>
                <a:spcPct val="108000"/>
              </a:lnSpc>
              <a:spcAft>
                <a:spcPts val="1000"/>
              </a:spcAft>
              <a:buSzPct val="100000"/>
              <a:buChar char="▪"/>
            </a:pPr>
            <a:r>
              <a:rPr lang="en-US" sz="1400" dirty="0">
                <a:solidFill>
                  <a:srgbClr val="1A1A2E"/>
                </a:solidFill>
                <a:latin typeface="Calibri" pitchFamily="34" charset="0"/>
                <a:ea typeface="Calibri" pitchFamily="34" charset="-122"/>
                <a:cs typeface="Calibri" pitchFamily="34" charset="-120"/>
              </a:rPr>
              <a:t>Useful for comparing adequacy and equity within and between states</a:t>
            </a:r>
            <a:endParaRPr lang="en-US" sz="1400" dirty="0"/>
          </a:p>
        </p:txBody>
      </p:sp>
      <p:sp>
        <p:nvSpPr>
          <p:cNvPr id="11" name="Text 9"/>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2" name="Text 10"/>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20</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STATEWIDE ADEQUACY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Statewide Adequacy: A Texas Example</a:t>
            </a:r>
            <a:endParaRPr lang="en-US" sz="3000" dirty="0"/>
          </a:p>
        </p:txBody>
      </p:sp>
      <p:sp>
        <p:nvSpPr>
          <p:cNvPr id="4" name="Text 2"/>
          <p:cNvSpPr txBox="1"/>
          <p:nvPr/>
        </p:nvSpPr>
        <p:spPr>
          <a:xfrm>
            <a:off x="548640" y="1691640"/>
            <a:ext cx="5029200" cy="1463040"/>
          </a:xfrm>
          <a:prstGeom prst="rect">
            <a:avLst/>
          </a:prstGeom>
          <a:noFill/>
          <a:ln/>
        </p:spPr>
        <p:txBody>
          <a:bodyPr wrap="square" lIns="0" tIns="0" rIns="0" bIns="0" rtlCol="0" anchor="t"/>
          <a:lstStyle/>
          <a:p>
            <a:pPr marL="0" indent="0">
              <a:lnSpc>
                <a:spcPct val="125000"/>
              </a:lnSpc>
              <a:buNone/>
            </a:pPr>
            <a:r>
              <a:rPr lang="en-US" sz="1400" dirty="0">
                <a:solidFill>
                  <a:srgbClr val="1A1A2E"/>
                </a:solidFill>
                <a:latin typeface="Calibri" pitchFamily="34" charset="0"/>
                <a:ea typeface="Calibri" pitchFamily="34" charset="-122"/>
                <a:cs typeface="Calibri" pitchFamily="34" charset="-120"/>
              </a:rPr>
              <a:t>This graph is part of each state's annual profile. Markers further to the right mean less adequate spending — a larger share of students in underfunded districts.</a:t>
            </a:r>
            <a:endParaRPr lang="en-US" sz="1400" dirty="0"/>
          </a:p>
        </p:txBody>
      </p:sp>
      <p:sp>
        <p:nvSpPr>
          <p:cNvPr id="5" name="Shape 3"/>
          <p:cNvSpPr/>
          <p:nvPr/>
        </p:nvSpPr>
        <p:spPr>
          <a:xfrm>
            <a:off x="548640" y="3246120"/>
            <a:ext cx="5029200" cy="960120"/>
          </a:xfrm>
          <a:prstGeom prst="roundRect">
            <a:avLst>
              <a:gd name="adj" fmla="val 8571"/>
            </a:avLst>
          </a:prstGeom>
          <a:solidFill>
            <a:srgbClr val="F4F6FB"/>
          </a:solidFill>
          <a:ln/>
        </p:spPr>
      </p:sp>
      <p:sp>
        <p:nvSpPr>
          <p:cNvPr id="6" name="Text 4"/>
          <p:cNvSpPr txBox="1"/>
          <p:nvPr/>
        </p:nvSpPr>
        <p:spPr>
          <a:xfrm>
            <a:off x="685800" y="3319272"/>
            <a:ext cx="475488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Among the lowest in the nation</a:t>
            </a:r>
            <a:endParaRPr lang="en-US" sz="2600" dirty="0"/>
          </a:p>
        </p:txBody>
      </p:sp>
      <p:sp>
        <p:nvSpPr>
          <p:cNvPr id="7" name="Text 5"/>
          <p:cNvSpPr txBox="1"/>
          <p:nvPr/>
        </p:nvSpPr>
        <p:spPr>
          <a:xfrm>
            <a:off x="685800" y="3813048"/>
            <a:ext cx="475488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Statewide adequacy in Texas ranks among the lowest — even among the lowest in the South.</a:t>
            </a:r>
            <a:endParaRPr lang="en-US" sz="1050" dirty="0"/>
          </a:p>
        </p:txBody>
      </p:sp>
      <p:sp>
        <p:nvSpPr>
          <p:cNvPr id="8" name="Shape 6"/>
          <p:cNvSpPr/>
          <p:nvPr/>
        </p:nvSpPr>
        <p:spPr>
          <a:xfrm>
            <a:off x="548640" y="4343400"/>
            <a:ext cx="5029200" cy="960120"/>
          </a:xfrm>
          <a:prstGeom prst="roundRect">
            <a:avLst>
              <a:gd name="adj" fmla="val 8571"/>
            </a:avLst>
          </a:prstGeom>
          <a:solidFill>
            <a:srgbClr val="F4F6FB"/>
          </a:solidFill>
          <a:ln/>
        </p:spPr>
      </p:sp>
      <p:sp>
        <p:nvSpPr>
          <p:cNvPr id="9" name="Text 7"/>
          <p:cNvSpPr txBox="1"/>
          <p:nvPr/>
        </p:nvSpPr>
        <p:spPr>
          <a:xfrm>
            <a:off x="685800" y="4416552"/>
            <a:ext cx="475488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A low-effort state</a:t>
            </a:r>
            <a:endParaRPr lang="en-US" sz="2600" dirty="0"/>
          </a:p>
        </p:txBody>
      </p:sp>
      <p:sp>
        <p:nvSpPr>
          <p:cNvPr id="10" name="Text 8"/>
          <p:cNvSpPr txBox="1"/>
          <p:nvPr/>
        </p:nvSpPr>
        <p:spPr>
          <a:xfrm>
            <a:off x="685800" y="4910328"/>
            <a:ext cx="475488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Texas can raise substantially more revenue in-house than it currently does.</a:t>
            </a:r>
            <a:endParaRPr lang="en-US" sz="1050" dirty="0"/>
          </a:p>
        </p:txBody>
      </p:sp>
      <p:pic>
        <p:nvPicPr>
          <p:cNvPr id="11" name="Image 0" descr="assets/chart_tx_adequacy_comparison.png"/>
          <p:cNvPicPr>
            <a:picLocks noChangeAspect="1"/>
          </p:cNvPicPr>
          <p:nvPr/>
        </p:nvPicPr>
        <p:blipFill>
          <a:blip r:embed="rId3"/>
          <a:stretch>
            <a:fillRect/>
          </a:stretch>
        </p:blipFill>
        <p:spPr>
          <a:xfrm>
            <a:off x="6254292" y="1691640"/>
            <a:ext cx="5047896" cy="4572000"/>
          </a:xfrm>
          <a:prstGeom prst="rect">
            <a:avLst/>
          </a:prstGeom>
        </p:spPr>
      </p:pic>
      <p:sp>
        <p:nvSpPr>
          <p:cNvPr id="12" name="Text 9"/>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3" name="Text 10"/>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21</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EQUAL OPPORTUNITY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Unequal Opportunity in Every State</a:t>
            </a:r>
            <a:endParaRPr lang="en-US" sz="3000" dirty="0"/>
          </a:p>
        </p:txBody>
      </p:sp>
      <p:sp>
        <p:nvSpPr>
          <p:cNvPr id="4" name="Text 2"/>
          <p:cNvSpPr txBox="1"/>
          <p:nvPr/>
        </p:nvSpPr>
        <p:spPr>
          <a:xfrm>
            <a:off x="548640" y="1600200"/>
            <a:ext cx="10972800" cy="685800"/>
          </a:xfrm>
          <a:prstGeom prst="rect">
            <a:avLst/>
          </a:prstGeom>
          <a:noFill/>
          <a:ln/>
        </p:spPr>
        <p:txBody>
          <a:bodyPr wrap="square" lIns="0" tIns="0" rIns="0" bIns="0" rtlCol="0" anchor="t"/>
          <a:lstStyle/>
          <a:p>
            <a:pPr marL="0" indent="0">
              <a:lnSpc>
                <a:spcPct val="120000"/>
              </a:lnSpc>
              <a:buNone/>
            </a:pPr>
            <a:r>
              <a:rPr lang="en-US" sz="1450" dirty="0">
                <a:solidFill>
                  <a:srgbClr val="1A1A2E"/>
                </a:solidFill>
                <a:latin typeface="Calibri" pitchFamily="34" charset="0"/>
                <a:ea typeface="Calibri" pitchFamily="34" charset="-122"/>
                <a:cs typeface="Calibri" pitchFamily="34" charset="-120"/>
              </a:rPr>
              <a:t>Every single state has at least a moderate “opportunity gap” — funding adequacy falls as district poverty rises. Gaps are especially large in states with more adequate overall funding.</a:t>
            </a:r>
            <a:endParaRPr lang="en-US" sz="1450" dirty="0"/>
          </a:p>
        </p:txBody>
      </p:sp>
      <p:sp>
        <p:nvSpPr>
          <p:cNvPr id="5" name="Shape 3"/>
          <p:cNvSpPr/>
          <p:nvPr/>
        </p:nvSpPr>
        <p:spPr>
          <a:xfrm>
            <a:off x="548640" y="2468880"/>
            <a:ext cx="2148840" cy="2105863"/>
          </a:xfrm>
          <a:prstGeom prst="roundRect">
            <a:avLst>
              <a:gd name="adj" fmla="val 3040"/>
            </a:avLst>
          </a:prstGeom>
          <a:solidFill>
            <a:srgbClr val="F4F6FB"/>
          </a:solidFill>
          <a:ln/>
        </p:spPr>
      </p:sp>
      <p:pic>
        <p:nvPicPr>
          <p:cNvPr id="6" name="Image 0" descr="assets/chart_opportunity_state1.png"/>
          <p:cNvPicPr>
            <a:picLocks noChangeAspect="1"/>
          </p:cNvPicPr>
          <p:nvPr/>
        </p:nvPicPr>
        <p:blipFill>
          <a:blip r:embed="rId3"/>
          <a:stretch>
            <a:fillRect/>
          </a:stretch>
        </p:blipFill>
        <p:spPr>
          <a:xfrm>
            <a:off x="630936" y="2711253"/>
            <a:ext cx="1984248" cy="1621118"/>
          </a:xfrm>
          <a:prstGeom prst="rect">
            <a:avLst/>
          </a:prstGeom>
        </p:spPr>
      </p:pic>
      <p:sp>
        <p:nvSpPr>
          <p:cNvPr id="7" name="Shape 4"/>
          <p:cNvSpPr/>
          <p:nvPr/>
        </p:nvSpPr>
        <p:spPr>
          <a:xfrm>
            <a:off x="2825496" y="2468880"/>
            <a:ext cx="2148840" cy="2105863"/>
          </a:xfrm>
          <a:prstGeom prst="roundRect">
            <a:avLst>
              <a:gd name="adj" fmla="val 3040"/>
            </a:avLst>
          </a:prstGeom>
          <a:solidFill>
            <a:srgbClr val="F4F6FB"/>
          </a:solidFill>
          <a:ln/>
        </p:spPr>
      </p:sp>
      <p:pic>
        <p:nvPicPr>
          <p:cNvPr id="8" name="Image 1" descr="assets/chart_opportunity_state2.png"/>
          <p:cNvPicPr>
            <a:picLocks noChangeAspect="1"/>
          </p:cNvPicPr>
          <p:nvPr/>
        </p:nvPicPr>
        <p:blipFill>
          <a:blip r:embed="rId4"/>
          <a:stretch>
            <a:fillRect/>
          </a:stretch>
        </p:blipFill>
        <p:spPr>
          <a:xfrm>
            <a:off x="2907792" y="2711848"/>
            <a:ext cx="1984248" cy="1619927"/>
          </a:xfrm>
          <a:prstGeom prst="rect">
            <a:avLst/>
          </a:prstGeom>
        </p:spPr>
      </p:pic>
      <p:sp>
        <p:nvSpPr>
          <p:cNvPr id="9" name="Shape 5"/>
          <p:cNvSpPr/>
          <p:nvPr/>
        </p:nvSpPr>
        <p:spPr>
          <a:xfrm>
            <a:off x="5102352" y="2468880"/>
            <a:ext cx="2148840" cy="2105863"/>
          </a:xfrm>
          <a:prstGeom prst="roundRect">
            <a:avLst>
              <a:gd name="adj" fmla="val 3040"/>
            </a:avLst>
          </a:prstGeom>
          <a:solidFill>
            <a:srgbClr val="F4F6FB"/>
          </a:solidFill>
          <a:ln/>
        </p:spPr>
      </p:sp>
      <p:pic>
        <p:nvPicPr>
          <p:cNvPr id="10" name="Image 2" descr="assets/chart_opportunity_state3.png"/>
          <p:cNvPicPr>
            <a:picLocks noChangeAspect="1"/>
          </p:cNvPicPr>
          <p:nvPr/>
        </p:nvPicPr>
        <p:blipFill>
          <a:blip r:embed="rId5"/>
          <a:stretch>
            <a:fillRect/>
          </a:stretch>
        </p:blipFill>
        <p:spPr>
          <a:xfrm>
            <a:off x="5184648" y="2711848"/>
            <a:ext cx="1984248" cy="1619927"/>
          </a:xfrm>
          <a:prstGeom prst="rect">
            <a:avLst/>
          </a:prstGeom>
        </p:spPr>
      </p:pic>
      <p:sp>
        <p:nvSpPr>
          <p:cNvPr id="11" name="Shape 6"/>
          <p:cNvSpPr/>
          <p:nvPr/>
        </p:nvSpPr>
        <p:spPr>
          <a:xfrm>
            <a:off x="7379208" y="2468880"/>
            <a:ext cx="2148840" cy="2105863"/>
          </a:xfrm>
          <a:prstGeom prst="roundRect">
            <a:avLst>
              <a:gd name="adj" fmla="val 3040"/>
            </a:avLst>
          </a:prstGeom>
          <a:solidFill>
            <a:srgbClr val="F4F6FB"/>
          </a:solidFill>
          <a:ln/>
        </p:spPr>
      </p:sp>
      <p:pic>
        <p:nvPicPr>
          <p:cNvPr id="12" name="Image 3" descr="assets/chart_opportunity_state4.png"/>
          <p:cNvPicPr>
            <a:picLocks noChangeAspect="1"/>
          </p:cNvPicPr>
          <p:nvPr/>
        </p:nvPicPr>
        <p:blipFill>
          <a:blip r:embed="rId6"/>
          <a:stretch>
            <a:fillRect/>
          </a:stretch>
        </p:blipFill>
        <p:spPr>
          <a:xfrm>
            <a:off x="7461504" y="2717125"/>
            <a:ext cx="1984248" cy="1609374"/>
          </a:xfrm>
          <a:prstGeom prst="rect">
            <a:avLst/>
          </a:prstGeom>
        </p:spPr>
      </p:pic>
      <p:sp>
        <p:nvSpPr>
          <p:cNvPr id="13" name="Shape 7"/>
          <p:cNvSpPr/>
          <p:nvPr/>
        </p:nvSpPr>
        <p:spPr>
          <a:xfrm>
            <a:off x="9656064" y="2468880"/>
            <a:ext cx="2148840" cy="2105863"/>
          </a:xfrm>
          <a:prstGeom prst="roundRect">
            <a:avLst>
              <a:gd name="adj" fmla="val 3040"/>
            </a:avLst>
          </a:prstGeom>
          <a:solidFill>
            <a:srgbClr val="F4F6FB"/>
          </a:solidFill>
          <a:ln/>
        </p:spPr>
      </p:sp>
      <p:pic>
        <p:nvPicPr>
          <p:cNvPr id="14" name="Image 4" descr="assets/chart_opportunity_state5.png"/>
          <p:cNvPicPr>
            <a:picLocks noChangeAspect="1"/>
          </p:cNvPicPr>
          <p:nvPr/>
        </p:nvPicPr>
        <p:blipFill>
          <a:blip r:embed="rId7"/>
          <a:stretch>
            <a:fillRect/>
          </a:stretch>
        </p:blipFill>
        <p:spPr>
          <a:xfrm>
            <a:off x="9738360" y="2717125"/>
            <a:ext cx="1984248" cy="1609374"/>
          </a:xfrm>
          <a:prstGeom prst="rect">
            <a:avLst/>
          </a:prstGeom>
        </p:spPr>
      </p:pic>
      <p:sp>
        <p:nvSpPr>
          <p:cNvPr id="15" name="Text 8"/>
          <p:cNvSpPr txBox="1"/>
          <p:nvPr/>
        </p:nvSpPr>
        <p:spPr>
          <a:xfrm>
            <a:off x="548640" y="5166360"/>
            <a:ext cx="1078992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Bars show % adequacy by district poverty quintile relative to the U.S. average; downward slope = opportunity gap. Five illustrative states shown.</a:t>
            </a:r>
            <a:endParaRPr lang="en-US" sz="900" dirty="0"/>
          </a:p>
        </p:txBody>
      </p:sp>
      <p:sp>
        <p:nvSpPr>
          <p:cNvPr id="16" name="Text 9"/>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0"/>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22</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NATIONAL OVERVIEW — EQUAL OPPORTUNITY</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Unequal Opportunity by Race</a:t>
            </a:r>
            <a:endParaRPr lang="en-US" sz="3000" dirty="0"/>
          </a:p>
        </p:txBody>
      </p:sp>
      <p:sp>
        <p:nvSpPr>
          <p:cNvPr id="4" name="Shape 2"/>
          <p:cNvSpPr/>
          <p:nvPr/>
        </p:nvSpPr>
        <p:spPr>
          <a:xfrm>
            <a:off x="548640" y="1920240"/>
            <a:ext cx="5120640" cy="960120"/>
          </a:xfrm>
          <a:prstGeom prst="roundRect">
            <a:avLst>
              <a:gd name="adj" fmla="val 8571"/>
            </a:avLst>
          </a:prstGeom>
          <a:solidFill>
            <a:srgbClr val="F4F6FB"/>
          </a:solidFill>
          <a:ln/>
        </p:spPr>
      </p:sp>
      <p:sp>
        <p:nvSpPr>
          <p:cNvPr id="5" name="Text 3"/>
          <p:cNvSpPr txBox="1"/>
          <p:nvPr/>
        </p:nvSpPr>
        <p:spPr>
          <a:xfrm>
            <a:off x="685800" y="1993392"/>
            <a:ext cx="484632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2×</a:t>
            </a:r>
            <a:endParaRPr lang="en-US" sz="2600" dirty="0"/>
          </a:p>
        </p:txBody>
      </p:sp>
      <p:sp>
        <p:nvSpPr>
          <p:cNvPr id="6" name="Text 4"/>
          <p:cNvSpPr txBox="1"/>
          <p:nvPr/>
        </p:nvSpPr>
        <p:spPr>
          <a:xfrm>
            <a:off x="685800" y="2487168"/>
            <a:ext cx="484632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the typical African American student is twice as likely as a white student to be in an underfunded district</a:t>
            </a:r>
            <a:endParaRPr lang="en-US" sz="1050" dirty="0"/>
          </a:p>
        </p:txBody>
      </p:sp>
      <p:sp>
        <p:nvSpPr>
          <p:cNvPr id="7" name="Shape 5"/>
          <p:cNvSpPr/>
          <p:nvPr/>
        </p:nvSpPr>
        <p:spPr>
          <a:xfrm>
            <a:off x="548640" y="3063240"/>
            <a:ext cx="5120640" cy="960120"/>
          </a:xfrm>
          <a:prstGeom prst="roundRect">
            <a:avLst>
              <a:gd name="adj" fmla="val 8571"/>
            </a:avLst>
          </a:prstGeom>
          <a:solidFill>
            <a:srgbClr val="F4F6FB"/>
          </a:solidFill>
          <a:ln/>
        </p:spPr>
      </p:sp>
      <p:sp>
        <p:nvSpPr>
          <p:cNvPr id="8" name="Text 6"/>
          <p:cNvSpPr txBox="1"/>
          <p:nvPr/>
        </p:nvSpPr>
        <p:spPr>
          <a:xfrm>
            <a:off x="685800" y="3136392"/>
            <a:ext cx="4846320" cy="502920"/>
          </a:xfrm>
          <a:prstGeom prst="rect">
            <a:avLst/>
          </a:prstGeom>
          <a:noFill/>
          <a:ln/>
        </p:spPr>
        <p:txBody>
          <a:bodyPr wrap="square" lIns="0" tIns="0" rIns="0" bIns="0"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3.5×</a:t>
            </a:r>
            <a:endParaRPr lang="en-US" sz="2600" dirty="0"/>
          </a:p>
        </p:txBody>
      </p:sp>
      <p:sp>
        <p:nvSpPr>
          <p:cNvPr id="9" name="Text 7"/>
          <p:cNvSpPr txBox="1"/>
          <p:nvPr/>
        </p:nvSpPr>
        <p:spPr>
          <a:xfrm>
            <a:off x="685800" y="3630168"/>
            <a:ext cx="4846320" cy="365760"/>
          </a:xfrm>
          <a:prstGeom prst="rect">
            <a:avLst/>
          </a:prstGeom>
          <a:noFill/>
          <a:ln/>
        </p:spPr>
        <p:txBody>
          <a:bodyPr wrap="square" lIns="0" tIns="0" rIns="0" bIns="0" rtlCol="0" anchor="t"/>
          <a:lstStyle/>
          <a:p>
            <a:pPr marL="0" indent="0">
              <a:buNone/>
            </a:pPr>
            <a:r>
              <a:rPr lang="en-US" sz="1050" dirty="0">
                <a:solidFill>
                  <a:srgbClr val="5B6472"/>
                </a:solidFill>
                <a:latin typeface="Calibri" pitchFamily="34" charset="0"/>
                <a:ea typeface="Calibri" pitchFamily="34" charset="-122"/>
                <a:cs typeface="Calibri" pitchFamily="34" charset="-120"/>
              </a:rPr>
              <a:t>more likely to be in a “chronically underfunded” district, nationally</a:t>
            </a:r>
            <a:endParaRPr lang="en-US" sz="1050" dirty="0"/>
          </a:p>
        </p:txBody>
      </p:sp>
      <p:pic>
        <p:nvPicPr>
          <p:cNvPr id="10" name="Image 0" descr="assets/chart_opportunity_by_race.png"/>
          <p:cNvPicPr>
            <a:picLocks noChangeAspect="1"/>
          </p:cNvPicPr>
          <p:nvPr/>
        </p:nvPicPr>
        <p:blipFill>
          <a:blip r:embed="rId3"/>
          <a:stretch>
            <a:fillRect/>
          </a:stretch>
        </p:blipFill>
        <p:spPr>
          <a:xfrm>
            <a:off x="7180399" y="1783080"/>
            <a:ext cx="3378563" cy="4480560"/>
          </a:xfrm>
          <a:prstGeom prst="rect">
            <a:avLst/>
          </a:prstGeom>
        </p:spPr>
      </p:pic>
      <p:sp>
        <p:nvSpPr>
          <p:cNvPr id="11"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2"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23</a:t>
            </a:r>
            <a:endParaRPr lang="en-US"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200" b="1" dirty="0">
                <a:solidFill>
                  <a:srgbClr val="141A42"/>
                </a:solidFill>
                <a:latin typeface="Cambria" pitchFamily="34" charset="0"/>
                <a:ea typeface="Cambria" pitchFamily="34" charset="-122"/>
                <a:cs typeface="Cambria" pitchFamily="34" charset="-120"/>
              </a:rPr>
              <a:t>02</a:t>
            </a:r>
            <a:endParaRPr lang="en-US" sz="9200" dirty="0"/>
          </a:p>
        </p:txBody>
      </p:sp>
      <p:sp>
        <p:nvSpPr>
          <p:cNvPr id="3" name="Text 1"/>
          <p:cNvSpPr txBox="1"/>
          <p:nvPr/>
        </p:nvSpPr>
        <p:spPr>
          <a:xfrm>
            <a:off x="685800" y="2880360"/>
            <a:ext cx="10058400" cy="365760"/>
          </a:xfrm>
          <a:prstGeom prst="rect">
            <a:avLst/>
          </a:prstGeom>
          <a:noFill/>
          <a:ln/>
        </p:spPr>
        <p:txBody>
          <a:bodyPr wrap="square" lIns="0" tIns="0" rIns="0" bIns="0" rtlCol="0" anchor="ctr"/>
          <a:lstStyle/>
          <a:p>
            <a:pPr marL="0" indent="0">
              <a:buNone/>
            </a:pPr>
            <a:r>
              <a:rPr lang="en-US" sz="1300" b="1" kern="0" spc="300" dirty="0">
                <a:solidFill>
                  <a:srgbClr val="B9822A"/>
                </a:solidFill>
                <a:latin typeface="Calibri" pitchFamily="34" charset="0"/>
                <a:ea typeface="Calibri" pitchFamily="34" charset="-122"/>
                <a:cs typeface="Calibri" pitchFamily="34" charset="-120"/>
              </a:rPr>
              <a:t>PART TWO</a:t>
            </a:r>
            <a:endParaRPr lang="en-US" sz="1300" dirty="0"/>
          </a:p>
        </p:txBody>
      </p:sp>
      <p:sp>
        <p:nvSpPr>
          <p:cNvPr id="4" name="Text 2"/>
          <p:cNvSpPr txBox="1"/>
          <p:nvPr/>
        </p:nvSpPr>
        <p:spPr>
          <a:xfrm>
            <a:off x="685800" y="32461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State &amp; Metro Trends and Patterns</a:t>
            </a:r>
            <a:endParaRPr lang="en-US" sz="4000" dirty="0"/>
          </a:p>
        </p:txBody>
      </p:sp>
      <p:sp>
        <p:nvSpPr>
          <p:cNvPr id="5" name="Text 3"/>
          <p:cNvSpPr txBox="1"/>
          <p:nvPr/>
        </p:nvSpPr>
        <p:spPr>
          <a:xfrm>
            <a:off x="685800" y="4617720"/>
            <a:ext cx="9601200" cy="731520"/>
          </a:xfrm>
          <a:prstGeom prst="rect">
            <a:avLst/>
          </a:prstGeom>
          <a:noFill/>
          <a:ln/>
        </p:spPr>
        <p:txBody>
          <a:bodyPr wrap="square" lIns="0" tIns="0" rIns="0" bIns="0" rtlCol="0" anchor="t"/>
          <a:lstStyle/>
          <a:p>
            <a:pPr marL="0" indent="0">
              <a:buNone/>
            </a:pPr>
            <a:r>
              <a:rPr lang="en-US" sz="1500" dirty="0">
                <a:solidFill>
                  <a:srgbClr val="CADCFC"/>
                </a:solidFill>
                <a:latin typeface="Calibri" pitchFamily="34" charset="0"/>
                <a:ea typeface="Calibri" pitchFamily="34" charset="-122"/>
                <a:cs typeface="Calibri" pitchFamily="34" charset="-120"/>
              </a:rPr>
              <a:t>Zooming in: how individual states, regions, and metro areas diverge from — and illustrate — the national pattern.</a:t>
            </a:r>
            <a:endParaRPr lang="en-US" sz="15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24</a:t>
            </a:r>
            <a:endParaRPr lang="en-US" sz="8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NORTHEAST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New Jersey</a:t>
            </a:r>
            <a:endParaRPr lang="en-US" sz="3000" dirty="0"/>
          </a:p>
        </p:txBody>
      </p:sp>
      <p:sp>
        <p:nvSpPr>
          <p:cNvPr id="4" name="Shape 2"/>
          <p:cNvSpPr/>
          <p:nvPr/>
        </p:nvSpPr>
        <p:spPr>
          <a:xfrm>
            <a:off x="548640" y="1828800"/>
            <a:ext cx="3566160" cy="3977640"/>
          </a:xfrm>
          <a:prstGeom prst="roundRect">
            <a:avLst>
              <a:gd name="adj" fmla="val 1795"/>
            </a:avLst>
          </a:prstGeom>
          <a:solidFill>
            <a:srgbClr val="F4F6FB"/>
          </a:solidFill>
          <a:ln/>
        </p:spPr>
      </p:sp>
      <p:pic>
        <p:nvPicPr>
          <p:cNvPr id="5" name="Image 0" descr="assets/chart_nj_revenue_spending.png"/>
          <p:cNvPicPr>
            <a:picLocks noChangeAspect="1"/>
          </p:cNvPicPr>
          <p:nvPr/>
        </p:nvPicPr>
        <p:blipFill>
          <a:blip r:embed="rId4"/>
          <a:stretch>
            <a:fillRect/>
          </a:stretch>
        </p:blipFill>
        <p:spPr>
          <a:xfrm>
            <a:off x="685800" y="2481432"/>
            <a:ext cx="3291840" cy="2398056"/>
          </a:xfrm>
          <a:prstGeom prst="rect">
            <a:avLst/>
          </a:prstGeom>
        </p:spPr>
      </p:pic>
      <p:sp>
        <p:nvSpPr>
          <p:cNvPr id="6" name="Text 3"/>
          <p:cNvSpPr txBox="1"/>
          <p:nvPr/>
        </p:nvSpPr>
        <p:spPr>
          <a:xfrm>
            <a:off x="685800" y="534924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State &amp; local revenue vs. current spending relative to the national average (dashed line), 1990–2024</a:t>
            </a:r>
            <a:endParaRPr lang="en-US" sz="950" dirty="0"/>
          </a:p>
        </p:txBody>
      </p:sp>
      <p:sp>
        <p:nvSpPr>
          <p:cNvPr id="7" name="Shape 4"/>
          <p:cNvSpPr/>
          <p:nvPr/>
        </p:nvSpPr>
        <p:spPr>
          <a:xfrm>
            <a:off x="4389120" y="1828800"/>
            <a:ext cx="3566160" cy="3977640"/>
          </a:xfrm>
          <a:prstGeom prst="roundRect">
            <a:avLst>
              <a:gd name="adj" fmla="val 1795"/>
            </a:avLst>
          </a:prstGeom>
          <a:solidFill>
            <a:srgbClr val="F4F6FB"/>
          </a:solidFill>
          <a:ln/>
        </p:spPr>
      </p:sp>
      <p:pic>
        <p:nvPicPr>
          <p:cNvPr id="8" name="Image 1" descr="assets/chart_nj_spending_by_race.png"/>
          <p:cNvPicPr>
            <a:picLocks noChangeAspect="1"/>
          </p:cNvPicPr>
          <p:nvPr/>
        </p:nvPicPr>
        <p:blipFill>
          <a:blip r:embed="rId5"/>
          <a:stretch>
            <a:fillRect/>
          </a:stretch>
        </p:blipFill>
        <p:spPr>
          <a:xfrm>
            <a:off x="4526280" y="2479925"/>
            <a:ext cx="3291840" cy="2401071"/>
          </a:xfrm>
          <a:prstGeom prst="rect">
            <a:avLst/>
          </a:prstGeom>
        </p:spPr>
      </p:pic>
      <p:sp>
        <p:nvSpPr>
          <p:cNvPr id="9" name="Text 5"/>
          <p:cNvSpPr txBox="1"/>
          <p:nvPr/>
        </p:nvSpPr>
        <p:spPr>
          <a:xfrm>
            <a:off x="4526280" y="534924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Spending as % of cost of high outcomes vs. outcome index, by district racial composition, 2023</a:t>
            </a:r>
            <a:endParaRPr lang="en-US" sz="950" dirty="0"/>
          </a:p>
        </p:txBody>
      </p:sp>
      <p:sp>
        <p:nvSpPr>
          <p:cNvPr id="10" name="Shape 6"/>
          <p:cNvSpPr/>
          <p:nvPr/>
        </p:nvSpPr>
        <p:spPr>
          <a:xfrm>
            <a:off x="8229600" y="1828800"/>
            <a:ext cx="2862072" cy="3977640"/>
          </a:xfrm>
          <a:prstGeom prst="roundRect">
            <a:avLst>
              <a:gd name="adj" fmla="val 2236"/>
            </a:avLst>
          </a:prstGeom>
          <a:solidFill>
            <a:srgbClr val="1E2761"/>
          </a:solidFill>
          <a:ln/>
        </p:spPr>
      </p:sp>
      <p:pic>
        <p:nvPicPr>
          <p:cNvPr id="11"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94192" y="2926937"/>
            <a:ext cx="2532888" cy="1424750"/>
          </a:xfrm>
          <a:prstGeom prst="rect">
            <a:avLst/>
          </a:prstGeom>
        </p:spPr>
      </p:pic>
      <p:sp>
        <p:nvSpPr>
          <p:cNvPr id="12" name="Text 7"/>
          <p:cNvSpPr txBox="1"/>
          <p:nvPr/>
        </p:nvSpPr>
        <p:spPr>
          <a:xfrm>
            <a:off x="8394192" y="5330952"/>
            <a:ext cx="2532888" cy="411480"/>
          </a:xfrm>
          <a:prstGeom prst="rect">
            <a:avLst/>
          </a:prstGeom>
          <a:noFill/>
          <a:ln/>
        </p:spPr>
        <p:txBody>
          <a:bodyPr wrap="square" lIns="0" tIns="0" rIns="0" bIns="0" rtlCol="0" anchor="ctr"/>
          <a:lstStyle/>
          <a:p>
            <a:pPr marL="0" indent="0" algn="ctr">
              <a:buNone/>
            </a:pPr>
            <a:r>
              <a:rPr lang="en-US" sz="950" dirty="0">
                <a:solidFill>
                  <a:srgbClr val="CADCFC"/>
                </a:solidFill>
                <a:latin typeface="Calibri" pitchFamily="34" charset="0"/>
                <a:ea typeface="Calibri" pitchFamily="34" charset="-122"/>
                <a:cs typeface="Calibri" pitchFamily="34" charset="-120"/>
              </a:rPr>
              <a:t>▶ District outcomes vs. adequacy, 2009–2024 (Newark, Trenton &amp; Millburn)</a:t>
            </a:r>
            <a:endParaRPr lang="en-US" sz="950" dirty="0"/>
          </a:p>
        </p:txBody>
      </p:sp>
      <p:sp>
        <p:nvSpPr>
          <p:cNvPr id="13"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4"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25</a:t>
            </a:r>
            <a:endParaRPr lang="en-US" sz="8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NORTHEAST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New Jersey Schools: Funding &amp; Outcome Gaps</a:t>
            </a:r>
            <a:endParaRPr lang="en-US" sz="3000" dirty="0"/>
          </a:p>
        </p:txBody>
      </p:sp>
      <p:sp>
        <p:nvSpPr>
          <p:cNvPr id="4" name="Shape 2"/>
          <p:cNvSpPr/>
          <p:nvPr/>
        </p:nvSpPr>
        <p:spPr>
          <a:xfrm>
            <a:off x="548640" y="1737360"/>
            <a:ext cx="6995160" cy="4054793"/>
          </a:xfrm>
          <a:prstGeom prst="roundRect">
            <a:avLst>
              <a:gd name="adj" fmla="val 1353"/>
            </a:avLst>
          </a:prstGeom>
          <a:solidFill>
            <a:srgbClr val="141A42"/>
          </a:solidFill>
          <a:ln/>
        </p:spPr>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2036540"/>
            <a:ext cx="6720840" cy="3456432"/>
          </a:xfrm>
          <a:prstGeom prst="rect">
            <a:avLst/>
          </a:prstGeom>
        </p:spPr>
      </p:pic>
      <p:sp>
        <p:nvSpPr>
          <p:cNvPr id="6" name="Text 3"/>
          <p:cNvSpPr txBox="1"/>
          <p:nvPr/>
        </p:nvSpPr>
        <p:spPr>
          <a:xfrm>
            <a:off x="685800" y="5792153"/>
            <a:ext cx="6720840" cy="36576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 Funding gap vs. outcome gap, ~2,400 NJ schools, average and +1 SD standards, 2019–2024</a:t>
            </a:r>
            <a:endParaRPr lang="en-US" sz="1100" dirty="0"/>
          </a:p>
        </p:txBody>
      </p:sp>
      <p:sp>
        <p:nvSpPr>
          <p:cNvPr id="7" name="Shape 4"/>
          <p:cNvSpPr/>
          <p:nvPr/>
        </p:nvSpPr>
        <p:spPr>
          <a:xfrm>
            <a:off x="7955280" y="1874520"/>
            <a:ext cx="3611880" cy="960120"/>
          </a:xfrm>
          <a:prstGeom prst="roundRect">
            <a:avLst>
              <a:gd name="adj" fmla="val 8571"/>
            </a:avLst>
          </a:prstGeom>
          <a:solidFill>
            <a:srgbClr val="141A42"/>
          </a:solidFill>
          <a:ln/>
        </p:spPr>
      </p:sp>
      <p:sp>
        <p:nvSpPr>
          <p:cNvPr id="8" name="Text 5"/>
          <p:cNvSpPr txBox="1"/>
          <p:nvPr/>
        </p:nvSpPr>
        <p:spPr>
          <a:xfrm>
            <a:off x="8092440" y="194767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Millburn HS: ~0</a:t>
            </a:r>
            <a:endParaRPr lang="en-US" sz="2600" dirty="0"/>
          </a:p>
        </p:txBody>
      </p:sp>
      <p:sp>
        <p:nvSpPr>
          <p:cNvPr id="9" name="Text 6"/>
          <p:cNvSpPr txBox="1"/>
          <p:nvPr/>
        </p:nvSpPr>
        <p:spPr>
          <a:xfrm>
            <a:off x="8092440" y="244144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Near or above the +1 SD standard both years — an outlier among NJ high schools</a:t>
            </a:r>
            <a:endParaRPr lang="en-US" sz="1050" dirty="0"/>
          </a:p>
        </p:txBody>
      </p:sp>
      <p:sp>
        <p:nvSpPr>
          <p:cNvPr id="10" name="Shape 7"/>
          <p:cNvSpPr/>
          <p:nvPr/>
        </p:nvSpPr>
        <p:spPr>
          <a:xfrm>
            <a:off x="7955280" y="2971800"/>
            <a:ext cx="3611880" cy="960120"/>
          </a:xfrm>
          <a:prstGeom prst="roundRect">
            <a:avLst>
              <a:gd name="adj" fmla="val 8571"/>
            </a:avLst>
          </a:prstGeom>
          <a:solidFill>
            <a:srgbClr val="141A42"/>
          </a:solidFill>
          <a:ln/>
        </p:spPr>
      </p:sp>
      <p:sp>
        <p:nvSpPr>
          <p:cNvPr id="11" name="Text 8"/>
          <p:cNvSpPr txBox="1"/>
          <p:nvPr/>
        </p:nvSpPr>
        <p:spPr>
          <a:xfrm>
            <a:off x="8092440" y="304495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−2.2 / −3.2</a:t>
            </a:r>
            <a:endParaRPr lang="en-US" sz="2600" dirty="0"/>
          </a:p>
        </p:txBody>
      </p:sp>
      <p:sp>
        <p:nvSpPr>
          <p:cNvPr id="12" name="Text 9"/>
          <p:cNvSpPr txBox="1"/>
          <p:nvPr/>
        </p:nvSpPr>
        <p:spPr>
          <a:xfrm>
            <a:off x="8092440" y="353872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East Side HS (Newark) — outcome gap under the average vs. higher standard</a:t>
            </a:r>
            <a:endParaRPr lang="en-US" sz="1050" dirty="0"/>
          </a:p>
        </p:txBody>
      </p:sp>
      <p:sp>
        <p:nvSpPr>
          <p:cNvPr id="13" name="Shape 10"/>
          <p:cNvSpPr/>
          <p:nvPr/>
        </p:nvSpPr>
        <p:spPr>
          <a:xfrm>
            <a:off x="7955280" y="4069080"/>
            <a:ext cx="3611880" cy="960120"/>
          </a:xfrm>
          <a:prstGeom prst="roundRect">
            <a:avLst>
              <a:gd name="adj" fmla="val 8571"/>
            </a:avLst>
          </a:prstGeom>
          <a:solidFill>
            <a:srgbClr val="141A42"/>
          </a:solidFill>
          <a:ln/>
        </p:spPr>
      </p:sp>
      <p:sp>
        <p:nvSpPr>
          <p:cNvPr id="14" name="Text 11"/>
          <p:cNvSpPr txBox="1"/>
          <p:nvPr/>
        </p:nvSpPr>
        <p:spPr>
          <a:xfrm>
            <a:off x="8092440" y="414223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−2.7 / −3.7</a:t>
            </a:r>
            <a:endParaRPr lang="en-US" sz="2600" dirty="0"/>
          </a:p>
        </p:txBody>
      </p:sp>
      <p:sp>
        <p:nvSpPr>
          <p:cNvPr id="15" name="Text 12"/>
          <p:cNvSpPr txBox="1"/>
          <p:nvPr/>
        </p:nvSpPr>
        <p:spPr>
          <a:xfrm>
            <a:off x="8092440" y="463600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Trenton Central HS — the largest outcome gap of any NJ high school</a:t>
            </a:r>
            <a:endParaRPr lang="en-US" sz="1050" dirty="0"/>
          </a:p>
        </p:txBody>
      </p:sp>
      <p:sp>
        <p:nvSpPr>
          <p:cNvPr id="16" name="Text 1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26</a:t>
            </a:r>
            <a:endParaRPr lang="en-US"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NORTHEAST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Massachusetts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ma_revenue_spending.png"/>
          <p:cNvPicPr>
            <a:picLocks noChangeAspect="1"/>
          </p:cNvPicPr>
          <p:nvPr/>
        </p:nvPicPr>
        <p:blipFill>
          <a:blip r:embed="rId3"/>
          <a:stretch>
            <a:fillRect/>
          </a:stretch>
        </p:blipFill>
        <p:spPr>
          <a:xfrm>
            <a:off x="685800" y="2060451"/>
            <a:ext cx="5074920" cy="3386323"/>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State &amp; local revenue vs. current spending relative to the national average (dashed line), 1990–2024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ma_racial_disparities.png"/>
          <p:cNvPicPr>
            <a:picLocks noChangeAspect="1"/>
          </p:cNvPicPr>
          <p:nvPr/>
        </p:nvPicPr>
        <p:blipFill>
          <a:blip r:embed="rId4"/>
          <a:stretch>
            <a:fillRect/>
          </a:stretch>
        </p:blipFill>
        <p:spPr>
          <a:xfrm>
            <a:off x="6400800" y="2046677"/>
            <a:ext cx="5074920" cy="3413870"/>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Spending as % of cost of high outcomes vs. outcome index, by district racial composition, 2023</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27</a:t>
            </a:r>
            <a:endParaRPr lang="en-US"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NORTHEAST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Connecticut</a:t>
            </a:r>
            <a:endParaRPr lang="en-US" sz="3000" dirty="0"/>
          </a:p>
        </p:txBody>
      </p:sp>
      <p:sp>
        <p:nvSpPr>
          <p:cNvPr id="4" name="Shape 2"/>
          <p:cNvSpPr/>
          <p:nvPr/>
        </p:nvSpPr>
        <p:spPr>
          <a:xfrm>
            <a:off x="548640" y="1828800"/>
            <a:ext cx="3566160" cy="4023360"/>
          </a:xfrm>
          <a:prstGeom prst="roundRect">
            <a:avLst>
              <a:gd name="adj" fmla="val 1795"/>
            </a:avLst>
          </a:prstGeom>
          <a:solidFill>
            <a:srgbClr val="F4F6FB"/>
          </a:solidFill>
          <a:ln/>
        </p:spPr>
      </p:sp>
      <p:pic>
        <p:nvPicPr>
          <p:cNvPr id="5" name="Image 0" descr="assets/chart_ct_revenue_spending.png"/>
          <p:cNvPicPr>
            <a:picLocks noChangeAspect="1"/>
          </p:cNvPicPr>
          <p:nvPr/>
        </p:nvPicPr>
        <p:blipFill>
          <a:blip r:embed="rId5"/>
          <a:stretch>
            <a:fillRect/>
          </a:stretch>
        </p:blipFill>
        <p:spPr>
          <a:xfrm>
            <a:off x="685800" y="2602093"/>
            <a:ext cx="3291840" cy="2202454"/>
          </a:xfrm>
          <a:prstGeom prst="rect">
            <a:avLst/>
          </a:prstGeom>
        </p:spPr>
      </p:pic>
      <p:sp>
        <p:nvSpPr>
          <p:cNvPr id="6" name="Text 3"/>
          <p:cNvSpPr txBox="1"/>
          <p:nvPr/>
        </p:nvSpPr>
        <p:spPr>
          <a:xfrm>
            <a:off x="685800" y="539496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State &amp; local revenue vs. current spending, 1990–2024</a:t>
            </a:r>
            <a:endParaRPr lang="en-US" sz="950" dirty="0"/>
          </a:p>
        </p:txBody>
      </p:sp>
      <p:sp>
        <p:nvSpPr>
          <p:cNvPr id="7" name="Shape 4"/>
          <p:cNvSpPr/>
          <p:nvPr/>
        </p:nvSpPr>
        <p:spPr>
          <a:xfrm>
            <a:off x="4389120" y="1828800"/>
            <a:ext cx="3566160" cy="4023360"/>
          </a:xfrm>
          <a:prstGeom prst="roundRect">
            <a:avLst>
              <a:gd name="adj" fmla="val 1795"/>
            </a:avLst>
          </a:prstGeom>
          <a:solidFill>
            <a:srgbClr val="F4F6FB"/>
          </a:solidFill>
          <a:ln/>
        </p:spPr>
      </p:sp>
      <p:pic>
        <p:nvPicPr>
          <p:cNvPr id="8" name="Image 1" descr="assets/chart_ct_racial_disparities.png"/>
          <p:cNvPicPr>
            <a:picLocks noChangeAspect="1"/>
          </p:cNvPicPr>
          <p:nvPr/>
        </p:nvPicPr>
        <p:blipFill>
          <a:blip r:embed="rId6"/>
          <a:stretch>
            <a:fillRect/>
          </a:stretch>
        </p:blipFill>
        <p:spPr>
          <a:xfrm>
            <a:off x="4526280" y="2596119"/>
            <a:ext cx="3291840" cy="2214402"/>
          </a:xfrm>
          <a:prstGeom prst="rect">
            <a:avLst/>
          </a:prstGeom>
        </p:spPr>
      </p:pic>
      <p:sp>
        <p:nvSpPr>
          <p:cNvPr id="9" name="Text 5"/>
          <p:cNvSpPr txBox="1"/>
          <p:nvPr/>
        </p:nvSpPr>
        <p:spPr>
          <a:xfrm>
            <a:off x="4526280" y="539496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Spending vs. outcomes by racial composition, 2023</a:t>
            </a:r>
            <a:endParaRPr lang="en-US" sz="950" dirty="0"/>
          </a:p>
        </p:txBody>
      </p:sp>
      <p:sp>
        <p:nvSpPr>
          <p:cNvPr id="10" name="Shape 6"/>
          <p:cNvSpPr/>
          <p:nvPr/>
        </p:nvSpPr>
        <p:spPr>
          <a:xfrm>
            <a:off x="8229600" y="1828800"/>
            <a:ext cx="2862072" cy="4023360"/>
          </a:xfrm>
          <a:prstGeom prst="roundRect">
            <a:avLst>
              <a:gd name="adj" fmla="val 2236"/>
            </a:avLst>
          </a:prstGeom>
          <a:solidFill>
            <a:srgbClr val="1E2761"/>
          </a:solidFill>
          <a:ln/>
        </p:spPr>
      </p:sp>
      <p:pic>
        <p:nvPicPr>
          <p:cNvPr id="11"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94192" y="2404872"/>
            <a:ext cx="2532888" cy="2532888"/>
          </a:xfrm>
          <a:prstGeom prst="rect">
            <a:avLst/>
          </a:prstGeom>
        </p:spPr>
      </p:pic>
      <p:sp>
        <p:nvSpPr>
          <p:cNvPr id="12" name="Text 7"/>
          <p:cNvSpPr txBox="1"/>
          <p:nvPr/>
        </p:nvSpPr>
        <p:spPr>
          <a:xfrm>
            <a:off x="8394192" y="5376672"/>
            <a:ext cx="2532888" cy="411480"/>
          </a:xfrm>
          <a:prstGeom prst="rect">
            <a:avLst/>
          </a:prstGeom>
          <a:noFill/>
          <a:ln/>
        </p:spPr>
        <p:txBody>
          <a:bodyPr wrap="square" lIns="0" tIns="0" rIns="0" bIns="0" rtlCol="0" anchor="ctr"/>
          <a:lstStyle/>
          <a:p>
            <a:pPr marL="0" indent="0" algn="ctr">
              <a:buNone/>
            </a:pPr>
            <a:r>
              <a:rPr lang="en-US" sz="950" dirty="0">
                <a:solidFill>
                  <a:srgbClr val="CADCFC"/>
                </a:solidFill>
                <a:latin typeface="Calibri" pitchFamily="34" charset="0"/>
                <a:ea typeface="Calibri" pitchFamily="34" charset="-122"/>
                <a:cs typeface="Calibri" pitchFamily="34" charset="-120"/>
              </a:rPr>
              <a:t>▶ District outcomes vs. adequacy, 2009–2024 (Hartford &amp; Bristol area)</a:t>
            </a:r>
            <a:endParaRPr lang="en-US" sz="950" dirty="0"/>
          </a:p>
        </p:txBody>
      </p:sp>
      <p:pic>
        <p:nvPicPr>
          <p:cNvPr id="13" name="Image 2" descr="assets/qr_ct_widget.png"/>
          <p:cNvPicPr>
            <a:picLocks noChangeAspect="1"/>
          </p:cNvPicPr>
          <p:nvPr/>
        </p:nvPicPr>
        <p:blipFill>
          <a:blip r:embed="rId8"/>
          <a:stretch>
            <a:fillRect/>
          </a:stretch>
        </p:blipFill>
        <p:spPr>
          <a:xfrm>
            <a:off x="548640" y="6080760"/>
            <a:ext cx="502920" cy="502920"/>
          </a:xfrm>
          <a:prstGeom prst="rect">
            <a:avLst/>
          </a:prstGeom>
        </p:spPr>
      </p:pic>
      <p:sp>
        <p:nvSpPr>
          <p:cNvPr id="14" name="Text 8"/>
          <p:cNvSpPr txBox="1"/>
          <p:nvPr/>
        </p:nvSpPr>
        <p:spPr>
          <a:xfrm>
            <a:off x="1143000" y="6108192"/>
            <a:ext cx="7315200" cy="457200"/>
          </a:xfrm>
          <a:prstGeom prst="rect">
            <a:avLst/>
          </a:prstGeom>
          <a:noFill/>
          <a:ln/>
        </p:spPr>
        <p:txBody>
          <a:bodyPr wrap="square" lIns="0" tIns="0" rIns="0" bIns="0" rtlCol="0" anchor="ctr"/>
          <a:lstStyle/>
          <a:p>
            <a:pPr marL="0" indent="0">
              <a:buNone/>
            </a:pPr>
            <a:r>
              <a:rPr lang="en-US" sz="1000" i="1" dirty="0">
                <a:solidFill>
                  <a:srgbClr val="5B6472"/>
                </a:solidFill>
                <a:latin typeface="Calibri" pitchFamily="34" charset="0"/>
                <a:ea typeface="Calibri" pitchFamily="34" charset="-122"/>
                <a:cs typeface="Calibri" pitchFamily="34" charset="-120"/>
              </a:rPr>
              <a:t>Explore every CT district interactively — scan or visit the link in the appendix.</a:t>
            </a:r>
            <a:endParaRPr lang="en-US" sz="1000" dirty="0"/>
          </a:p>
        </p:txBody>
      </p:sp>
      <p:sp>
        <p:nvSpPr>
          <p:cNvPr id="15" name="Text 9"/>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6" name="Text 10"/>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28</a:t>
            </a:r>
            <a:endParaRPr lang="en-US"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MID-ATLANTIC &amp; MIDWEST</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Pennsylvania &amp; Illinois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pa_revenue_spending.png"/>
          <p:cNvPicPr>
            <a:picLocks noChangeAspect="1"/>
          </p:cNvPicPr>
          <p:nvPr/>
        </p:nvPicPr>
        <p:blipFill>
          <a:blip r:embed="rId3"/>
          <a:stretch>
            <a:fillRect/>
          </a:stretch>
        </p:blipFill>
        <p:spPr>
          <a:xfrm>
            <a:off x="685800" y="2063491"/>
            <a:ext cx="5074920" cy="3380243"/>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Pennsylvania — state &amp; local revenue vs. current spending, 1990–2024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il_revenue_spending.png"/>
          <p:cNvPicPr>
            <a:picLocks noChangeAspect="1"/>
          </p:cNvPicPr>
          <p:nvPr/>
        </p:nvPicPr>
        <p:blipFill>
          <a:blip r:embed="rId4"/>
          <a:stretch>
            <a:fillRect/>
          </a:stretch>
        </p:blipFill>
        <p:spPr>
          <a:xfrm>
            <a:off x="6400800" y="2060451"/>
            <a:ext cx="5074920" cy="3386323"/>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Illinois — state &amp; local revenue vs. current spending, 1990–2024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29</a:t>
            </a:r>
            <a:endParaRPr lang="en-US" sz="8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PENNSYLVANIA</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District Outcomes vs. Adequacy, 2009–2024</a:t>
            </a:r>
            <a:endParaRPr lang="en-US" sz="3000" dirty="0"/>
          </a:p>
        </p:txBody>
      </p:sp>
      <p:sp>
        <p:nvSpPr>
          <p:cNvPr id="4" name="Shape 2"/>
          <p:cNvSpPr/>
          <p:nvPr/>
        </p:nvSpPr>
        <p:spPr>
          <a:xfrm>
            <a:off x="548640" y="1737360"/>
            <a:ext cx="6995160" cy="4054793"/>
          </a:xfrm>
          <a:prstGeom prst="roundRect">
            <a:avLst>
              <a:gd name="adj" fmla="val 1353"/>
            </a:avLst>
          </a:prstGeom>
          <a:solidFill>
            <a:srgbClr val="141A42"/>
          </a:solidFill>
          <a:ln/>
        </p:spPr>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874520"/>
            <a:ext cx="6720840" cy="3780473"/>
          </a:xfrm>
          <a:prstGeom prst="rect">
            <a:avLst/>
          </a:prstGeom>
        </p:spPr>
      </p:pic>
      <p:sp>
        <p:nvSpPr>
          <p:cNvPr id="6" name="Text 3"/>
          <p:cNvSpPr txBox="1"/>
          <p:nvPr/>
        </p:nvSpPr>
        <p:spPr>
          <a:xfrm>
            <a:off x="685800" y="5792153"/>
            <a:ext cx="6720840" cy="36576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 498 PA districts vs. national-average outcomes, enrollment-weighted, 2009–2024</a:t>
            </a:r>
            <a:endParaRPr lang="en-US" sz="1100" dirty="0"/>
          </a:p>
        </p:txBody>
      </p:sp>
      <p:sp>
        <p:nvSpPr>
          <p:cNvPr id="7" name="Shape 4"/>
          <p:cNvSpPr/>
          <p:nvPr/>
        </p:nvSpPr>
        <p:spPr>
          <a:xfrm>
            <a:off x="7955280" y="1874520"/>
            <a:ext cx="3611880" cy="960120"/>
          </a:xfrm>
          <a:prstGeom prst="roundRect">
            <a:avLst>
              <a:gd name="adj" fmla="val 8571"/>
            </a:avLst>
          </a:prstGeom>
          <a:solidFill>
            <a:srgbClr val="141A42"/>
          </a:solidFill>
          <a:ln/>
        </p:spPr>
      </p:sp>
      <p:sp>
        <p:nvSpPr>
          <p:cNvPr id="8" name="Text 5"/>
          <p:cNvSpPr txBox="1"/>
          <p:nvPr/>
        </p:nvSpPr>
        <p:spPr>
          <a:xfrm>
            <a:off x="8092440" y="194767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59% → 55%</a:t>
            </a:r>
            <a:endParaRPr lang="en-US" sz="2600" dirty="0"/>
          </a:p>
        </p:txBody>
      </p:sp>
      <p:sp>
        <p:nvSpPr>
          <p:cNvPr id="9" name="Text 6"/>
          <p:cNvSpPr txBox="1"/>
          <p:nvPr/>
        </p:nvSpPr>
        <p:spPr>
          <a:xfrm>
            <a:off x="8092440" y="244144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Philadelphia City SD — adequacy for Pennsylvania's largest district, 2009 to 2024</a:t>
            </a:r>
            <a:endParaRPr lang="en-US" sz="1050" dirty="0"/>
          </a:p>
        </p:txBody>
      </p:sp>
      <p:sp>
        <p:nvSpPr>
          <p:cNvPr id="10" name="Shape 7"/>
          <p:cNvSpPr/>
          <p:nvPr/>
        </p:nvSpPr>
        <p:spPr>
          <a:xfrm>
            <a:off x="7955280" y="2971800"/>
            <a:ext cx="3611880" cy="960120"/>
          </a:xfrm>
          <a:prstGeom prst="roundRect">
            <a:avLst>
              <a:gd name="adj" fmla="val 8571"/>
            </a:avLst>
          </a:prstGeom>
          <a:solidFill>
            <a:srgbClr val="141A42"/>
          </a:solidFill>
          <a:ln/>
        </p:spPr>
      </p:sp>
      <p:sp>
        <p:nvSpPr>
          <p:cNvPr id="11" name="Text 8"/>
          <p:cNvSpPr txBox="1"/>
          <p:nvPr/>
        </p:nvSpPr>
        <p:spPr>
          <a:xfrm>
            <a:off x="8092440" y="304495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333% → 226%</a:t>
            </a:r>
            <a:endParaRPr lang="en-US" sz="2600" dirty="0"/>
          </a:p>
        </p:txBody>
      </p:sp>
      <p:sp>
        <p:nvSpPr>
          <p:cNvPr id="12" name="Text 9"/>
          <p:cNvSpPr txBox="1"/>
          <p:nvPr/>
        </p:nvSpPr>
        <p:spPr>
          <a:xfrm>
            <a:off x="8092440" y="353872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Lower Merion SD — far above adequate throughout, gap narrowing</a:t>
            </a:r>
            <a:endParaRPr lang="en-US" sz="1050" dirty="0"/>
          </a:p>
        </p:txBody>
      </p:sp>
      <p:sp>
        <p:nvSpPr>
          <p:cNvPr id="13" name="Shape 10"/>
          <p:cNvSpPr/>
          <p:nvPr/>
        </p:nvSpPr>
        <p:spPr>
          <a:xfrm>
            <a:off x="7955280" y="4069080"/>
            <a:ext cx="3611880" cy="960120"/>
          </a:xfrm>
          <a:prstGeom prst="roundRect">
            <a:avLst>
              <a:gd name="adj" fmla="val 8571"/>
            </a:avLst>
          </a:prstGeom>
          <a:solidFill>
            <a:srgbClr val="141A42"/>
          </a:solidFill>
          <a:ln/>
        </p:spPr>
      </p:sp>
      <p:sp>
        <p:nvSpPr>
          <p:cNvPr id="14" name="Text 11"/>
          <p:cNvSpPr txBox="1"/>
          <p:nvPr/>
        </p:nvSpPr>
        <p:spPr>
          <a:xfrm>
            <a:off x="8092440" y="414223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70% → 51%</a:t>
            </a:r>
            <a:endParaRPr lang="en-US" sz="2600" dirty="0"/>
          </a:p>
        </p:txBody>
      </p:sp>
      <p:sp>
        <p:nvSpPr>
          <p:cNvPr id="15" name="Text 12"/>
          <p:cNvSpPr txBox="1"/>
          <p:nvPr/>
        </p:nvSpPr>
        <p:spPr>
          <a:xfrm>
            <a:off x="8092440" y="463600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Reading SD — funding adequacy fell, outcome gap widened</a:t>
            </a:r>
            <a:endParaRPr lang="en-US" sz="1050" dirty="0"/>
          </a:p>
        </p:txBody>
      </p:sp>
      <p:sp>
        <p:nvSpPr>
          <p:cNvPr id="16" name="Text 1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30</a:t>
            </a:r>
            <a:endParaRPr lang="en-US" sz="850" dirty="0"/>
          </a:p>
        </p:txBody>
      </p:sp>
      <p:pic>
        <p:nvPicPr>
          <p:cNvPr id="20" name="Image 2" descr="assets/qr_pa_widget.png"/>
          <p:cNvPicPr>
            <a:picLocks noChangeAspect="1"/>
          </p:cNvPicPr>
          <p:nvPr/>
        </p:nvPicPr>
        <p:blipFill>
          <a:blip r:embed="rId5"/>
          <a:stretch>
            <a:fillRect/>
          </a:stretch>
        </p:blipFill>
        <p:spPr>
          <a:xfrm>
            <a:off x="10561320" y="6080760"/>
            <a:ext cx="457200" cy="457200"/>
          </a:xfrm>
          <a:prstGeom prst="rect">
            <a:avLst/>
          </a:prstGeom>
        </p:spPr>
      </p:pic>
      <p:sp>
        <p:nvSpPr>
          <p:cNvPr id="21" name="Text 14"/>
          <p:cNvSpPr txBox="1"/>
          <p:nvPr/>
        </p:nvSpPr>
        <p:spPr>
          <a:xfrm>
            <a:off x="9646920" y="6126480"/>
            <a:ext cx="868680" cy="365760"/>
          </a:xfrm>
          <a:prstGeom prst="rect">
            <a:avLst/>
          </a:prstGeom>
          <a:noFill/>
          <a:ln/>
        </p:spPr>
        <p:txBody>
          <a:bodyPr wrap="square" lIns="0" tIns="0" rIns="0" bIns="0" rtlCol="0" anchor="ctr"/>
          <a:lstStyle/>
          <a:p>
            <a:pPr marL="0" indent="0" algn="r">
              <a:buNone/>
            </a:pPr>
            <a:r>
              <a:rPr lang="en-US" sz="800" dirty="0">
                <a:solidFill>
                  <a:srgbClr val="CADCFC"/>
                </a:solidFill>
                <a:latin typeface="Calibri" pitchFamily="34" charset="0"/>
                <a:ea typeface="Calibri" pitchFamily="34" charset="-122"/>
                <a:cs typeface="Calibri" pitchFamily="34" charset="-120"/>
              </a:rPr>
              <a:t>Explore interactively</a:t>
            </a:r>
            <a:endParaRPr lang="en-US"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PHILADELPHIA METRO</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Watching the Shift, 2009–2024</a:t>
            </a:r>
            <a:endParaRPr lang="en-US" sz="3000" dirty="0"/>
          </a:p>
        </p:txBody>
      </p:sp>
      <p:sp>
        <p:nvSpPr>
          <p:cNvPr id="4" name="Shape 2"/>
          <p:cNvSpPr/>
          <p:nvPr/>
        </p:nvSpPr>
        <p:spPr>
          <a:xfrm>
            <a:off x="548640" y="1737360"/>
            <a:ext cx="6995160" cy="4054793"/>
          </a:xfrm>
          <a:prstGeom prst="roundRect">
            <a:avLst>
              <a:gd name="adj" fmla="val 1353"/>
            </a:avLst>
          </a:prstGeom>
          <a:solidFill>
            <a:srgbClr val="141A42"/>
          </a:solidFill>
          <a:ln/>
        </p:spPr>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874520"/>
            <a:ext cx="6720840" cy="3780473"/>
          </a:xfrm>
          <a:prstGeom prst="rect">
            <a:avLst/>
          </a:prstGeom>
        </p:spPr>
      </p:pic>
      <p:sp>
        <p:nvSpPr>
          <p:cNvPr id="6" name="Text 3"/>
          <p:cNvSpPr txBox="1"/>
          <p:nvPr/>
        </p:nvSpPr>
        <p:spPr>
          <a:xfrm>
            <a:off x="685800" y="5792153"/>
            <a:ext cx="6720840" cy="36576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 Funding gap to the cost of national-average outcomes, by Philadelphia-metro district</a:t>
            </a:r>
            <a:endParaRPr lang="en-US" sz="1100" dirty="0"/>
          </a:p>
        </p:txBody>
      </p:sp>
      <p:sp>
        <p:nvSpPr>
          <p:cNvPr id="7" name="Shape 4"/>
          <p:cNvSpPr/>
          <p:nvPr/>
        </p:nvSpPr>
        <p:spPr>
          <a:xfrm>
            <a:off x="7955280" y="1874520"/>
            <a:ext cx="3611880" cy="960120"/>
          </a:xfrm>
          <a:prstGeom prst="roundRect">
            <a:avLst>
              <a:gd name="adj" fmla="val 8571"/>
            </a:avLst>
          </a:prstGeom>
          <a:solidFill>
            <a:srgbClr val="141A42"/>
          </a:solidFill>
          <a:ln/>
        </p:spPr>
      </p:sp>
      <p:sp>
        <p:nvSpPr>
          <p:cNvPr id="8" name="Text 5"/>
          <p:cNvSpPr txBox="1"/>
          <p:nvPr/>
        </p:nvSpPr>
        <p:spPr>
          <a:xfrm>
            <a:off x="8092440" y="194767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−41 → −45</a:t>
            </a:r>
            <a:endParaRPr lang="en-US" sz="2600" dirty="0"/>
          </a:p>
        </p:txBody>
      </p:sp>
      <p:sp>
        <p:nvSpPr>
          <p:cNvPr id="9" name="Text 6"/>
          <p:cNvSpPr txBox="1"/>
          <p:nvPr/>
        </p:nvSpPr>
        <p:spPr>
          <a:xfrm>
            <a:off x="8092440" y="244144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Philadelphia City SD's funding gap, 2009 to 2024</a:t>
            </a:r>
            <a:endParaRPr lang="en-US" sz="1050" dirty="0"/>
          </a:p>
        </p:txBody>
      </p:sp>
      <p:sp>
        <p:nvSpPr>
          <p:cNvPr id="10" name="Shape 7"/>
          <p:cNvSpPr/>
          <p:nvPr/>
        </p:nvSpPr>
        <p:spPr>
          <a:xfrm>
            <a:off x="7955280" y="2971800"/>
            <a:ext cx="3611880" cy="960120"/>
          </a:xfrm>
          <a:prstGeom prst="roundRect">
            <a:avLst>
              <a:gd name="adj" fmla="val 8571"/>
            </a:avLst>
          </a:prstGeom>
          <a:solidFill>
            <a:srgbClr val="141A42"/>
          </a:solidFill>
          <a:ln/>
        </p:spPr>
      </p:sp>
      <p:sp>
        <p:nvSpPr>
          <p:cNvPr id="11" name="Text 8"/>
          <p:cNvSpPr txBox="1"/>
          <p:nvPr/>
        </p:nvSpPr>
        <p:spPr>
          <a:xfrm>
            <a:off x="8092440" y="304495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+233 → +126</a:t>
            </a:r>
            <a:endParaRPr lang="en-US" sz="2600" dirty="0"/>
          </a:p>
        </p:txBody>
      </p:sp>
      <p:sp>
        <p:nvSpPr>
          <p:cNvPr id="12" name="Text 9"/>
          <p:cNvSpPr txBox="1"/>
          <p:nvPr/>
        </p:nvSpPr>
        <p:spPr>
          <a:xfrm>
            <a:off x="8092440" y="353872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Lower Merion — still far above adequate, but the gap has narrowed</a:t>
            </a:r>
            <a:endParaRPr lang="en-US" sz="1050" dirty="0"/>
          </a:p>
        </p:txBody>
      </p:sp>
      <p:sp>
        <p:nvSpPr>
          <p:cNvPr id="13" name="Shape 10"/>
          <p:cNvSpPr/>
          <p:nvPr/>
        </p:nvSpPr>
        <p:spPr>
          <a:xfrm>
            <a:off x="7955280" y="4069080"/>
            <a:ext cx="3611880" cy="960120"/>
          </a:xfrm>
          <a:prstGeom prst="roundRect">
            <a:avLst>
              <a:gd name="adj" fmla="val 8571"/>
            </a:avLst>
          </a:prstGeom>
          <a:solidFill>
            <a:srgbClr val="141A42"/>
          </a:solidFill>
          <a:ln/>
        </p:spPr>
      </p:sp>
      <p:sp>
        <p:nvSpPr>
          <p:cNvPr id="14" name="Text 11"/>
          <p:cNvSpPr txBox="1"/>
          <p:nvPr/>
        </p:nvSpPr>
        <p:spPr>
          <a:xfrm>
            <a:off x="8092440" y="414223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10 of 62</a:t>
            </a:r>
            <a:endParaRPr lang="en-US" sz="2600" dirty="0"/>
          </a:p>
        </p:txBody>
      </p:sp>
      <p:sp>
        <p:nvSpPr>
          <p:cNvPr id="15" name="Text 12"/>
          <p:cNvSpPr txBox="1"/>
          <p:nvPr/>
        </p:nvSpPr>
        <p:spPr>
          <a:xfrm>
            <a:off x="8092440" y="463600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metro districts flipped from overfunded to underfunded since 2009</a:t>
            </a:r>
            <a:endParaRPr lang="en-US" sz="1050" dirty="0"/>
          </a:p>
        </p:txBody>
      </p:sp>
      <p:sp>
        <p:nvSpPr>
          <p:cNvPr id="16" name="Text 1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31</a:t>
            </a:r>
            <a:endParaRPr lang="en-US"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RED STATE VS. BLUE STATE</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Fiscal Effort: California, Illinois, Florida &amp; Texas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redblue_effort_gsp.png"/>
          <p:cNvPicPr>
            <a:picLocks noChangeAspect="1"/>
          </p:cNvPicPr>
          <p:nvPr/>
        </p:nvPicPr>
        <p:blipFill>
          <a:blip r:embed="rId3"/>
          <a:stretch>
            <a:fillRect/>
          </a:stretch>
        </p:blipFill>
        <p:spPr>
          <a:xfrm>
            <a:off x="685800" y="2039112"/>
            <a:ext cx="5074920" cy="3429000"/>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Effort as % of gross state product, 2000–2024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redblue_effort_income.png"/>
          <p:cNvPicPr>
            <a:picLocks noChangeAspect="1"/>
          </p:cNvPicPr>
          <p:nvPr/>
        </p:nvPicPr>
        <p:blipFill>
          <a:blip r:embed="rId4"/>
          <a:stretch>
            <a:fillRect/>
          </a:stretch>
        </p:blipFill>
        <p:spPr>
          <a:xfrm>
            <a:off x="6400800" y="2039112"/>
            <a:ext cx="5074920" cy="3429000"/>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Effort as % of state personal income, 2000–2024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32</a:t>
            </a:r>
            <a:endParaRPr lang="en-US" sz="8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RED STATE VS. BLUE STATE</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Spending: California, Illinois, Florida &amp; Texas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redblue_spending_laborcost.png"/>
          <p:cNvPicPr>
            <a:picLocks noChangeAspect="1"/>
          </p:cNvPicPr>
          <p:nvPr/>
        </p:nvPicPr>
        <p:blipFill>
          <a:blip r:embed="rId3"/>
          <a:stretch>
            <a:fillRect/>
          </a:stretch>
        </p:blipFill>
        <p:spPr>
          <a:xfrm>
            <a:off x="685800" y="2039112"/>
            <a:ext cx="5074920" cy="3429000"/>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Labor-cost-adjusted per-pupil spending, 1990–2024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redblue_spending_costadj.png"/>
          <p:cNvPicPr>
            <a:picLocks noChangeAspect="1"/>
          </p:cNvPicPr>
          <p:nvPr/>
        </p:nvPicPr>
        <p:blipFill>
          <a:blip r:embed="rId4"/>
          <a:stretch>
            <a:fillRect/>
          </a:stretch>
        </p:blipFill>
        <p:spPr>
          <a:xfrm>
            <a:off x="6400800" y="2029968"/>
            <a:ext cx="5074920" cy="3447288"/>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Cost-of-outcomes-adjusted per-pupil spending, 2010–2024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33</a:t>
            </a:r>
            <a:endParaRPr lang="en-US"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RED STATE VS. BLUE STATE</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Student Achievement: California, Illinois, Florida &amp; Texas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redblue_naep_reading.png"/>
          <p:cNvPicPr>
            <a:picLocks noChangeAspect="1"/>
          </p:cNvPicPr>
          <p:nvPr/>
        </p:nvPicPr>
        <p:blipFill>
          <a:blip r:embed="rId3"/>
          <a:stretch>
            <a:fillRect/>
          </a:stretch>
        </p:blipFill>
        <p:spPr>
          <a:xfrm>
            <a:off x="685800" y="2099332"/>
            <a:ext cx="5074920" cy="3308561"/>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Grade 8 NAEP reading, average scale score</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redblue_naep_math.png"/>
          <p:cNvPicPr>
            <a:picLocks noChangeAspect="1"/>
          </p:cNvPicPr>
          <p:nvPr/>
        </p:nvPicPr>
        <p:blipFill>
          <a:blip r:embed="rId4"/>
          <a:stretch>
            <a:fillRect/>
          </a:stretch>
        </p:blipFill>
        <p:spPr>
          <a:xfrm>
            <a:off x="6400800" y="2099332"/>
            <a:ext cx="5074920" cy="3308561"/>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Grade 8 NAEP math, average scale score</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34</a:t>
            </a:r>
            <a:endParaRPr lang="en-US" sz="8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RED STATE VS. BLUE STATE</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Charter &amp; Public Enrollment: California, Illinois, Florida &amp; Texas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redblue_charter_share.png"/>
          <p:cNvPicPr>
            <a:picLocks noChangeAspect="1"/>
          </p:cNvPicPr>
          <p:nvPr/>
        </p:nvPicPr>
        <p:blipFill>
          <a:blip r:embed="rId3"/>
          <a:stretch>
            <a:fillRect/>
          </a:stretch>
        </p:blipFill>
        <p:spPr>
          <a:xfrm>
            <a:off x="685800" y="2042196"/>
            <a:ext cx="5074920" cy="3422833"/>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Statewide share enrolled in charter schools, 2000–2024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redblue_public_share.png"/>
          <p:cNvPicPr>
            <a:picLocks noChangeAspect="1"/>
          </p:cNvPicPr>
          <p:nvPr/>
        </p:nvPicPr>
        <p:blipFill>
          <a:blip r:embed="rId4"/>
          <a:stretch>
            <a:fillRect/>
          </a:stretch>
        </p:blipFill>
        <p:spPr>
          <a:xfrm>
            <a:off x="6400800" y="2039112"/>
            <a:ext cx="5074920" cy="3429000"/>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Statewide share enrolled in traditional public schools, 2000–2024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35</a:t>
            </a:r>
            <a:endParaRPr lang="en-US"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CALIFORNIA</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District Outcomes vs. Adequacy, 2009–2024</a:t>
            </a:r>
            <a:endParaRPr lang="en-US" sz="3000" dirty="0"/>
          </a:p>
        </p:txBody>
      </p:sp>
      <p:sp>
        <p:nvSpPr>
          <p:cNvPr id="4" name="Shape 2"/>
          <p:cNvSpPr/>
          <p:nvPr/>
        </p:nvSpPr>
        <p:spPr>
          <a:xfrm>
            <a:off x="548640" y="1737360"/>
            <a:ext cx="6995160" cy="4054793"/>
          </a:xfrm>
          <a:prstGeom prst="roundRect">
            <a:avLst>
              <a:gd name="adj" fmla="val 1353"/>
            </a:avLst>
          </a:prstGeom>
          <a:solidFill>
            <a:srgbClr val="141A42"/>
          </a:solidFill>
          <a:ln/>
        </p:spPr>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5800" y="1874520"/>
            <a:ext cx="6720840" cy="3780473"/>
          </a:xfrm>
          <a:prstGeom prst="rect">
            <a:avLst/>
          </a:prstGeom>
        </p:spPr>
      </p:pic>
      <p:sp>
        <p:nvSpPr>
          <p:cNvPr id="6" name="Text 3"/>
          <p:cNvSpPr txBox="1"/>
          <p:nvPr/>
        </p:nvSpPr>
        <p:spPr>
          <a:xfrm>
            <a:off x="685800" y="5792153"/>
            <a:ext cx="6720840" cy="36576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 711 CA districts vs. national-average outcomes, enrollment-weighted, 2009–2024</a:t>
            </a:r>
            <a:endParaRPr lang="en-US" sz="1100" dirty="0"/>
          </a:p>
        </p:txBody>
      </p:sp>
      <p:sp>
        <p:nvSpPr>
          <p:cNvPr id="7" name="Shape 4"/>
          <p:cNvSpPr/>
          <p:nvPr/>
        </p:nvSpPr>
        <p:spPr>
          <a:xfrm>
            <a:off x="7955280" y="1874520"/>
            <a:ext cx="3611880" cy="960120"/>
          </a:xfrm>
          <a:prstGeom prst="roundRect">
            <a:avLst>
              <a:gd name="adj" fmla="val 8571"/>
            </a:avLst>
          </a:prstGeom>
          <a:solidFill>
            <a:srgbClr val="141A42"/>
          </a:solidFill>
          <a:ln/>
        </p:spPr>
      </p:sp>
      <p:sp>
        <p:nvSpPr>
          <p:cNvPr id="8" name="Text 5"/>
          <p:cNvSpPr txBox="1"/>
          <p:nvPr/>
        </p:nvSpPr>
        <p:spPr>
          <a:xfrm>
            <a:off x="8092440" y="194767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81% → 93%</a:t>
            </a:r>
            <a:endParaRPr lang="en-US" sz="2600" dirty="0"/>
          </a:p>
        </p:txBody>
      </p:sp>
      <p:sp>
        <p:nvSpPr>
          <p:cNvPr id="9" name="Text 6"/>
          <p:cNvSpPr txBox="1"/>
          <p:nvPr/>
        </p:nvSpPr>
        <p:spPr>
          <a:xfrm>
            <a:off x="8092440" y="244144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LA Unified — adequacy for California's largest district, 2009 to 2024</a:t>
            </a:r>
            <a:endParaRPr lang="en-US" sz="1050" dirty="0"/>
          </a:p>
        </p:txBody>
      </p:sp>
      <p:sp>
        <p:nvSpPr>
          <p:cNvPr id="10" name="Shape 7"/>
          <p:cNvSpPr/>
          <p:nvPr/>
        </p:nvSpPr>
        <p:spPr>
          <a:xfrm>
            <a:off x="7955280" y="2971800"/>
            <a:ext cx="3611880" cy="960120"/>
          </a:xfrm>
          <a:prstGeom prst="roundRect">
            <a:avLst>
              <a:gd name="adj" fmla="val 8571"/>
            </a:avLst>
          </a:prstGeom>
          <a:solidFill>
            <a:srgbClr val="141A42"/>
          </a:solidFill>
          <a:ln/>
        </p:spPr>
      </p:sp>
      <p:sp>
        <p:nvSpPr>
          <p:cNvPr id="11" name="Text 8"/>
          <p:cNvSpPr txBox="1"/>
          <p:nvPr/>
        </p:nvSpPr>
        <p:spPr>
          <a:xfrm>
            <a:off x="8092440" y="304495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128% → 184%</a:t>
            </a:r>
            <a:endParaRPr lang="en-US" sz="2600" dirty="0"/>
          </a:p>
        </p:txBody>
      </p:sp>
      <p:sp>
        <p:nvSpPr>
          <p:cNvPr id="12" name="Text 9"/>
          <p:cNvSpPr txBox="1"/>
          <p:nvPr/>
        </p:nvSpPr>
        <p:spPr>
          <a:xfrm>
            <a:off x="8092440" y="353872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Beverly Hills Unified — well above adequate throughout, gap widening</a:t>
            </a:r>
            <a:endParaRPr lang="en-US" sz="1050" dirty="0"/>
          </a:p>
        </p:txBody>
      </p:sp>
      <p:sp>
        <p:nvSpPr>
          <p:cNvPr id="13" name="Shape 10"/>
          <p:cNvSpPr/>
          <p:nvPr/>
        </p:nvSpPr>
        <p:spPr>
          <a:xfrm>
            <a:off x="7955280" y="4069080"/>
            <a:ext cx="3611880" cy="960120"/>
          </a:xfrm>
          <a:prstGeom prst="roundRect">
            <a:avLst>
              <a:gd name="adj" fmla="val 8571"/>
            </a:avLst>
          </a:prstGeom>
          <a:solidFill>
            <a:srgbClr val="141A42"/>
          </a:solidFill>
          <a:ln/>
        </p:spPr>
      </p:sp>
      <p:sp>
        <p:nvSpPr>
          <p:cNvPr id="14" name="Text 11"/>
          <p:cNvSpPr txBox="1"/>
          <p:nvPr/>
        </p:nvSpPr>
        <p:spPr>
          <a:xfrm>
            <a:off x="8092440" y="414223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57% → 74%</a:t>
            </a:r>
            <a:endParaRPr lang="en-US" sz="2600" dirty="0"/>
          </a:p>
        </p:txBody>
      </p:sp>
      <p:sp>
        <p:nvSpPr>
          <p:cNvPr id="15" name="Text 12"/>
          <p:cNvSpPr txBox="1"/>
          <p:nvPr/>
        </p:nvSpPr>
        <p:spPr>
          <a:xfrm>
            <a:off x="8092440" y="463600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Compton Unified — outcome gap narrowed from −1.11 to −0.18</a:t>
            </a:r>
            <a:endParaRPr lang="en-US" sz="1050" dirty="0"/>
          </a:p>
        </p:txBody>
      </p:sp>
      <p:sp>
        <p:nvSpPr>
          <p:cNvPr id="16" name="Text 1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36</a:t>
            </a:r>
            <a:endParaRPr lang="en-US" sz="850" dirty="0"/>
          </a:p>
        </p:txBody>
      </p:sp>
      <p:pic>
        <p:nvPicPr>
          <p:cNvPr id="20" name="Image 2" descr="assets/qr_ca_widget.png"/>
          <p:cNvPicPr>
            <a:picLocks noChangeAspect="1"/>
          </p:cNvPicPr>
          <p:nvPr/>
        </p:nvPicPr>
        <p:blipFill>
          <a:blip r:embed="rId5"/>
          <a:stretch>
            <a:fillRect/>
          </a:stretch>
        </p:blipFill>
        <p:spPr>
          <a:xfrm>
            <a:off x="10561320" y="6080760"/>
            <a:ext cx="457200" cy="457200"/>
          </a:xfrm>
          <a:prstGeom prst="rect">
            <a:avLst/>
          </a:prstGeom>
        </p:spPr>
      </p:pic>
      <p:sp>
        <p:nvSpPr>
          <p:cNvPr id="21" name="Text 14"/>
          <p:cNvSpPr txBox="1"/>
          <p:nvPr/>
        </p:nvSpPr>
        <p:spPr>
          <a:xfrm>
            <a:off x="9646920" y="6126480"/>
            <a:ext cx="868680" cy="365760"/>
          </a:xfrm>
          <a:prstGeom prst="rect">
            <a:avLst/>
          </a:prstGeom>
          <a:noFill/>
          <a:ln/>
        </p:spPr>
        <p:txBody>
          <a:bodyPr wrap="square" lIns="0" tIns="0" rIns="0" bIns="0" rtlCol="0" anchor="ctr"/>
          <a:lstStyle/>
          <a:p>
            <a:pPr marL="0" indent="0" algn="r">
              <a:buNone/>
            </a:pPr>
            <a:r>
              <a:rPr lang="en-US" sz="800" dirty="0">
                <a:solidFill>
                  <a:srgbClr val="CADCFC"/>
                </a:solidFill>
                <a:latin typeface="Calibri" pitchFamily="34" charset="0"/>
                <a:ea typeface="Calibri" pitchFamily="34" charset="-122"/>
                <a:cs typeface="Calibri" pitchFamily="34" charset="-120"/>
              </a:rPr>
              <a:t>Explore interactively</a:t>
            </a:r>
            <a:endParaRPr 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THE SOUTH</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Mississippi &amp; the “Southern Surge”? Comparing MS, FL &amp; AZ</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southern_naep_reading.png"/>
          <p:cNvPicPr>
            <a:picLocks noChangeAspect="1"/>
          </p:cNvPicPr>
          <p:nvPr/>
        </p:nvPicPr>
        <p:blipFill>
          <a:blip r:embed="rId3"/>
          <a:stretch>
            <a:fillRect/>
          </a:stretch>
        </p:blipFill>
        <p:spPr>
          <a:xfrm>
            <a:off x="712844" y="1924812"/>
            <a:ext cx="5020832" cy="3657600"/>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Grade 8 NAEP reading, average scale score, 2000–2024</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southern_naep_math.png"/>
          <p:cNvPicPr>
            <a:picLocks noChangeAspect="1"/>
          </p:cNvPicPr>
          <p:nvPr/>
        </p:nvPicPr>
        <p:blipFill>
          <a:blip r:embed="rId4"/>
          <a:stretch>
            <a:fillRect/>
          </a:stretch>
        </p:blipFill>
        <p:spPr>
          <a:xfrm>
            <a:off x="6427844" y="1924812"/>
            <a:ext cx="5020832" cy="3657600"/>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Grade 8 NAEP math, average scale score, 2000–2024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37</a:t>
            </a:r>
            <a:endParaRPr lang="en-US"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THE SOUTH</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Southern States: Effort &amp; Spending</a:t>
            </a:r>
            <a:endParaRPr lang="en-US" sz="3000" dirty="0"/>
          </a:p>
        </p:txBody>
      </p:sp>
      <p:sp>
        <p:nvSpPr>
          <p:cNvPr id="4" name="Shape 2"/>
          <p:cNvSpPr/>
          <p:nvPr/>
        </p:nvSpPr>
        <p:spPr>
          <a:xfrm>
            <a:off x="548640" y="1828800"/>
            <a:ext cx="3566160" cy="3977640"/>
          </a:xfrm>
          <a:prstGeom prst="roundRect">
            <a:avLst>
              <a:gd name="adj" fmla="val 1795"/>
            </a:avLst>
          </a:prstGeom>
          <a:solidFill>
            <a:srgbClr val="F4F6FB"/>
          </a:solidFill>
          <a:ln/>
        </p:spPr>
      </p:sp>
      <p:pic>
        <p:nvPicPr>
          <p:cNvPr id="5" name="Image 0" descr="assets/chart_southern_effort.png"/>
          <p:cNvPicPr>
            <a:picLocks noChangeAspect="1"/>
          </p:cNvPicPr>
          <p:nvPr/>
        </p:nvPicPr>
        <p:blipFill>
          <a:blip r:embed="rId5"/>
          <a:stretch>
            <a:fillRect/>
          </a:stretch>
        </p:blipFill>
        <p:spPr>
          <a:xfrm>
            <a:off x="685800" y="2481432"/>
            <a:ext cx="3291840" cy="2398056"/>
          </a:xfrm>
          <a:prstGeom prst="rect">
            <a:avLst/>
          </a:prstGeom>
        </p:spPr>
      </p:pic>
      <p:sp>
        <p:nvSpPr>
          <p:cNvPr id="6" name="Text 3"/>
          <p:cNvSpPr txBox="1"/>
          <p:nvPr/>
        </p:nvSpPr>
        <p:spPr>
          <a:xfrm>
            <a:off x="685800" y="534924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Effort: state &amp; local revenue as % of gross state product</a:t>
            </a:r>
            <a:endParaRPr lang="en-US" sz="950" dirty="0"/>
          </a:p>
        </p:txBody>
      </p:sp>
      <p:sp>
        <p:nvSpPr>
          <p:cNvPr id="7" name="Shape 4"/>
          <p:cNvSpPr/>
          <p:nvPr/>
        </p:nvSpPr>
        <p:spPr>
          <a:xfrm>
            <a:off x="4389120" y="1828800"/>
            <a:ext cx="3566160" cy="3977640"/>
          </a:xfrm>
          <a:prstGeom prst="roundRect">
            <a:avLst>
              <a:gd name="adj" fmla="val 1795"/>
            </a:avLst>
          </a:prstGeom>
          <a:solidFill>
            <a:srgbClr val="F4F6FB"/>
          </a:solidFill>
          <a:ln/>
        </p:spPr>
      </p:sp>
      <p:pic>
        <p:nvPicPr>
          <p:cNvPr id="8" name="Image 1" descr="assets/chart_southern_spending.png"/>
          <p:cNvPicPr>
            <a:picLocks noChangeAspect="1"/>
          </p:cNvPicPr>
          <p:nvPr/>
        </p:nvPicPr>
        <p:blipFill>
          <a:blip r:embed="rId6"/>
          <a:stretch>
            <a:fillRect/>
          </a:stretch>
        </p:blipFill>
        <p:spPr>
          <a:xfrm>
            <a:off x="4526280" y="2479925"/>
            <a:ext cx="3291840" cy="2401071"/>
          </a:xfrm>
          <a:prstGeom prst="rect">
            <a:avLst/>
          </a:prstGeom>
        </p:spPr>
      </p:pic>
      <p:sp>
        <p:nvSpPr>
          <p:cNvPr id="9" name="Text 5"/>
          <p:cNvSpPr txBox="1"/>
          <p:nvPr/>
        </p:nvSpPr>
        <p:spPr>
          <a:xfrm>
            <a:off x="4526280" y="5349240"/>
            <a:ext cx="3291840" cy="411480"/>
          </a:xfrm>
          <a:prstGeom prst="rect">
            <a:avLst/>
          </a:prstGeom>
          <a:noFill/>
          <a:ln/>
        </p:spPr>
        <p:txBody>
          <a:bodyPr wrap="square" lIns="0" tIns="0" rIns="0" bIns="0" rtlCol="0" anchor="ctr"/>
          <a:lstStyle/>
          <a:p>
            <a:pPr marL="0" indent="0" algn="ctr">
              <a:buNone/>
            </a:pPr>
            <a:r>
              <a:rPr lang="en-US" sz="950" dirty="0">
                <a:solidFill>
                  <a:srgbClr val="5B6472"/>
                </a:solidFill>
                <a:latin typeface="Calibri" pitchFamily="34" charset="0"/>
                <a:ea typeface="Calibri" pitchFamily="34" charset="-122"/>
                <a:cs typeface="Calibri" pitchFamily="34" charset="-120"/>
              </a:rPr>
              <a:t>Labor-cost-adjusted per-pupil spending</a:t>
            </a:r>
            <a:endParaRPr lang="en-US" sz="950" dirty="0"/>
          </a:p>
        </p:txBody>
      </p:sp>
      <p:sp>
        <p:nvSpPr>
          <p:cNvPr id="10" name="Shape 6"/>
          <p:cNvSpPr/>
          <p:nvPr/>
        </p:nvSpPr>
        <p:spPr>
          <a:xfrm>
            <a:off x="8229600" y="1828800"/>
            <a:ext cx="2862072" cy="3977640"/>
          </a:xfrm>
          <a:prstGeom prst="roundRect">
            <a:avLst>
              <a:gd name="adj" fmla="val 2236"/>
            </a:avLst>
          </a:prstGeom>
          <a:solidFill>
            <a:srgbClr val="1E2761"/>
          </a:solidFill>
          <a:ln/>
        </p:spPr>
      </p:sp>
      <p:pic>
        <p:nvPicPr>
          <p:cNvPr id="11"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94192" y="2382012"/>
            <a:ext cx="2532888" cy="2532888"/>
          </a:xfrm>
          <a:prstGeom prst="rect">
            <a:avLst/>
          </a:prstGeom>
        </p:spPr>
      </p:pic>
      <p:sp>
        <p:nvSpPr>
          <p:cNvPr id="12" name="Text 7"/>
          <p:cNvSpPr txBox="1"/>
          <p:nvPr/>
        </p:nvSpPr>
        <p:spPr>
          <a:xfrm>
            <a:off x="8394192" y="5330952"/>
            <a:ext cx="2532888" cy="411480"/>
          </a:xfrm>
          <a:prstGeom prst="rect">
            <a:avLst/>
          </a:prstGeom>
          <a:noFill/>
          <a:ln/>
        </p:spPr>
        <p:txBody>
          <a:bodyPr wrap="square" lIns="0" tIns="0" rIns="0" bIns="0" rtlCol="0" anchor="ctr"/>
          <a:lstStyle/>
          <a:p>
            <a:pPr marL="0" indent="0" algn="ctr">
              <a:buNone/>
            </a:pPr>
            <a:r>
              <a:rPr lang="en-US" sz="950" dirty="0">
                <a:solidFill>
                  <a:srgbClr val="CADCFC"/>
                </a:solidFill>
                <a:latin typeface="Calibri" pitchFamily="34" charset="0"/>
                <a:ea typeface="Calibri" pitchFamily="34" charset="-122"/>
                <a:cs typeface="Calibri" pitchFamily="34" charset="-120"/>
              </a:rPr>
              <a:t>▶ Florida district outcomes vs. adequacy, 2009–2024</a:t>
            </a:r>
            <a:endParaRPr lang="en-US" sz="950" dirty="0"/>
          </a:p>
        </p:txBody>
      </p:sp>
      <p:sp>
        <p:nvSpPr>
          <p:cNvPr id="13" name="Text 8"/>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4" name="Text 9"/>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38</a:t>
            </a:r>
            <a:endParaRPr lang="en-US" sz="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THE SOUTH</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Southern States: Charter Enrollment</a:t>
            </a:r>
            <a:endParaRPr lang="en-US" sz="3000" dirty="0"/>
          </a:p>
        </p:txBody>
      </p:sp>
      <p:sp>
        <p:nvSpPr>
          <p:cNvPr id="4" name="Text 2"/>
          <p:cNvSpPr txBox="1"/>
          <p:nvPr/>
        </p:nvSpPr>
        <p:spPr>
          <a:xfrm>
            <a:off x="548640" y="1691640"/>
            <a:ext cx="5120640" cy="2377440"/>
          </a:xfrm>
          <a:prstGeom prst="rect">
            <a:avLst/>
          </a:prstGeom>
          <a:noFill/>
          <a:ln/>
        </p:spPr>
        <p:txBody>
          <a:bodyPr wrap="square" lIns="0" tIns="0" rIns="0" bIns="0" rtlCol="0" anchor="t"/>
          <a:lstStyle/>
          <a:p>
            <a:pPr marL="0" indent="0">
              <a:lnSpc>
                <a:spcPct val="128000"/>
              </a:lnSpc>
              <a:buNone/>
            </a:pPr>
            <a:r>
              <a:rPr lang="en-US" sz="1450" dirty="0">
                <a:solidFill>
                  <a:srgbClr val="1A1A2E"/>
                </a:solidFill>
                <a:latin typeface="Calibri" pitchFamily="34" charset="0"/>
                <a:ea typeface="Calibri" pitchFamily="34" charset="-122"/>
                <a:cs typeface="Calibri" pitchFamily="34" charset="-120"/>
              </a:rPr>
              <a:t>Arizona's charter sector has grown far faster than Mississippi's or Florida's — one of several structural differences that complicate any simple comparison between the two states' NAEP trends.</a:t>
            </a:r>
            <a:endParaRPr lang="en-US" sz="1450" dirty="0"/>
          </a:p>
        </p:txBody>
      </p:sp>
      <p:pic>
        <p:nvPicPr>
          <p:cNvPr id="5" name="Image 0" descr="assets/chart_southern_charter_share.png"/>
          <p:cNvPicPr>
            <a:picLocks noChangeAspect="1"/>
          </p:cNvPicPr>
          <p:nvPr/>
        </p:nvPicPr>
        <p:blipFill>
          <a:blip r:embed="rId3"/>
          <a:stretch>
            <a:fillRect/>
          </a:stretch>
        </p:blipFill>
        <p:spPr>
          <a:xfrm>
            <a:off x="5852160" y="1955286"/>
            <a:ext cx="5669280" cy="4136148"/>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39</a:t>
            </a:r>
            <a:endParaRPr lang="en-US"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6">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KANSAS &amp; MISSOURI</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700" b="1" dirty="0">
                <a:solidFill>
                  <a:srgbClr val="FFFFFF"/>
                </a:solidFill>
                <a:latin typeface="Cambria" pitchFamily="34" charset="0"/>
                <a:ea typeface="Cambria" pitchFamily="34" charset="-122"/>
                <a:cs typeface="Cambria" pitchFamily="34" charset="-120"/>
              </a:rPr>
              <a:t>A Funding Gap Across a State Line</a:t>
            </a:r>
            <a:endParaRPr lang="en-US" sz="2700" dirty="0"/>
          </a:p>
        </p:txBody>
      </p:sp>
      <p:sp>
        <p:nvSpPr>
          <p:cNvPr id="4" name="Text 2"/>
          <p:cNvSpPr txBox="1"/>
          <p:nvPr/>
        </p:nvSpPr>
        <p:spPr>
          <a:xfrm>
            <a:off x="548640" y="1298448"/>
            <a:ext cx="10515600" cy="36576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Funding gap to the cost of national-average outcomes, 2024</a:t>
            </a:r>
            <a:endParaRPr lang="en-US" sz="1350" dirty="0"/>
          </a:p>
        </p:txBody>
      </p:sp>
      <p:pic>
        <p:nvPicPr>
          <p:cNvPr id="5" name="Image 0" descr="assets/map_ksmo_cost_gap_2024.png"/>
          <p:cNvPicPr>
            <a:picLocks noChangeAspect="1"/>
          </p:cNvPicPr>
          <p:nvPr/>
        </p:nvPicPr>
        <p:blipFill>
          <a:blip r:embed="rId3"/>
          <a:stretch>
            <a:fillRect/>
          </a:stretch>
        </p:blipFill>
        <p:spPr>
          <a:xfrm>
            <a:off x="3406140" y="2410176"/>
            <a:ext cx="5349240" cy="2952048"/>
          </a:xfrm>
          <a:prstGeom prst="rect">
            <a:avLst/>
          </a:prstGeom>
        </p:spPr>
      </p:pic>
      <p:sp>
        <p:nvSpPr>
          <p:cNvPr id="6" name="Text 3"/>
          <p:cNvSpPr txBox="1"/>
          <p:nvPr/>
        </p:nvSpPr>
        <p:spPr>
          <a:xfrm>
            <a:off x="548640" y="1920240"/>
            <a:ext cx="2788920" cy="3931920"/>
          </a:xfrm>
          <a:prstGeom prst="rect">
            <a:avLst/>
          </a:prstGeom>
          <a:noFill/>
          <a:ln/>
        </p:spPr>
        <p:txBody>
          <a:bodyPr wrap="square" lIns="0" tIns="0" rIns="0" bIns="0" rtlCol="0" anchor="t"/>
          <a:lstStyle/>
          <a:p>
            <a:pPr marL="0" indent="0">
              <a:lnSpc>
                <a:spcPct val="122000"/>
              </a:lnSpc>
              <a:buNone/>
            </a:pPr>
            <a:r>
              <a:rPr lang="en-US" sz="1250" dirty="0">
                <a:solidFill>
                  <a:srgbClr val="EDF2FC"/>
                </a:solidFill>
                <a:latin typeface="Calibri" pitchFamily="34" charset="0"/>
                <a:ea typeface="Calibri" pitchFamily="34" charset="-122"/>
                <a:cs typeface="Calibri" pitchFamily="34" charset="-120"/>
              </a:rPr>
              <a:t>Missouri is substantially more underfunded than Kansas. Southern and eastern Missouri — especially near St. Louis — run consistently red, while much of Kansas sits close to neutral or blue. Jennings and Riverview Gardens are underfunded by 73 and 68 points; neighboring Clayton is overfunded by 85 — a 150+ point gap within one metro area.</a:t>
            </a:r>
            <a:endParaRPr lang="en-US" sz="1250" dirty="0"/>
          </a:p>
        </p:txBody>
      </p:sp>
      <p:sp>
        <p:nvSpPr>
          <p:cNvPr id="7" name="Shape 4"/>
          <p:cNvSpPr/>
          <p:nvPr/>
        </p:nvSpPr>
        <p:spPr>
          <a:xfrm>
            <a:off x="9034272" y="1920240"/>
            <a:ext cx="2606040" cy="960120"/>
          </a:xfrm>
          <a:prstGeom prst="roundRect">
            <a:avLst>
              <a:gd name="adj" fmla="val 8571"/>
            </a:avLst>
          </a:prstGeom>
          <a:solidFill>
            <a:srgbClr val="141A42"/>
          </a:solidFill>
          <a:ln/>
        </p:spPr>
      </p:sp>
      <p:sp>
        <p:nvSpPr>
          <p:cNvPr id="8" name="Text 5"/>
          <p:cNvSpPr txBox="1"/>
          <p:nvPr/>
        </p:nvSpPr>
        <p:spPr>
          <a:xfrm>
            <a:off x="9171432" y="199339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98%</a:t>
            </a:r>
            <a:endParaRPr lang="en-US" sz="2600" dirty="0"/>
          </a:p>
        </p:txBody>
      </p:sp>
      <p:sp>
        <p:nvSpPr>
          <p:cNvPr id="9" name="Text 6"/>
          <p:cNvSpPr txBox="1"/>
          <p:nvPr/>
        </p:nvSpPr>
        <p:spPr>
          <a:xfrm>
            <a:off x="9171432" y="248716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Kansas enrollment-weighted average · 52% of districts underfunded</a:t>
            </a:r>
            <a:endParaRPr lang="en-US" sz="1050" dirty="0"/>
          </a:p>
        </p:txBody>
      </p:sp>
      <p:sp>
        <p:nvSpPr>
          <p:cNvPr id="10" name="Shape 7"/>
          <p:cNvSpPr/>
          <p:nvPr/>
        </p:nvSpPr>
        <p:spPr>
          <a:xfrm>
            <a:off x="9034272" y="3017520"/>
            <a:ext cx="2606040" cy="960120"/>
          </a:xfrm>
          <a:prstGeom prst="roundRect">
            <a:avLst>
              <a:gd name="adj" fmla="val 8571"/>
            </a:avLst>
          </a:prstGeom>
          <a:solidFill>
            <a:srgbClr val="141A42"/>
          </a:solidFill>
          <a:ln/>
        </p:spPr>
      </p:sp>
      <p:sp>
        <p:nvSpPr>
          <p:cNvPr id="11" name="Text 8"/>
          <p:cNvSpPr txBox="1"/>
          <p:nvPr/>
        </p:nvSpPr>
        <p:spPr>
          <a:xfrm>
            <a:off x="9171432" y="3090672"/>
            <a:ext cx="233172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85%</a:t>
            </a:r>
            <a:endParaRPr lang="en-US" sz="2600" dirty="0"/>
          </a:p>
        </p:txBody>
      </p:sp>
      <p:sp>
        <p:nvSpPr>
          <p:cNvPr id="12" name="Text 9"/>
          <p:cNvSpPr txBox="1"/>
          <p:nvPr/>
        </p:nvSpPr>
        <p:spPr>
          <a:xfrm>
            <a:off x="9171432" y="3584448"/>
            <a:ext cx="233172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Missouri enrollment-weighted average · 83% of districts underfunded</a:t>
            </a:r>
            <a:endParaRPr lang="en-US" sz="1050" dirty="0"/>
          </a:p>
        </p:txBody>
      </p:sp>
      <p:sp>
        <p:nvSpPr>
          <p:cNvPr id="13" name="Text 10"/>
          <p:cNvSpPr txBox="1"/>
          <p:nvPr/>
        </p:nvSpPr>
        <p:spPr>
          <a:xfrm>
            <a:off x="548640" y="6236208"/>
            <a:ext cx="1106424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Funding gap = % Adequacy − 100. 9 recently-consolidated Kansas districts excluded for lack of a 2024 match. Source: NECM/SEDA merged file.</a:t>
            </a:r>
            <a:endParaRPr lang="en-US" sz="900" dirty="0"/>
          </a:p>
        </p:txBody>
      </p:sp>
      <p:sp>
        <p:nvSpPr>
          <p:cNvPr id="14"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5"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40</a:t>
            </a:r>
            <a:endParaRPr lang="en-US" sz="850" dirty="0"/>
          </a:p>
        </p:txBody>
      </p:sp>
      <p:pic>
        <p:nvPicPr>
          <p:cNvPr id="16" name="Image 1" descr="assets/qr_ksmo_widget.png"/>
          <p:cNvPicPr>
            <a:picLocks noChangeAspect="1"/>
          </p:cNvPicPr>
          <p:nvPr/>
        </p:nvPicPr>
        <p:blipFill>
          <a:blip r:embed="rId4"/>
          <a:stretch>
            <a:fillRect/>
          </a:stretch>
        </p:blipFill>
        <p:spPr>
          <a:xfrm>
            <a:off x="10561320" y="6080760"/>
            <a:ext cx="457200" cy="457200"/>
          </a:xfrm>
          <a:prstGeom prst="rect">
            <a:avLst/>
          </a:prstGeom>
        </p:spPr>
      </p:pic>
      <p:sp>
        <p:nvSpPr>
          <p:cNvPr id="17" name="Text 13"/>
          <p:cNvSpPr txBox="1"/>
          <p:nvPr/>
        </p:nvSpPr>
        <p:spPr>
          <a:xfrm>
            <a:off x="9646920" y="6126480"/>
            <a:ext cx="868680" cy="365760"/>
          </a:xfrm>
          <a:prstGeom prst="rect">
            <a:avLst/>
          </a:prstGeom>
          <a:noFill/>
          <a:ln/>
        </p:spPr>
        <p:txBody>
          <a:bodyPr wrap="square" lIns="0" tIns="0" rIns="0" bIns="0" rtlCol="0" anchor="ctr"/>
          <a:lstStyle/>
          <a:p>
            <a:pPr marL="0" indent="0" algn="r">
              <a:buNone/>
            </a:pPr>
            <a:r>
              <a:rPr lang="en-US" sz="800" dirty="0">
                <a:solidFill>
                  <a:srgbClr val="CADCFC"/>
                </a:solidFill>
                <a:latin typeface="Calibri" pitchFamily="34" charset="0"/>
                <a:ea typeface="Calibri" pitchFamily="34" charset="-122"/>
                <a:cs typeface="Calibri" pitchFamily="34" charset="-120"/>
              </a:rPr>
              <a:t>Explore interactively</a:t>
            </a:r>
            <a:endParaRPr 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KANSAS CITY METRO</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Kansas City Metro: Funding vs. Outcomes</a:t>
            </a:r>
            <a:endParaRPr lang="en-US" sz="3000" dirty="0"/>
          </a:p>
        </p:txBody>
      </p:sp>
      <p:sp>
        <p:nvSpPr>
          <p:cNvPr id="4" name="Shape 2"/>
          <p:cNvSpPr/>
          <p:nvPr/>
        </p:nvSpPr>
        <p:spPr>
          <a:xfrm>
            <a:off x="548640" y="1783080"/>
            <a:ext cx="5349240" cy="4160520"/>
          </a:xfrm>
          <a:prstGeom prst="roundRect">
            <a:avLst>
              <a:gd name="adj" fmla="val 1538"/>
            </a:avLst>
          </a:prstGeom>
          <a:solidFill>
            <a:srgbClr val="F4F6FB"/>
          </a:solidFill>
          <a:ln/>
        </p:spPr>
      </p:sp>
      <p:pic>
        <p:nvPicPr>
          <p:cNvPr id="5" name="Image 0" descr="assets/chart_kcmetro_bubble_2009.png"/>
          <p:cNvPicPr>
            <a:picLocks noChangeAspect="1"/>
          </p:cNvPicPr>
          <p:nvPr/>
        </p:nvPicPr>
        <p:blipFill>
          <a:blip r:embed="rId3"/>
          <a:stretch>
            <a:fillRect/>
          </a:stretch>
        </p:blipFill>
        <p:spPr>
          <a:xfrm>
            <a:off x="1046117" y="1924812"/>
            <a:ext cx="4354286" cy="3657600"/>
          </a:xfrm>
          <a:prstGeom prst="rect">
            <a:avLst/>
          </a:prstGeom>
        </p:spPr>
      </p:pic>
      <p:sp>
        <p:nvSpPr>
          <p:cNvPr id="6" name="Text 3"/>
          <p:cNvSpPr txBox="1"/>
          <p:nvPr/>
        </p:nvSpPr>
        <p:spPr>
          <a:xfrm>
            <a:off x="731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Funding gap vs. outcome index, enrollment-weighted, 2009</a:t>
            </a:r>
            <a:endParaRPr lang="en-US" sz="1050" dirty="0"/>
          </a:p>
        </p:txBody>
      </p:sp>
      <p:sp>
        <p:nvSpPr>
          <p:cNvPr id="7" name="Shape 4"/>
          <p:cNvSpPr/>
          <p:nvPr/>
        </p:nvSpPr>
        <p:spPr>
          <a:xfrm>
            <a:off x="6263640" y="1783080"/>
            <a:ext cx="5349240" cy="4160520"/>
          </a:xfrm>
          <a:prstGeom prst="roundRect">
            <a:avLst>
              <a:gd name="adj" fmla="val 1538"/>
            </a:avLst>
          </a:prstGeom>
          <a:solidFill>
            <a:srgbClr val="F4F6FB"/>
          </a:solidFill>
          <a:ln/>
        </p:spPr>
      </p:sp>
      <p:pic>
        <p:nvPicPr>
          <p:cNvPr id="8" name="Image 1" descr="assets/chart_kcmetro_bubble_2024.png"/>
          <p:cNvPicPr>
            <a:picLocks noChangeAspect="1"/>
          </p:cNvPicPr>
          <p:nvPr/>
        </p:nvPicPr>
        <p:blipFill>
          <a:blip r:embed="rId4"/>
          <a:stretch>
            <a:fillRect/>
          </a:stretch>
        </p:blipFill>
        <p:spPr>
          <a:xfrm>
            <a:off x="6761117" y="1924812"/>
            <a:ext cx="4354286" cy="3657600"/>
          </a:xfrm>
          <a:prstGeom prst="rect">
            <a:avLst/>
          </a:prstGeom>
        </p:spPr>
      </p:pic>
      <p:sp>
        <p:nvSpPr>
          <p:cNvPr id="9" name="Text 5"/>
          <p:cNvSpPr txBox="1"/>
          <p:nvPr/>
        </p:nvSpPr>
        <p:spPr>
          <a:xfrm>
            <a:off x="6446520" y="5559552"/>
            <a:ext cx="4983480" cy="365760"/>
          </a:xfrm>
          <a:prstGeom prst="rect">
            <a:avLst/>
          </a:prstGeom>
          <a:noFill/>
          <a:ln/>
        </p:spPr>
        <p:txBody>
          <a:bodyPr wrap="square" lIns="0" tIns="0" rIns="0" bIns="0" rtlCol="0" anchor="ctr"/>
          <a:lstStyle/>
          <a:p>
            <a:pPr marL="0" indent="0" algn="ctr">
              <a:buNone/>
            </a:pPr>
            <a:r>
              <a:rPr lang="en-US" sz="1050" dirty="0">
                <a:solidFill>
                  <a:srgbClr val="5B6472"/>
                </a:solidFill>
                <a:latin typeface="Calibri" pitchFamily="34" charset="0"/>
                <a:ea typeface="Calibri" pitchFamily="34" charset="-122"/>
                <a:cs typeface="Calibri" pitchFamily="34" charset="-120"/>
              </a:rPr>
              <a:t>Funding gap vs. outcome index, enrollment-weighted, 2024</a:t>
            </a:r>
            <a:endParaRPr lang="en-US" sz="1050" dirty="0"/>
          </a:p>
        </p:txBody>
      </p:sp>
      <p:sp>
        <p:nvSpPr>
          <p:cNvPr id="10"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1"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41</a:t>
            </a:r>
            <a:endParaRPr lang="en-US"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KANSAS CITY METRO</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Watching the Shift, 2009–2024</a:t>
            </a:r>
            <a:endParaRPr lang="en-US" sz="3000" dirty="0"/>
          </a:p>
        </p:txBody>
      </p:sp>
      <p:sp>
        <p:nvSpPr>
          <p:cNvPr id="4" name="Shape 2"/>
          <p:cNvSpPr/>
          <p:nvPr/>
        </p:nvSpPr>
        <p:spPr>
          <a:xfrm>
            <a:off x="548640" y="1737360"/>
            <a:ext cx="6995160" cy="4054793"/>
          </a:xfrm>
          <a:prstGeom prst="roundRect">
            <a:avLst>
              <a:gd name="adj" fmla="val 1353"/>
            </a:avLst>
          </a:prstGeom>
          <a:solidFill>
            <a:srgbClr val="141A42"/>
          </a:solidFill>
          <a:ln/>
        </p:spPr>
      </p:sp>
      <p:pic>
        <p:nvPicPr>
          <p:cNvPr id="5"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5800" y="1874520"/>
            <a:ext cx="6720840" cy="3780473"/>
          </a:xfrm>
          <a:prstGeom prst="rect">
            <a:avLst/>
          </a:prstGeom>
        </p:spPr>
      </p:pic>
      <p:sp>
        <p:nvSpPr>
          <p:cNvPr id="6" name="Text 3"/>
          <p:cNvSpPr txBox="1"/>
          <p:nvPr/>
        </p:nvSpPr>
        <p:spPr>
          <a:xfrm>
            <a:off x="685800" y="5792153"/>
            <a:ext cx="6720840" cy="365760"/>
          </a:xfrm>
          <a:prstGeom prst="rect">
            <a:avLst/>
          </a:prstGeom>
          <a:noFill/>
          <a:ln/>
        </p:spPr>
        <p:txBody>
          <a:bodyPr wrap="square" lIns="0" tIns="0" rIns="0" bIns="0" rtlCol="0" anchor="ctr"/>
          <a:lstStyle/>
          <a:p>
            <a:pPr marL="0" indent="0">
              <a:buNone/>
            </a:pPr>
            <a:r>
              <a:rPr lang="en-US" sz="1100" i="1" dirty="0">
                <a:solidFill>
                  <a:srgbClr val="CADCFC"/>
                </a:solidFill>
                <a:latin typeface="Calibri" pitchFamily="34" charset="0"/>
                <a:ea typeface="Calibri" pitchFamily="34" charset="-122"/>
                <a:cs typeface="Calibri" pitchFamily="34" charset="-120"/>
              </a:rPr>
              <a:t>▶ Funding gap to the cost of national-average outcomes, by KC-metro district</a:t>
            </a:r>
            <a:endParaRPr lang="en-US" sz="1100" dirty="0"/>
          </a:p>
        </p:txBody>
      </p:sp>
      <p:sp>
        <p:nvSpPr>
          <p:cNvPr id="7" name="Shape 4"/>
          <p:cNvSpPr/>
          <p:nvPr/>
        </p:nvSpPr>
        <p:spPr>
          <a:xfrm>
            <a:off x="7955280" y="1874520"/>
            <a:ext cx="3611880" cy="960120"/>
          </a:xfrm>
          <a:prstGeom prst="roundRect">
            <a:avLst>
              <a:gd name="adj" fmla="val 8571"/>
            </a:avLst>
          </a:prstGeom>
          <a:solidFill>
            <a:srgbClr val="141A42"/>
          </a:solidFill>
          <a:ln/>
        </p:spPr>
      </p:sp>
      <p:sp>
        <p:nvSpPr>
          <p:cNvPr id="8" name="Text 5"/>
          <p:cNvSpPr txBox="1"/>
          <p:nvPr/>
        </p:nvSpPr>
        <p:spPr>
          <a:xfrm>
            <a:off x="8092440" y="194767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KCMO: +5 → −40</a:t>
            </a:r>
            <a:endParaRPr lang="en-US" sz="2600" dirty="0"/>
          </a:p>
        </p:txBody>
      </p:sp>
      <p:sp>
        <p:nvSpPr>
          <p:cNvPr id="9" name="Text 6"/>
          <p:cNvSpPr txBox="1"/>
          <p:nvPr/>
        </p:nvSpPr>
        <p:spPr>
          <a:xfrm>
            <a:off x="8092440" y="244144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Kansas City, Missouri's funding gap, 2009 to 2024</a:t>
            </a:r>
            <a:endParaRPr lang="en-US" sz="1050" dirty="0"/>
          </a:p>
        </p:txBody>
      </p:sp>
      <p:sp>
        <p:nvSpPr>
          <p:cNvPr id="10" name="Shape 7"/>
          <p:cNvSpPr/>
          <p:nvPr/>
        </p:nvSpPr>
        <p:spPr>
          <a:xfrm>
            <a:off x="7955280" y="2971800"/>
            <a:ext cx="3611880" cy="960120"/>
          </a:xfrm>
          <a:prstGeom prst="roundRect">
            <a:avLst>
              <a:gd name="adj" fmla="val 8571"/>
            </a:avLst>
          </a:prstGeom>
          <a:solidFill>
            <a:srgbClr val="141A42"/>
          </a:solidFill>
          <a:ln/>
        </p:spPr>
      </p:sp>
      <p:sp>
        <p:nvSpPr>
          <p:cNvPr id="11" name="Text 8"/>
          <p:cNvSpPr txBox="1"/>
          <p:nvPr/>
        </p:nvSpPr>
        <p:spPr>
          <a:xfrm>
            <a:off x="8092440" y="304495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KCK: −29 → −23</a:t>
            </a:r>
            <a:endParaRPr lang="en-US" sz="2600" dirty="0"/>
          </a:p>
        </p:txBody>
      </p:sp>
      <p:sp>
        <p:nvSpPr>
          <p:cNvPr id="12" name="Text 9"/>
          <p:cNvSpPr txBox="1"/>
          <p:nvPr/>
        </p:nvSpPr>
        <p:spPr>
          <a:xfrm>
            <a:off x="8092440" y="353872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Kansas City, Kansas — the only district in the cluster to improve</a:t>
            </a:r>
            <a:endParaRPr lang="en-US" sz="1050" dirty="0"/>
          </a:p>
        </p:txBody>
      </p:sp>
      <p:sp>
        <p:nvSpPr>
          <p:cNvPr id="13" name="Shape 10"/>
          <p:cNvSpPr/>
          <p:nvPr/>
        </p:nvSpPr>
        <p:spPr>
          <a:xfrm>
            <a:off x="7955280" y="4069080"/>
            <a:ext cx="3611880" cy="960120"/>
          </a:xfrm>
          <a:prstGeom prst="roundRect">
            <a:avLst>
              <a:gd name="adj" fmla="val 8571"/>
            </a:avLst>
          </a:prstGeom>
          <a:solidFill>
            <a:srgbClr val="141A42"/>
          </a:solidFill>
          <a:ln/>
        </p:spPr>
      </p:sp>
      <p:sp>
        <p:nvSpPr>
          <p:cNvPr id="14" name="Text 11"/>
          <p:cNvSpPr txBox="1"/>
          <p:nvPr/>
        </p:nvSpPr>
        <p:spPr>
          <a:xfrm>
            <a:off x="8092440" y="4142232"/>
            <a:ext cx="3337560" cy="502920"/>
          </a:xfrm>
          <a:prstGeom prst="rect">
            <a:avLst/>
          </a:prstGeom>
          <a:noFill/>
          <a:ln/>
        </p:spPr>
        <p:txBody>
          <a:bodyPr wrap="square" lIns="0" tIns="0" rIns="0" bIns="0" rtlCol="0" anchor="ctr"/>
          <a:lstStyle/>
          <a:p>
            <a:pPr marL="0" indent="0">
              <a:buNone/>
            </a:pPr>
            <a:r>
              <a:rPr lang="en-US" sz="2600" b="1" dirty="0">
                <a:solidFill>
                  <a:srgbClr val="CADCFC"/>
                </a:solidFill>
                <a:latin typeface="Cambria" pitchFamily="34" charset="0"/>
                <a:ea typeface="Cambria" pitchFamily="34" charset="-122"/>
                <a:cs typeface="Cambria" pitchFamily="34" charset="-120"/>
              </a:rPr>
              <a:t>6 of 20</a:t>
            </a:r>
            <a:endParaRPr lang="en-US" sz="2600" dirty="0"/>
          </a:p>
        </p:txBody>
      </p:sp>
      <p:sp>
        <p:nvSpPr>
          <p:cNvPr id="15" name="Text 12"/>
          <p:cNvSpPr txBox="1"/>
          <p:nvPr/>
        </p:nvSpPr>
        <p:spPr>
          <a:xfrm>
            <a:off x="8092440" y="4636008"/>
            <a:ext cx="3337560" cy="365760"/>
          </a:xfrm>
          <a:prstGeom prst="rect">
            <a:avLst/>
          </a:prstGeom>
          <a:noFill/>
          <a:ln/>
        </p:spPr>
        <p:txBody>
          <a:bodyPr wrap="square" lIns="0" tIns="0" rIns="0" bIns="0" rtlCol="0" anchor="t"/>
          <a:lstStyle/>
          <a:p>
            <a:pPr marL="0" indent="0">
              <a:buNone/>
            </a:pPr>
            <a:r>
              <a:rPr lang="en-US" sz="1050" dirty="0">
                <a:solidFill>
                  <a:srgbClr val="AAB4D6"/>
                </a:solidFill>
                <a:latin typeface="Calibri" pitchFamily="34" charset="0"/>
                <a:ea typeface="Calibri" pitchFamily="34" charset="-122"/>
                <a:cs typeface="Calibri" pitchFamily="34" charset="-120"/>
              </a:rPr>
              <a:t>metro districts flipped from overfunded to underfunded since 2009</a:t>
            </a:r>
            <a:endParaRPr lang="en-US" sz="1050" dirty="0"/>
          </a:p>
        </p:txBody>
      </p:sp>
      <p:sp>
        <p:nvSpPr>
          <p:cNvPr id="16" name="Text 1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42</a:t>
            </a:r>
            <a:endParaRPr lang="en-US" sz="8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STATE TRENDS — SMALL CITIES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Small Cities Matter: Utica &amp; Poughkeepsie, NY</a:t>
            </a:r>
            <a:endParaRPr lang="en-US" sz="3000" dirty="0"/>
          </a:p>
        </p:txBody>
      </p:sp>
      <p:sp>
        <p:nvSpPr>
          <p:cNvPr id="4" name="Text 2"/>
          <p:cNvSpPr txBox="1"/>
          <p:nvPr/>
        </p:nvSpPr>
        <p:spPr>
          <a:xfrm>
            <a:off x="548640" y="1691640"/>
            <a:ext cx="4846320" cy="2011680"/>
          </a:xfrm>
          <a:prstGeom prst="rect">
            <a:avLst/>
          </a:prstGeom>
          <a:noFill/>
          <a:ln/>
        </p:spPr>
        <p:txBody>
          <a:bodyPr wrap="square" lIns="0" tIns="0" rIns="0" bIns="0" rtlCol="0" anchor="t"/>
          <a:lstStyle/>
          <a:p>
            <a:pPr marL="0" indent="0">
              <a:lnSpc>
                <a:spcPct val="130000"/>
              </a:lnSpc>
              <a:buNone/>
            </a:pPr>
            <a:r>
              <a:rPr lang="en-US" sz="1450" dirty="0">
                <a:solidFill>
                  <a:srgbClr val="1A1A2E"/>
                </a:solidFill>
                <a:latin typeface="Calibri" pitchFamily="34" charset="0"/>
                <a:ea typeface="Calibri" pitchFamily="34" charset="-122"/>
                <a:cs typeface="Calibri" pitchFamily="34" charset="-120"/>
              </a:rPr>
              <a:t>New York's funding story is usually told through New York City and its wealthy suburbs. But the state's small legacy cities — high-poverty, low-wealth, and largely overlooked — often sit furthest from the adequacy standard.</a:t>
            </a:r>
            <a:endParaRPr lang="en-US" sz="1450" dirty="0"/>
          </a:p>
        </p:txBody>
      </p:sp>
      <p:sp>
        <p:nvSpPr>
          <p:cNvPr id="5" name="Text 3"/>
          <p:cNvSpPr txBox="1"/>
          <p:nvPr/>
        </p:nvSpPr>
        <p:spPr>
          <a:xfrm>
            <a:off x="548640" y="3794760"/>
            <a:ext cx="4846320" cy="2103120"/>
          </a:xfrm>
          <a:prstGeom prst="rect">
            <a:avLst/>
          </a:prstGeom>
          <a:noFill/>
          <a:ln/>
        </p:spPr>
        <p:txBody>
          <a:bodyPr wrap="square" lIns="0" tIns="0" rIns="0" bIns="0" rtlCol="0" anchor="t"/>
          <a:lstStyle/>
          <a:p>
            <a:pPr marL="228600" indent="-228600">
              <a:lnSpc>
                <a:spcPct val="108000"/>
              </a:lnSpc>
              <a:spcAft>
                <a:spcPts val="1200"/>
              </a:spcAft>
              <a:buSzPct val="100000"/>
              <a:buChar char="▪"/>
            </a:pPr>
            <a:r>
              <a:rPr lang="en-US" sz="1250" dirty="0">
                <a:solidFill>
                  <a:srgbClr val="1A1A2E"/>
                </a:solidFill>
                <a:latin typeface="Calibri" pitchFamily="34" charset="0"/>
                <a:ea typeface="Calibri" pitchFamily="34" charset="-122"/>
                <a:cs typeface="Calibri" pitchFamily="34" charset="-120"/>
              </a:rPr>
              <a:t>666 New York districts plotted; small-city districts highlighted against the statewide average standard.</a:t>
            </a:r>
            <a:endParaRPr lang="en-US" sz="1250" dirty="0"/>
          </a:p>
          <a:p>
            <a:pPr marL="228600" indent="-228600">
              <a:lnSpc>
                <a:spcPct val="108000"/>
              </a:lnSpc>
              <a:spcAft>
                <a:spcPts val="1200"/>
              </a:spcAft>
              <a:buSzPct val="100000"/>
              <a:buChar char="▪"/>
            </a:pPr>
            <a:r>
              <a:rPr lang="en-US" sz="1250" dirty="0">
                <a:solidFill>
                  <a:srgbClr val="1A1A2E"/>
                </a:solidFill>
                <a:latin typeface="Calibri" pitchFamily="34" charset="0"/>
                <a:ea typeface="Calibri" pitchFamily="34" charset="-122"/>
                <a:cs typeface="Calibri" pitchFamily="34" charset="-120"/>
              </a:rPr>
              <a:t>Utica and Poughkeepsie illustrate how small, high-poverty cities can trail both wealthy suburbs and rural districts.</a:t>
            </a:r>
            <a:endParaRPr lang="en-US" sz="1250" dirty="0"/>
          </a:p>
        </p:txBody>
      </p:sp>
      <p:sp>
        <p:nvSpPr>
          <p:cNvPr id="6" name="Shape 4"/>
          <p:cNvSpPr/>
          <p:nvPr/>
        </p:nvSpPr>
        <p:spPr>
          <a:xfrm>
            <a:off x="5852160" y="1554480"/>
            <a:ext cx="4251960" cy="4251960"/>
          </a:xfrm>
          <a:prstGeom prst="roundRect">
            <a:avLst>
              <a:gd name="adj" fmla="val 1290"/>
            </a:avLst>
          </a:prstGeom>
          <a:solidFill>
            <a:srgbClr val="F4F6FB"/>
          </a:solidFill>
          <a:ln/>
        </p:spPr>
      </p:sp>
      <p:pic>
        <p:nvPicPr>
          <p:cNvPr id="7"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989320" y="1691640"/>
            <a:ext cx="3977640" cy="3977640"/>
          </a:xfrm>
          <a:prstGeom prst="rect">
            <a:avLst/>
          </a:prstGeom>
        </p:spPr>
      </p:pic>
      <p:sp>
        <p:nvSpPr>
          <p:cNvPr id="8" name="Text 5"/>
          <p:cNvSpPr txBox="1"/>
          <p:nvPr/>
        </p:nvSpPr>
        <p:spPr>
          <a:xfrm>
            <a:off x="5989320" y="5806440"/>
            <a:ext cx="3977640" cy="365760"/>
          </a:xfrm>
          <a:prstGeom prst="rect">
            <a:avLst/>
          </a:prstGeom>
          <a:noFill/>
          <a:ln/>
        </p:spPr>
        <p:txBody>
          <a:bodyPr wrap="square" lIns="0" tIns="0" rIns="0" bIns="0" rtlCol="0" anchor="ctr"/>
          <a:lstStyle/>
          <a:p>
            <a:pPr marL="0" indent="0">
              <a:buNone/>
            </a:pPr>
            <a:r>
              <a:rPr lang="en-US" sz="1000" i="1" dirty="0">
                <a:solidFill>
                  <a:srgbClr val="5B6472"/>
                </a:solidFill>
                <a:latin typeface="Calibri" pitchFamily="34" charset="0"/>
                <a:ea typeface="Calibri" pitchFamily="34" charset="-122"/>
                <a:cs typeface="Calibri" pitchFamily="34" charset="-120"/>
              </a:rPr>
              <a:t>▶ NY district outcomes vs. adequacy, small-city districts highlighted</a:t>
            </a:r>
            <a:endParaRPr lang="en-US" sz="1000" dirty="0"/>
          </a:p>
        </p:txBody>
      </p:sp>
      <p:sp>
        <p:nvSpPr>
          <p:cNvPr id="9"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0"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43</a:t>
            </a:r>
            <a:endParaRPr lang="en-US" sz="8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0">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200" b="1" dirty="0">
                <a:solidFill>
                  <a:srgbClr val="141A42"/>
                </a:solidFill>
                <a:latin typeface="Cambria" pitchFamily="34" charset="0"/>
                <a:ea typeface="Cambria" pitchFamily="34" charset="-122"/>
                <a:cs typeface="Cambria" pitchFamily="34" charset="-120"/>
              </a:rPr>
              <a:t>03</a:t>
            </a:r>
            <a:endParaRPr lang="en-US" sz="9200" dirty="0"/>
          </a:p>
        </p:txBody>
      </p:sp>
      <p:sp>
        <p:nvSpPr>
          <p:cNvPr id="3" name="Text 1"/>
          <p:cNvSpPr txBox="1"/>
          <p:nvPr/>
        </p:nvSpPr>
        <p:spPr>
          <a:xfrm>
            <a:off x="685800" y="2880360"/>
            <a:ext cx="10058400" cy="365760"/>
          </a:xfrm>
          <a:prstGeom prst="rect">
            <a:avLst/>
          </a:prstGeom>
          <a:noFill/>
          <a:ln/>
        </p:spPr>
        <p:txBody>
          <a:bodyPr wrap="square" lIns="0" tIns="0" rIns="0" bIns="0" rtlCol="0" anchor="ctr"/>
          <a:lstStyle/>
          <a:p>
            <a:pPr marL="0" indent="0">
              <a:buNone/>
            </a:pPr>
            <a:r>
              <a:rPr lang="en-US" sz="1300" b="1" kern="0" spc="300" dirty="0">
                <a:solidFill>
                  <a:srgbClr val="B9822A"/>
                </a:solidFill>
                <a:latin typeface="Calibri" pitchFamily="34" charset="0"/>
                <a:ea typeface="Calibri" pitchFamily="34" charset="-122"/>
                <a:cs typeface="Calibri" pitchFamily="34" charset="-120"/>
              </a:rPr>
              <a:t>PART THREE</a:t>
            </a:r>
            <a:endParaRPr lang="en-US" sz="1300" dirty="0"/>
          </a:p>
        </p:txBody>
      </p:sp>
      <p:sp>
        <p:nvSpPr>
          <p:cNvPr id="4" name="Text 2"/>
          <p:cNvSpPr txBox="1"/>
          <p:nvPr/>
        </p:nvSpPr>
        <p:spPr>
          <a:xfrm>
            <a:off x="685800" y="32461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Setting the Record Straight</a:t>
            </a:r>
            <a:endParaRPr lang="en-US" sz="4000" dirty="0"/>
          </a:p>
        </p:txBody>
      </p:sp>
      <p:sp>
        <p:nvSpPr>
          <p:cNvPr id="5" name="Text 3"/>
          <p:cNvSpPr txBox="1"/>
          <p:nvPr/>
        </p:nvSpPr>
        <p:spPr>
          <a:xfrm>
            <a:off x="685800" y="4617720"/>
            <a:ext cx="9601200" cy="731520"/>
          </a:xfrm>
          <a:prstGeom prst="rect">
            <a:avLst/>
          </a:prstGeom>
          <a:noFill/>
          <a:ln/>
        </p:spPr>
        <p:txBody>
          <a:bodyPr wrap="square" lIns="0" tIns="0" rIns="0" bIns="0" rtlCol="0" anchor="t"/>
          <a:lstStyle/>
          <a:p>
            <a:pPr marL="0" indent="0">
              <a:buNone/>
            </a:pPr>
            <a:r>
              <a:rPr lang="en-US" sz="1500" dirty="0">
                <a:solidFill>
                  <a:srgbClr val="CADCFC"/>
                </a:solidFill>
                <a:latin typeface="Calibri" pitchFamily="34" charset="0"/>
                <a:ea typeface="Calibri" pitchFamily="34" charset="-122"/>
                <a:cs typeface="Calibri" pitchFamily="34" charset="-120"/>
              </a:rPr>
              <a:t>A handful of misleading graphs recur every year in every state. Here's why they're wrong — and what a fair comparison actually shows.</a:t>
            </a:r>
            <a:endParaRPr lang="en-US" sz="15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44</a:t>
            </a:r>
            <a:endParaRPr lang="en-US" sz="8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Myth: The “Long-Term Trend” Graph</a:t>
            </a:r>
            <a:endParaRPr lang="en-US" sz="3000" dirty="0"/>
          </a:p>
        </p:txBody>
      </p:sp>
      <p:sp>
        <p:nvSpPr>
          <p:cNvPr id="4" name="Text 2"/>
          <p:cNvSpPr txBox="1"/>
          <p:nvPr/>
        </p:nvSpPr>
        <p:spPr>
          <a:xfrm>
            <a:off x="548640" y="1645920"/>
            <a:ext cx="11064240" cy="822960"/>
          </a:xfrm>
          <a:prstGeom prst="rect">
            <a:avLst/>
          </a:prstGeom>
          <a:noFill/>
          <a:ln/>
        </p:spPr>
        <p:txBody>
          <a:bodyPr wrap="square" lIns="0" tIns="0" rIns="0" bIns="0" rtlCol="0" anchor="t"/>
          <a:lstStyle/>
          <a:p>
            <a:pPr marL="0" indent="0">
              <a:lnSpc>
                <a:spcPct val="125000"/>
              </a:lnSpc>
              <a:buNone/>
            </a:pPr>
            <a:r>
              <a:rPr lang="en-US" sz="1400" dirty="0">
                <a:solidFill>
                  <a:srgbClr val="1A1A2E"/>
                </a:solidFill>
                <a:latin typeface="Calibri" pitchFamily="34" charset="0"/>
                <a:ea typeface="Calibri" pitchFamily="34" charset="-122"/>
                <a:cs typeface="Calibri" pitchFamily="34" charset="-120"/>
              </a:rPr>
              <a:t>This graph — and nearly every state-specific version of it — shows per-pupil spending rising since a 2013 base year while NAEP scores fall from that same starting point. There's one for almost every state.</a:t>
            </a:r>
            <a:endParaRPr lang="en-US" sz="1400" dirty="0"/>
          </a:p>
        </p:txBody>
      </p:sp>
      <p:pic>
        <p:nvPicPr>
          <p:cNvPr id="5" name="Image 0" descr="assets/chart_myth_longtermtrend.png"/>
          <p:cNvPicPr>
            <a:picLocks noChangeAspect="1"/>
          </p:cNvPicPr>
          <p:nvPr/>
        </p:nvPicPr>
        <p:blipFill>
          <a:blip r:embed="rId3"/>
          <a:stretch>
            <a:fillRect/>
          </a:stretch>
        </p:blipFill>
        <p:spPr>
          <a:xfrm>
            <a:off x="4468372" y="2697480"/>
            <a:ext cx="3224775" cy="3566160"/>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45</a:t>
            </a:r>
            <a:endParaRPr lang="en-US" sz="8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 — WHY IT'S MISLEADING</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Reason One: A Cherry-Picked Start Year</a:t>
            </a:r>
            <a:endParaRPr lang="en-US" sz="3000" dirty="0"/>
          </a:p>
        </p:txBody>
      </p:sp>
      <p:sp>
        <p:nvSpPr>
          <p:cNvPr id="4" name="Text 2"/>
          <p:cNvSpPr txBox="1"/>
          <p:nvPr/>
        </p:nvSpPr>
        <p:spPr>
          <a:xfrm>
            <a:off x="548640" y="1691640"/>
            <a:ext cx="3977640" cy="2194560"/>
          </a:xfrm>
          <a:prstGeom prst="rect">
            <a:avLst/>
          </a:prstGeom>
          <a:noFill/>
          <a:ln/>
        </p:spPr>
        <p:txBody>
          <a:bodyPr wrap="square" lIns="0" tIns="0" rIns="0" bIns="0" rtlCol="0" anchor="t"/>
          <a:lstStyle/>
          <a:p>
            <a:pPr marL="0" indent="0">
              <a:lnSpc>
                <a:spcPct val="130000"/>
              </a:lnSpc>
              <a:buNone/>
            </a:pPr>
            <a:r>
              <a:rPr lang="en-US" sz="1550" dirty="0">
                <a:solidFill>
                  <a:srgbClr val="1A1A2E"/>
                </a:solidFill>
                <a:latin typeface="Calibri" pitchFamily="34" charset="0"/>
                <a:ea typeface="Calibri" pitchFamily="34" charset="-122"/>
                <a:cs typeface="Calibri" pitchFamily="34" charset="-120"/>
              </a:rPr>
              <a:t>The graph starts in the very year NAEP scores begin to drop nationally — across every subject and grade level shown here, not just in Oregon.</a:t>
            </a:r>
            <a:endParaRPr lang="en-US" sz="1550" dirty="0"/>
          </a:p>
        </p:txBody>
      </p:sp>
      <p:pic>
        <p:nvPicPr>
          <p:cNvPr id="5" name="Image 0" descr="assets/chart_myth_naep_dashedline.png"/>
          <p:cNvPicPr>
            <a:picLocks noChangeAspect="1"/>
          </p:cNvPicPr>
          <p:nvPr/>
        </p:nvPicPr>
        <p:blipFill>
          <a:blip r:embed="rId3"/>
          <a:stretch>
            <a:fillRect/>
          </a:stretch>
        </p:blipFill>
        <p:spPr>
          <a:xfrm>
            <a:off x="4858575" y="1737360"/>
            <a:ext cx="6559170" cy="4480560"/>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46</a:t>
            </a:r>
            <a:endParaRPr lang="en-US" sz="8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 — WHY IT'S MISLEADING</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Reason Two: Ignoring the Recession's Lag</a:t>
            </a:r>
            <a:endParaRPr lang="en-US" sz="3000" dirty="0"/>
          </a:p>
        </p:txBody>
      </p:sp>
      <p:sp>
        <p:nvSpPr>
          <p:cNvPr id="4" name="Text 2"/>
          <p:cNvSpPr txBox="1"/>
          <p:nvPr/>
        </p:nvSpPr>
        <p:spPr>
          <a:xfrm>
            <a:off x="548640" y="1691640"/>
            <a:ext cx="3977640" cy="2377440"/>
          </a:xfrm>
          <a:prstGeom prst="rect">
            <a:avLst/>
          </a:prstGeom>
          <a:noFill/>
          <a:ln/>
        </p:spPr>
        <p:txBody>
          <a:bodyPr wrap="square" lIns="0" tIns="0" rIns="0" bIns="0" rtlCol="0" anchor="t"/>
          <a:lstStyle/>
          <a:p>
            <a:pPr marL="0" indent="0">
              <a:lnSpc>
                <a:spcPct val="130000"/>
              </a:lnSpc>
              <a:buNone/>
            </a:pPr>
            <a:r>
              <a:rPr lang="en-US" sz="1550" dirty="0">
                <a:solidFill>
                  <a:srgbClr val="1A1A2E"/>
                </a:solidFill>
                <a:latin typeface="Calibri" pitchFamily="34" charset="0"/>
                <a:ea typeface="Calibri" pitchFamily="34" charset="-122"/>
                <a:cs typeface="Calibri" pitchFamily="34" charset="-120"/>
              </a:rPr>
              <a:t>It also starts right around when funding losses from the Great Recession leveled off. Cuts made years earlier had lagged, negative effects on student outcomes that only showed up later.</a:t>
            </a:r>
            <a:endParaRPr lang="en-US" sz="1550" dirty="0"/>
          </a:p>
        </p:txBody>
      </p:sp>
      <p:pic>
        <p:nvPicPr>
          <p:cNvPr id="5" name="Image 0" descr="assets/chart_myth_spending_dashedline.png"/>
          <p:cNvPicPr>
            <a:picLocks noChangeAspect="1"/>
          </p:cNvPicPr>
          <p:nvPr/>
        </p:nvPicPr>
        <p:blipFill>
          <a:blip r:embed="rId3"/>
          <a:stretch>
            <a:fillRect/>
          </a:stretch>
        </p:blipFill>
        <p:spPr>
          <a:xfrm>
            <a:off x="4800600" y="1756602"/>
            <a:ext cx="6675120" cy="4442076"/>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47</a:t>
            </a:r>
            <a:endParaRPr lang="en-US" sz="8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 — THE RECESSION EXPLANATION</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Could Disappointing 2017 NAEP Scores Be Due to the Great Recession?</a:t>
            </a:r>
            <a:endParaRPr lang="en-US" sz="3000" dirty="0"/>
          </a:p>
        </p:txBody>
      </p:sp>
      <p:sp>
        <p:nvSpPr>
          <p:cNvPr id="4" name="Text 2"/>
          <p:cNvSpPr txBox="1"/>
          <p:nvPr/>
        </p:nvSpPr>
        <p:spPr>
          <a:xfrm>
            <a:off x="548640" y="1691640"/>
            <a:ext cx="4937760" cy="1371600"/>
          </a:xfrm>
          <a:prstGeom prst="rect">
            <a:avLst/>
          </a:prstGeom>
          <a:noFill/>
          <a:ln/>
        </p:spPr>
        <p:txBody>
          <a:bodyPr wrap="square" lIns="0" tIns="0" rIns="0" bIns="0" rtlCol="0" anchor="t"/>
          <a:lstStyle/>
          <a:p>
            <a:pPr marL="0" indent="0">
              <a:lnSpc>
                <a:spcPct val="130000"/>
              </a:lnSpc>
              <a:buNone/>
            </a:pPr>
            <a:r>
              <a:rPr lang="en-US" sz="1500" dirty="0">
                <a:solidFill>
                  <a:srgbClr val="1A1A2E"/>
                </a:solidFill>
                <a:latin typeface="Calibri" pitchFamily="34" charset="0"/>
                <a:ea typeface="Calibri" pitchFamily="34" charset="-122"/>
                <a:cs typeface="Calibri" pitchFamily="34" charset="-120"/>
              </a:rPr>
              <a:t>C. Kirabo Jackson's research: in the earlier period, as spending increased, so did outcomes — then came the recession.</a:t>
            </a:r>
            <a:endParaRPr lang="en-US" sz="1500" dirty="0"/>
          </a:p>
        </p:txBody>
      </p:sp>
      <p:sp>
        <p:nvSpPr>
          <p:cNvPr id="5" name="Text 3"/>
          <p:cNvSpPr txBox="1"/>
          <p:nvPr/>
        </p:nvSpPr>
        <p:spPr>
          <a:xfrm>
            <a:off x="548640" y="5623560"/>
            <a:ext cx="484632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C. Kirabo Jackson, “Could Disappointing 2017 NAEP Scores Be Due to the Great Recession?” educationnext.org</a:t>
            </a:r>
            <a:endParaRPr lang="en-US" sz="900" dirty="0"/>
          </a:p>
        </p:txBody>
      </p:sp>
      <p:pic>
        <p:nvPicPr>
          <p:cNvPr id="6" name="Image 0" descr="assets/chart_jackson_recession.png"/>
          <p:cNvPicPr>
            <a:picLocks noChangeAspect="1"/>
          </p:cNvPicPr>
          <p:nvPr/>
        </p:nvPicPr>
        <p:blipFill>
          <a:blip r:embed="rId3"/>
          <a:stretch>
            <a:fillRect/>
          </a:stretch>
        </p:blipFill>
        <p:spPr>
          <a:xfrm>
            <a:off x="5532120" y="2147276"/>
            <a:ext cx="6035040" cy="3660728"/>
          </a:xfrm>
          <a:prstGeom prst="rect">
            <a:avLst/>
          </a:prstGeom>
        </p:spPr>
      </p:pic>
      <p:sp>
        <p:nvSpPr>
          <p:cNvPr id="7"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8"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48</a:t>
            </a:r>
            <a:endParaRPr lang="en-US" sz="8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Myth: The “Clouds of Doubt” Graph</a:t>
            </a:r>
            <a:endParaRPr lang="en-US" sz="3000" dirty="0"/>
          </a:p>
        </p:txBody>
      </p:sp>
      <p:sp>
        <p:nvSpPr>
          <p:cNvPr id="4" name="Text 2"/>
          <p:cNvSpPr txBox="1"/>
          <p:nvPr/>
        </p:nvSpPr>
        <p:spPr>
          <a:xfrm>
            <a:off x="548640" y="1645920"/>
            <a:ext cx="11064240" cy="822960"/>
          </a:xfrm>
          <a:prstGeom prst="rect">
            <a:avLst/>
          </a:prstGeom>
          <a:noFill/>
          <a:ln/>
        </p:spPr>
        <p:txBody>
          <a:bodyPr wrap="square" lIns="0" tIns="0" rIns="0" bIns="0" rtlCol="0" anchor="t"/>
          <a:lstStyle/>
          <a:p>
            <a:pPr marL="0" indent="0">
              <a:lnSpc>
                <a:spcPct val="125000"/>
              </a:lnSpc>
              <a:buNone/>
            </a:pPr>
            <a:r>
              <a:rPr lang="en-US" sz="1400" dirty="0">
                <a:solidFill>
                  <a:srgbClr val="1A1A2E"/>
                </a:solidFill>
                <a:latin typeface="Calibri" pitchFamily="34" charset="0"/>
                <a:ea typeface="Calibri" pitchFamily="34" charset="-122"/>
                <a:cs typeface="Calibri" pitchFamily="34" charset="-120"/>
              </a:rPr>
              <a:t>This graph plots per-pupil spending against school proficiency rates with no adjustment for cost — intended to suggest that money doesn't buy outcomes, and that great results are achievable on a shoestring.</a:t>
            </a:r>
            <a:endParaRPr lang="en-US" sz="1400" dirty="0"/>
          </a:p>
        </p:txBody>
      </p:sp>
      <p:pic>
        <p:nvPicPr>
          <p:cNvPr id="5" name="Image 0" descr="assets/chart_myth_cloudsofdoubt.png"/>
          <p:cNvPicPr>
            <a:picLocks noChangeAspect="1"/>
          </p:cNvPicPr>
          <p:nvPr/>
        </p:nvPicPr>
        <p:blipFill>
          <a:blip r:embed="rId3"/>
          <a:stretch>
            <a:fillRect/>
          </a:stretch>
        </p:blipFill>
        <p:spPr>
          <a:xfrm>
            <a:off x="2850773" y="2697480"/>
            <a:ext cx="6459974" cy="3566160"/>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49</a:t>
            </a:r>
            <a:endParaRPr lang="en-US" sz="8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 — THE FIX</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What a Competent Comparison Looks Like</a:t>
            </a:r>
            <a:endParaRPr lang="en-US" sz="3000" dirty="0"/>
          </a:p>
        </p:txBody>
      </p:sp>
      <p:sp>
        <p:nvSpPr>
          <p:cNvPr id="4" name="Text 2"/>
          <p:cNvSpPr txBox="1"/>
          <p:nvPr/>
        </p:nvSpPr>
        <p:spPr>
          <a:xfrm>
            <a:off x="548640" y="1645920"/>
            <a:ext cx="11064240" cy="685800"/>
          </a:xfrm>
          <a:prstGeom prst="rect">
            <a:avLst/>
          </a:prstGeom>
          <a:noFill/>
          <a:ln/>
        </p:spPr>
        <p:txBody>
          <a:bodyPr wrap="square" lIns="0" tIns="0" rIns="0" bIns="0" rtlCol="0" anchor="t"/>
          <a:lstStyle/>
          <a:p>
            <a:pPr marL="0" indent="0">
              <a:lnSpc>
                <a:spcPct val="125000"/>
              </a:lnSpc>
              <a:buNone/>
            </a:pPr>
            <a:r>
              <a:rPr lang="en-US" sz="1450" dirty="0">
                <a:solidFill>
                  <a:srgbClr val="1A1A2E"/>
                </a:solidFill>
                <a:latin typeface="Calibri" pitchFamily="34" charset="0"/>
                <a:ea typeface="Calibri" pitchFamily="34" charset="-122"/>
                <a:cs typeface="Calibri" pitchFamily="34" charset="-120"/>
              </a:rPr>
              <a:t>Adjust spending for the cost of achieving common outcomes, and the relationship flips: a clear, strong, positive relationship between resources and results.</a:t>
            </a:r>
            <a:endParaRPr lang="en-US" sz="1450" dirty="0"/>
          </a:p>
        </p:txBody>
      </p:sp>
      <p:pic>
        <p:nvPicPr>
          <p:cNvPr id="5" name="Image 0" descr="assets/chart_costadjusted_comparison.png"/>
          <p:cNvPicPr>
            <a:picLocks noChangeAspect="1"/>
          </p:cNvPicPr>
          <p:nvPr/>
        </p:nvPicPr>
        <p:blipFill>
          <a:blip r:embed="rId3"/>
          <a:stretch>
            <a:fillRect/>
          </a:stretch>
        </p:blipFill>
        <p:spPr>
          <a:xfrm>
            <a:off x="2019300" y="2560320"/>
            <a:ext cx="8122920" cy="3749040"/>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50</a:t>
            </a:r>
            <a:endParaRPr lang="en-US" sz="8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COMMON MYTHS — THE FIX</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More Evidence: Funding Gaps Track Outcome Gaps</a:t>
            </a:r>
            <a:endParaRPr lang="en-US" sz="3000" dirty="0"/>
          </a:p>
        </p:txBody>
      </p:sp>
      <p:sp>
        <p:nvSpPr>
          <p:cNvPr id="4" name="Text 2"/>
          <p:cNvSpPr txBox="1"/>
          <p:nvPr/>
        </p:nvSpPr>
        <p:spPr>
          <a:xfrm>
            <a:off x="548640" y="1645920"/>
            <a:ext cx="11064240" cy="685800"/>
          </a:xfrm>
          <a:prstGeom prst="rect">
            <a:avLst/>
          </a:prstGeom>
          <a:noFill/>
          <a:ln/>
        </p:spPr>
        <p:txBody>
          <a:bodyPr wrap="square" lIns="0" tIns="0" rIns="0" bIns="0" rtlCol="0" anchor="t"/>
          <a:lstStyle/>
          <a:p>
            <a:pPr marL="0" indent="0">
              <a:lnSpc>
                <a:spcPct val="125000"/>
              </a:lnSpc>
              <a:buNone/>
            </a:pPr>
            <a:r>
              <a:rPr lang="en-US" sz="1450" dirty="0">
                <a:solidFill>
                  <a:srgbClr val="1A1A2E"/>
                </a:solidFill>
                <a:latin typeface="Calibri" pitchFamily="34" charset="0"/>
                <a:ea typeface="Calibri" pitchFamily="34" charset="-122"/>
                <a:cs typeface="Calibri" pitchFamily="34" charset="-120"/>
              </a:rPr>
              <a:t>Districts spending further below the estimated cost of adequate outcomes also show larger outcome gaps — at both a statewide-average standard and a higher, +1 standard deviation, target.</a:t>
            </a:r>
            <a:endParaRPr lang="en-US" sz="1450" dirty="0"/>
          </a:p>
        </p:txBody>
      </p:sp>
      <p:pic>
        <p:nvPicPr>
          <p:cNvPr id="5" name="Image 0" descr="assets/chart_fundinggap_outcomegap.png"/>
          <p:cNvPicPr>
            <a:picLocks noChangeAspect="1"/>
          </p:cNvPicPr>
          <p:nvPr/>
        </p:nvPicPr>
        <p:blipFill>
          <a:blip r:embed="rId3"/>
          <a:stretch>
            <a:fillRect/>
          </a:stretch>
        </p:blipFill>
        <p:spPr>
          <a:xfrm>
            <a:off x="2931098" y="2468880"/>
            <a:ext cx="6299324" cy="3840480"/>
          </a:xfrm>
          <a:prstGeom prst="rect">
            <a:avLst/>
          </a:prstGeom>
        </p:spPr>
      </p:pic>
      <p:sp>
        <p:nvSpPr>
          <p:cNvPr id="6" name="Text 3"/>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4"/>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51</a:t>
            </a:r>
            <a:endParaRPr lang="en-US" sz="8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8">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200" b="1" dirty="0">
                <a:solidFill>
                  <a:srgbClr val="141A42"/>
                </a:solidFill>
                <a:latin typeface="Cambria" pitchFamily="34" charset="0"/>
                <a:ea typeface="Cambria" pitchFamily="34" charset="-122"/>
                <a:cs typeface="Cambria" pitchFamily="34" charset="-120"/>
              </a:rPr>
              <a:t>04</a:t>
            </a:r>
            <a:endParaRPr lang="en-US" sz="9200" dirty="0"/>
          </a:p>
        </p:txBody>
      </p:sp>
      <p:sp>
        <p:nvSpPr>
          <p:cNvPr id="3" name="Text 1"/>
          <p:cNvSpPr txBox="1"/>
          <p:nvPr/>
        </p:nvSpPr>
        <p:spPr>
          <a:xfrm>
            <a:off x="685800" y="2880360"/>
            <a:ext cx="10058400" cy="365760"/>
          </a:xfrm>
          <a:prstGeom prst="rect">
            <a:avLst/>
          </a:prstGeom>
          <a:noFill/>
          <a:ln/>
        </p:spPr>
        <p:txBody>
          <a:bodyPr wrap="square" lIns="0" tIns="0" rIns="0" bIns="0" rtlCol="0" anchor="ctr"/>
          <a:lstStyle/>
          <a:p>
            <a:pPr marL="0" indent="0">
              <a:buNone/>
            </a:pPr>
            <a:r>
              <a:rPr lang="en-US" sz="1300" b="1" kern="0" spc="300" dirty="0">
                <a:solidFill>
                  <a:srgbClr val="B9822A"/>
                </a:solidFill>
                <a:latin typeface="Calibri" pitchFamily="34" charset="0"/>
                <a:ea typeface="Calibri" pitchFamily="34" charset="-122"/>
                <a:cs typeface="Calibri" pitchFamily="34" charset="-120"/>
              </a:rPr>
              <a:t>PART FOUR</a:t>
            </a:r>
            <a:endParaRPr lang="en-US" sz="1300" dirty="0"/>
          </a:p>
        </p:txBody>
      </p:sp>
      <p:sp>
        <p:nvSpPr>
          <p:cNvPr id="4" name="Text 2"/>
          <p:cNvSpPr txBox="1"/>
          <p:nvPr/>
        </p:nvSpPr>
        <p:spPr>
          <a:xfrm>
            <a:off x="685800" y="3246120"/>
            <a:ext cx="1051560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The Road Ahead</a:t>
            </a:r>
            <a:endParaRPr lang="en-US" sz="4000" dirty="0"/>
          </a:p>
        </p:txBody>
      </p:sp>
      <p:sp>
        <p:nvSpPr>
          <p:cNvPr id="5" name="Text 3"/>
          <p:cNvSpPr txBox="1"/>
          <p:nvPr/>
        </p:nvSpPr>
        <p:spPr>
          <a:xfrm>
            <a:off x="685800" y="4617720"/>
            <a:ext cx="9601200" cy="731520"/>
          </a:xfrm>
          <a:prstGeom prst="rect">
            <a:avLst/>
          </a:prstGeom>
          <a:noFill/>
          <a:ln/>
        </p:spPr>
        <p:txBody>
          <a:bodyPr wrap="square" lIns="0" tIns="0" rIns="0" bIns="0" rtlCol="0" anchor="t"/>
          <a:lstStyle/>
          <a:p>
            <a:pPr marL="0" indent="0">
              <a:buNone/>
            </a:pPr>
            <a:r>
              <a:rPr lang="en-US" sz="1500" dirty="0">
                <a:solidFill>
                  <a:srgbClr val="CADCFC"/>
                </a:solidFill>
                <a:latin typeface="Calibri" pitchFamily="34" charset="0"/>
                <a:ea typeface="Calibri" pitchFamily="34" charset="-122"/>
                <a:cs typeface="Calibri" pitchFamily="34" charset="-120"/>
              </a:rPr>
              <a:t>Project 2029: what the evidence base suggests about analysis, risk, and the case for reinvestment.</a:t>
            </a:r>
            <a:endParaRPr lang="en-US" sz="15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52</a:t>
            </a:r>
            <a:endParaRPr lang="en-US" sz="8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THE ROAD AHEAD — ANALYSIS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600" b="1" dirty="0">
                <a:solidFill>
                  <a:srgbClr val="1E2761"/>
                </a:solidFill>
                <a:latin typeface="Cambria" pitchFamily="34" charset="0"/>
                <a:ea typeface="Cambria" pitchFamily="34" charset="-122"/>
                <a:cs typeface="Cambria" pitchFamily="34" charset="-120"/>
              </a:rPr>
              <a:t>AI-Assisted Analysis of the District Cost Database</a:t>
            </a:r>
            <a:endParaRPr lang="en-US" sz="2600" dirty="0"/>
          </a:p>
        </p:txBody>
      </p:sp>
      <p:sp>
        <p:nvSpPr>
          <p:cNvPr id="4" name="Text 2"/>
          <p:cNvSpPr txBox="1"/>
          <p:nvPr/>
        </p:nvSpPr>
        <p:spPr>
          <a:xfrm>
            <a:off x="548640" y="1737360"/>
            <a:ext cx="11064240" cy="4297680"/>
          </a:xfrm>
          <a:prstGeom prst="rect">
            <a:avLst/>
          </a:prstGeom>
          <a:noFill/>
          <a:ln/>
        </p:spPr>
        <p:txBody>
          <a:bodyPr wrap="square" lIns="0" tIns="0" rIns="0" bIns="0" rtlCol="0" anchor="t"/>
          <a:lstStyle/>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District income is the dominant level predictor of achievement — the single largest effect in the model — though the data can't yet speak to change over time.</a:t>
            </a:r>
            <a:endParaRPr lang="en-US" sz="1350" dirty="0"/>
          </a:p>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The funding-adequacy gap is the strongest finance-related predictor of change: districts whose funding gap improves tend to see achievement rise.</a:t>
            </a:r>
            <a:endParaRPr lang="en-US" sz="1350" dirty="0"/>
          </a:p>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Raw expenditure alone shows a small, sometimes counterintuitive relationship — a reminder that gross spending and adequacy-adjusted spending tell different stories.</a:t>
            </a:r>
            <a:endParaRPr lang="en-US" sz="1350" dirty="0"/>
          </a:p>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Demographic composition remains significant net of other factors in every specification — plausibly partly compositional, and worth further unpacking.</a:t>
            </a:r>
            <a:endParaRPr lang="en-US" sz="1350" dirty="0"/>
          </a:p>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Charter share shows a negligible relationship to achievement in this district-level analysis, in both levels and changes.</a:t>
            </a:r>
            <a:endParaRPr lang="en-US" sz="1350" dirty="0"/>
          </a:p>
          <a:p>
            <a:pPr marL="228600" indent="-228600">
              <a:lnSpc>
                <a:spcPct val="108000"/>
              </a:lnSpc>
              <a:spcAft>
                <a:spcPts val="1300"/>
              </a:spcAft>
              <a:buSzPct val="100000"/>
              <a:buChar char="▪"/>
            </a:pPr>
            <a:r>
              <a:rPr lang="en-US" sz="1350" dirty="0">
                <a:solidFill>
                  <a:srgbClr val="1A1A2E"/>
                </a:solidFill>
                <a:latin typeface="Calibri" pitchFamily="34" charset="0"/>
                <a:ea typeface="Calibri" pitchFamily="34" charset="-122"/>
                <a:cs typeface="Calibri" pitchFamily="34" charset="-120"/>
              </a:rPr>
              <a:t>After further data cleaning, the core story held: income and the funding-adequacy gap remain the dominant predictors; nothing flipped sign in a concerning way.</a:t>
            </a:r>
            <a:endParaRPr lang="en-US" sz="1350" dirty="0"/>
          </a:p>
        </p:txBody>
      </p:sp>
      <p:sp>
        <p:nvSpPr>
          <p:cNvPr id="5" name="Text 3"/>
          <p:cNvSpPr txBox="1"/>
          <p:nvPr/>
        </p:nvSpPr>
        <p:spPr>
          <a:xfrm>
            <a:off x="548640" y="6172200"/>
            <a:ext cx="10881360" cy="457200"/>
          </a:xfrm>
          <a:prstGeom prst="rect">
            <a:avLst/>
          </a:prstGeom>
          <a:noFill/>
          <a:ln/>
        </p:spPr>
        <p:txBody>
          <a:bodyPr wrap="square" lIns="0" tIns="0" rIns="0" bIns="0" rtlCol="0" anchor="t"/>
          <a:lstStyle/>
          <a:p>
            <a:pPr marL="0" indent="0">
              <a:buNone/>
            </a:pPr>
            <a:r>
              <a:rPr lang="en-US" sz="900" i="1" dirty="0">
                <a:solidFill>
                  <a:srgbClr val="5B6472"/>
                </a:solidFill>
                <a:latin typeface="Calibri" pitchFamily="34" charset="0"/>
                <a:ea typeface="Calibri" pitchFamily="34" charset="-122"/>
                <a:cs typeface="Calibri" pitchFamily="34" charset="-120"/>
              </a:rPr>
              <a:t>Exploratory, AI-assisted statistical analysis of the SFID district cost database — not a peer-reviewed causal study.</a:t>
            </a:r>
            <a:endParaRPr lang="en-US" sz="9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53</a:t>
            </a:r>
            <a:endParaRPr lang="en-US" sz="8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0">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THE ROAD AHEAD — LEGAL RISK</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2600" b="1" dirty="0">
                <a:solidFill>
                  <a:srgbClr val="FFFFFF"/>
                </a:solidFill>
                <a:latin typeface="Cambria" pitchFamily="34" charset="0"/>
                <a:ea typeface="Cambria" pitchFamily="34" charset="-122"/>
                <a:cs typeface="Cambria" pitchFamily="34" charset="-120"/>
              </a:rPr>
              <a:t>Church-State Separation &amp; Regulatory Authority at Risk</a:t>
            </a:r>
            <a:endParaRPr lang="en-US" sz="2600" dirty="0"/>
          </a:p>
        </p:txBody>
      </p:sp>
      <p:sp>
        <p:nvSpPr>
          <p:cNvPr id="4" name="Text 2"/>
          <p:cNvSpPr txBox="1"/>
          <p:nvPr/>
        </p:nvSpPr>
        <p:spPr>
          <a:xfrm>
            <a:off x="548640" y="1600200"/>
            <a:ext cx="5486400" cy="320040"/>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END GAME</a:t>
            </a:r>
            <a:endParaRPr lang="en-US" sz="1200" dirty="0"/>
          </a:p>
        </p:txBody>
      </p:sp>
      <p:sp>
        <p:nvSpPr>
          <p:cNvPr id="5" name="Text 3"/>
          <p:cNvSpPr txBox="1"/>
          <p:nvPr/>
        </p:nvSpPr>
        <p:spPr>
          <a:xfrm>
            <a:off x="548640" y="2011680"/>
            <a:ext cx="10515600" cy="3931920"/>
          </a:xfrm>
          <a:prstGeom prst="rect">
            <a:avLst/>
          </a:prstGeom>
          <a:noFill/>
          <a:ln/>
        </p:spPr>
        <p:txBody>
          <a:bodyPr wrap="square" lIns="0" tIns="0" rIns="0" bIns="0" rtlCol="0" anchor="t"/>
          <a:lstStyle/>
          <a:p>
            <a:pPr marL="228600" indent="-228600">
              <a:lnSpc>
                <a:spcPct val="108000"/>
              </a:lnSpc>
              <a:spcAft>
                <a:spcPts val="2200"/>
              </a:spcAft>
              <a:buSzPct val="100000"/>
              <a:buChar char="▪"/>
            </a:pPr>
            <a:r>
              <a:rPr lang="en-US" sz="1700" dirty="0">
                <a:solidFill>
                  <a:srgbClr val="EDF2FC"/>
                </a:solidFill>
                <a:latin typeface="Calibri" pitchFamily="34" charset="0"/>
                <a:ea typeface="Calibri" pitchFamily="34" charset="-122"/>
                <a:cs typeface="Calibri" pitchFamily="34" charset="-120"/>
              </a:rPr>
              <a:t>If public financing exists for any private providers, religious providers can't be excluded from it.</a:t>
            </a:r>
            <a:endParaRPr lang="en-US" sz="1700" dirty="0"/>
          </a:p>
          <a:p>
            <a:pPr marL="228600" indent="-228600">
              <a:lnSpc>
                <a:spcPct val="108000"/>
              </a:lnSpc>
              <a:spcAft>
                <a:spcPts val="2200"/>
              </a:spcAft>
              <a:buSzPct val="100000"/>
              <a:buChar char="▪"/>
            </a:pPr>
            <a:r>
              <a:rPr lang="en-US" sz="1700" dirty="0">
                <a:solidFill>
                  <a:srgbClr val="EDF2FC"/>
                </a:solidFill>
                <a:latin typeface="Calibri" pitchFamily="34" charset="0"/>
                <a:ea typeface="Calibri" pitchFamily="34" charset="-122"/>
                <a:cs typeface="Calibri" pitchFamily="34" charset="-120"/>
              </a:rPr>
              <a:t>This will include charter schools.</a:t>
            </a:r>
            <a:endParaRPr lang="en-US" sz="1700" dirty="0"/>
          </a:p>
          <a:p>
            <a:pPr marL="228600" indent="-228600">
              <a:lnSpc>
                <a:spcPct val="108000"/>
              </a:lnSpc>
              <a:spcAft>
                <a:spcPts val="2200"/>
              </a:spcAft>
              <a:buSzPct val="100000"/>
              <a:buChar char="▪"/>
            </a:pPr>
            <a:r>
              <a:rPr lang="en-US" sz="1700" dirty="0">
                <a:solidFill>
                  <a:srgbClr val="EDF2FC"/>
                </a:solidFill>
                <a:latin typeface="Calibri" pitchFamily="34" charset="0"/>
                <a:ea typeface="Calibri" pitchFamily="34" charset="-122"/>
                <a:cs typeface="Calibri" pitchFamily="34" charset="-120"/>
              </a:rPr>
              <a:t>Even when receiving taxpayer financing, states may lose authority to regulate anything that conflicts with religious beliefs — including racially discriminatory admissions.</a:t>
            </a:r>
            <a:endParaRPr lang="en-US" sz="170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54</a:t>
            </a:r>
            <a:endParaRPr lang="en-US" sz="8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THE ROAD AHEAD — POLICY DIRECTIONS</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Directions from the National Report</a:t>
            </a:r>
            <a:endParaRPr lang="en-US" sz="3000" dirty="0"/>
          </a:p>
        </p:txBody>
      </p:sp>
      <p:sp>
        <p:nvSpPr>
          <p:cNvPr id="4" name="Text 2"/>
          <p:cNvSpPr txBox="1"/>
          <p:nvPr/>
        </p:nvSpPr>
        <p:spPr>
          <a:xfrm>
            <a:off x="548640" y="1828800"/>
            <a:ext cx="5303520" cy="4206240"/>
          </a:xfrm>
          <a:prstGeom prst="rect">
            <a:avLst/>
          </a:prstGeom>
          <a:noFill/>
          <a:ln/>
        </p:spPr>
        <p:txBody>
          <a:bodyPr wrap="square" lIns="0" tIns="0" rIns="0" bIns="0" rtlCol="0" anchor="t"/>
          <a:lstStyle/>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Reinvestment in public PK–12 education systems</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A new Reconstruction</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A new federal aid program</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Adequacy-based funding</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State effort requirements</a:t>
            </a:r>
            <a:endParaRPr lang="en-US" sz="1450" dirty="0"/>
          </a:p>
        </p:txBody>
      </p:sp>
      <p:sp>
        <p:nvSpPr>
          <p:cNvPr id="5" name="Text 3"/>
          <p:cNvSpPr txBox="1"/>
          <p:nvPr/>
        </p:nvSpPr>
        <p:spPr>
          <a:xfrm>
            <a:off x="6172200" y="1828800"/>
            <a:ext cx="5303520" cy="4206240"/>
          </a:xfrm>
          <a:prstGeom prst="rect">
            <a:avLst/>
          </a:prstGeom>
          <a:noFill/>
          <a:ln/>
        </p:spPr>
        <p:txBody>
          <a:bodyPr wrap="square" lIns="0" tIns="0" rIns="0" bIns="0" rtlCol="0" anchor="t"/>
          <a:lstStyle/>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Guarding against unregulatable Christian nationalism</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Reining in charter schooling</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The risk of religious charter schools</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Blurring lines between voucher and charter schooling</a:t>
            </a:r>
            <a:endParaRPr lang="en-US" sz="1450" dirty="0"/>
          </a:p>
          <a:p>
            <a:pPr marL="228600" indent="-228600">
              <a:lnSpc>
                <a:spcPct val="108000"/>
              </a:lnSpc>
              <a:spcAft>
                <a:spcPts val="2000"/>
              </a:spcAft>
              <a:buSzPct val="100000"/>
              <a:buChar char="▪"/>
            </a:pPr>
            <a:r>
              <a:rPr lang="en-US" sz="1450" dirty="0">
                <a:solidFill>
                  <a:srgbClr val="1A1A2E"/>
                </a:solidFill>
                <a:latin typeface="Calibri" pitchFamily="34" charset="0"/>
                <a:ea typeface="Calibri" pitchFamily="34" charset="-122"/>
                <a:cs typeface="Calibri" pitchFamily="34" charset="-120"/>
              </a:rPr>
              <a:t>Clawing back vouchers</a:t>
            </a:r>
            <a:endParaRPr lang="en-US" sz="1450" dirty="0"/>
          </a:p>
        </p:txBody>
      </p:sp>
      <p:sp>
        <p:nvSpPr>
          <p:cNvPr id="6" name="Text 4"/>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7" name="Text 5"/>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55</a:t>
            </a:r>
            <a:endParaRPr lang="en-US" sz="8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THE ROAD AHEAD — DISCUSSION</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1E2761"/>
                </a:solidFill>
                <a:latin typeface="Cambria" pitchFamily="34" charset="0"/>
                <a:ea typeface="Cambria" pitchFamily="34" charset="-122"/>
                <a:cs typeface="Cambria" pitchFamily="34" charset="-120"/>
              </a:rPr>
              <a:t>Discussion: Messaging, Advocacy &amp; Legal Strategy</a:t>
            </a:r>
            <a:endParaRPr lang="en-US" sz="3000" dirty="0"/>
          </a:p>
        </p:txBody>
      </p:sp>
      <p:sp>
        <p:nvSpPr>
          <p:cNvPr id="4" name="Shape 2"/>
          <p:cNvSpPr/>
          <p:nvPr/>
        </p:nvSpPr>
        <p:spPr>
          <a:xfrm>
            <a:off x="548640" y="1965960"/>
            <a:ext cx="10881360" cy="1097280"/>
          </a:xfrm>
          <a:prstGeom prst="roundRect">
            <a:avLst>
              <a:gd name="adj" fmla="val 6667"/>
            </a:avLst>
          </a:prstGeom>
          <a:solidFill>
            <a:srgbClr val="F4F6FB"/>
          </a:solidFill>
          <a:ln/>
        </p:spPr>
      </p:sp>
      <p:sp>
        <p:nvSpPr>
          <p:cNvPr id="5" name="Text 3"/>
          <p:cNvSpPr txBox="1"/>
          <p:nvPr/>
        </p:nvSpPr>
        <p:spPr>
          <a:xfrm>
            <a:off x="868680" y="2130552"/>
            <a:ext cx="3840480" cy="7772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Messaging &amp; Public Advocacy</a:t>
            </a:r>
            <a:endParaRPr lang="en-US" sz="1600" dirty="0"/>
          </a:p>
        </p:txBody>
      </p:sp>
      <p:sp>
        <p:nvSpPr>
          <p:cNvPr id="6" name="Text 4"/>
          <p:cNvSpPr txBox="1"/>
          <p:nvPr/>
        </p:nvSpPr>
        <p:spPr>
          <a:xfrm>
            <a:off x="4892040" y="2130552"/>
            <a:ext cx="6309360" cy="777240"/>
          </a:xfrm>
          <a:prstGeom prst="rect">
            <a:avLst/>
          </a:prstGeom>
          <a:noFill/>
          <a:ln/>
        </p:spPr>
        <p:txBody>
          <a:bodyPr wrap="square" lIns="0" tIns="0" rIns="0" bIns="0" rtlCol="0" anchor="ctr"/>
          <a:lstStyle/>
          <a:p>
            <a:pPr marL="0" indent="0">
              <a:lnSpc>
                <a:spcPct val="120000"/>
              </a:lnSpc>
              <a:buNone/>
            </a:pPr>
            <a:r>
              <a:rPr lang="en-US" sz="1350" dirty="0">
                <a:solidFill>
                  <a:srgbClr val="1A1A2E"/>
                </a:solidFill>
                <a:latin typeface="Calibri" pitchFamily="34" charset="0"/>
                <a:ea typeface="Calibri" pitchFamily="34" charset="-122"/>
                <a:cs typeface="Calibri" pitchFamily="34" charset="-120"/>
              </a:rPr>
              <a:t>Distilling complicated school-finance messages for public impact.</a:t>
            </a:r>
            <a:endParaRPr lang="en-US" sz="1350" dirty="0"/>
          </a:p>
        </p:txBody>
      </p:sp>
      <p:sp>
        <p:nvSpPr>
          <p:cNvPr id="7" name="Shape 5"/>
          <p:cNvSpPr/>
          <p:nvPr/>
        </p:nvSpPr>
        <p:spPr>
          <a:xfrm>
            <a:off x="548640" y="3291840"/>
            <a:ext cx="10881360" cy="1097280"/>
          </a:xfrm>
          <a:prstGeom prst="roundRect">
            <a:avLst>
              <a:gd name="adj" fmla="val 6667"/>
            </a:avLst>
          </a:prstGeom>
          <a:solidFill>
            <a:srgbClr val="F4F6FB"/>
          </a:solidFill>
          <a:ln/>
        </p:spPr>
      </p:sp>
      <p:sp>
        <p:nvSpPr>
          <p:cNvPr id="8" name="Text 6"/>
          <p:cNvSpPr txBox="1"/>
          <p:nvPr/>
        </p:nvSpPr>
        <p:spPr>
          <a:xfrm>
            <a:off x="868680" y="3456432"/>
            <a:ext cx="3840480" cy="7772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Explaining the Trends</a:t>
            </a:r>
            <a:endParaRPr lang="en-US" sz="1600" dirty="0"/>
          </a:p>
        </p:txBody>
      </p:sp>
      <p:sp>
        <p:nvSpPr>
          <p:cNvPr id="9" name="Text 7"/>
          <p:cNvSpPr txBox="1"/>
          <p:nvPr/>
        </p:nvSpPr>
        <p:spPr>
          <a:xfrm>
            <a:off x="4892040" y="3456432"/>
            <a:ext cx="6309360" cy="777240"/>
          </a:xfrm>
          <a:prstGeom prst="rect">
            <a:avLst/>
          </a:prstGeom>
          <a:noFill/>
          <a:ln/>
        </p:spPr>
        <p:txBody>
          <a:bodyPr wrap="square" lIns="0" tIns="0" rIns="0" bIns="0" rtlCol="0" anchor="ctr"/>
          <a:lstStyle/>
          <a:p>
            <a:pPr marL="0" indent="0">
              <a:lnSpc>
                <a:spcPct val="120000"/>
              </a:lnSpc>
              <a:buNone/>
            </a:pPr>
            <a:r>
              <a:rPr lang="en-US" sz="1350" dirty="0">
                <a:solidFill>
                  <a:srgbClr val="1A1A2E"/>
                </a:solidFill>
                <a:latin typeface="Calibri" pitchFamily="34" charset="0"/>
                <a:ea typeface="Calibri" pitchFamily="34" charset="-122"/>
                <a:cs typeface="Calibri" pitchFamily="34" charset="-120"/>
              </a:rPr>
              <a:t>Why things feel worse — because, by these measures, they are.</a:t>
            </a:r>
            <a:endParaRPr lang="en-US" sz="1350" dirty="0"/>
          </a:p>
        </p:txBody>
      </p:sp>
      <p:sp>
        <p:nvSpPr>
          <p:cNvPr id="10" name="Shape 8"/>
          <p:cNvSpPr/>
          <p:nvPr/>
        </p:nvSpPr>
        <p:spPr>
          <a:xfrm>
            <a:off x="548640" y="4617720"/>
            <a:ext cx="10881360" cy="1097280"/>
          </a:xfrm>
          <a:prstGeom prst="roundRect">
            <a:avLst>
              <a:gd name="adj" fmla="val 6667"/>
            </a:avLst>
          </a:prstGeom>
          <a:solidFill>
            <a:srgbClr val="F4F6FB"/>
          </a:solidFill>
          <a:ln/>
        </p:spPr>
      </p:sp>
      <p:sp>
        <p:nvSpPr>
          <p:cNvPr id="11" name="Text 9"/>
          <p:cNvSpPr txBox="1"/>
          <p:nvPr/>
        </p:nvSpPr>
        <p:spPr>
          <a:xfrm>
            <a:off x="868680" y="4782312"/>
            <a:ext cx="3840480" cy="77724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Framing Legal Causes of Action</a:t>
            </a:r>
            <a:endParaRPr lang="en-US" sz="1600" dirty="0"/>
          </a:p>
        </p:txBody>
      </p:sp>
      <p:sp>
        <p:nvSpPr>
          <p:cNvPr id="12" name="Text 10"/>
          <p:cNvSpPr txBox="1"/>
          <p:nvPr/>
        </p:nvSpPr>
        <p:spPr>
          <a:xfrm>
            <a:off x="4892040" y="4782312"/>
            <a:ext cx="6309360" cy="777240"/>
          </a:xfrm>
          <a:prstGeom prst="rect">
            <a:avLst/>
          </a:prstGeom>
          <a:noFill/>
          <a:ln/>
        </p:spPr>
        <p:txBody>
          <a:bodyPr wrap="square" lIns="0" tIns="0" rIns="0" bIns="0" rtlCol="0" anchor="ctr"/>
          <a:lstStyle/>
          <a:p>
            <a:pPr marL="0" indent="0">
              <a:lnSpc>
                <a:spcPct val="120000"/>
              </a:lnSpc>
              <a:buNone/>
            </a:pPr>
            <a:r>
              <a:rPr lang="en-US" sz="1350" dirty="0">
                <a:solidFill>
                  <a:srgbClr val="1A1A2E"/>
                </a:solidFill>
                <a:latin typeface="Calibri" pitchFamily="34" charset="0"/>
                <a:ea typeface="Calibri" pitchFamily="34" charset="-122"/>
                <a:cs typeface="Calibri" pitchFamily="34" charset="-120"/>
              </a:rPr>
              <a:t>Understanding the intersection of federal statutory protections and state constitutional protections.</a:t>
            </a:r>
            <a:endParaRPr lang="en-US" sz="1350" dirty="0"/>
          </a:p>
        </p:txBody>
      </p:sp>
      <p:sp>
        <p:nvSpPr>
          <p:cNvPr id="13" name="Text 11"/>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5B6472"/>
                </a:solidFill>
                <a:latin typeface="Calibri" pitchFamily="34" charset="0"/>
                <a:ea typeface="Calibri" pitchFamily="34" charset="-122"/>
                <a:cs typeface="Calibri" pitchFamily="34" charset="-120"/>
              </a:rPr>
              <a:t>SCHOOLFINANCE101.COM   ·   SCHOOLFINANCEDATA.ORG</a:t>
            </a:r>
            <a:endParaRPr lang="en-US" sz="850" dirty="0"/>
          </a:p>
        </p:txBody>
      </p:sp>
      <p:sp>
        <p:nvSpPr>
          <p:cNvPr id="14" name="Text 12"/>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5B6472"/>
                </a:solidFill>
                <a:latin typeface="Calibri" pitchFamily="34" charset="0"/>
                <a:ea typeface="Calibri" pitchFamily="34" charset="-122"/>
                <a:cs typeface="Calibri" pitchFamily="34" charset="-120"/>
              </a:rPr>
              <a:t>56</a:t>
            </a:r>
            <a:endParaRPr lang="en-US" sz="85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3">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548640" y="347472"/>
            <a:ext cx="10972800" cy="292608"/>
          </a:xfrm>
          <a:prstGeom prst="rect">
            <a:avLst/>
          </a:prstGeom>
          <a:noFill/>
          <a:ln/>
        </p:spPr>
        <p:txBody>
          <a:bodyPr wrap="square" lIns="0" tIns="0" rIns="0" bIns="0" rtlCol="0" anchor="ctr"/>
          <a:lstStyle/>
          <a:p>
            <a:pPr marL="0" indent="0">
              <a:buNone/>
            </a:pPr>
            <a:r>
              <a:rPr lang="en-US" sz="1200" b="1" kern="0" spc="200" dirty="0">
                <a:solidFill>
                  <a:srgbClr val="B9822A"/>
                </a:solidFill>
                <a:latin typeface="Calibri" pitchFamily="34" charset="0"/>
                <a:ea typeface="Calibri" pitchFamily="34" charset="-122"/>
                <a:cs typeface="Calibri" pitchFamily="34" charset="-120"/>
              </a:rPr>
              <a:t>APPENDIX</a:t>
            </a:r>
            <a:endParaRPr lang="en-US" sz="1200" dirty="0"/>
          </a:p>
        </p:txBody>
      </p:sp>
      <p:sp>
        <p:nvSpPr>
          <p:cNvPr id="3" name="Text 1"/>
          <p:cNvSpPr txBox="1"/>
          <p:nvPr/>
        </p:nvSpPr>
        <p:spPr>
          <a:xfrm>
            <a:off x="548640" y="621792"/>
            <a:ext cx="11109960" cy="868680"/>
          </a:xfrm>
          <a:prstGeom prst="rect">
            <a:avLst/>
          </a:prstGeom>
          <a:noFill/>
          <a:ln/>
        </p:spPr>
        <p:txBody>
          <a:bodyPr wrap="square" lIns="0" tIns="0" rIns="0" bIns="0" rtlCol="0" anchor="t"/>
          <a:lstStyle/>
          <a:p>
            <a:pPr marL="0" indent="0">
              <a:lnSpc>
                <a:spcPct val="102000"/>
              </a:lnSpc>
              <a:buNone/>
            </a:pPr>
            <a:r>
              <a:rPr lang="en-US" sz="3000" b="1" dirty="0">
                <a:solidFill>
                  <a:srgbClr val="FFFFFF"/>
                </a:solidFill>
                <a:latin typeface="Cambria" pitchFamily="34" charset="0"/>
                <a:ea typeface="Cambria" pitchFamily="34" charset="-122"/>
                <a:cs typeface="Cambria" pitchFamily="34" charset="-120"/>
              </a:rPr>
              <a:t>Explore the Data</a:t>
            </a:r>
            <a:endParaRPr lang="en-US" sz="3000" dirty="0"/>
          </a:p>
        </p:txBody>
      </p:sp>
      <p:sp>
        <p:nvSpPr>
          <p:cNvPr id="4" name="Text 2"/>
          <p:cNvSpPr txBox="1"/>
          <p:nvPr/>
        </p:nvSpPr>
        <p:spPr>
          <a:xfrm>
            <a:off x="548640" y="1371600"/>
            <a:ext cx="10515600" cy="457200"/>
          </a:xfrm>
          <a:prstGeom prst="rect">
            <a:avLst/>
          </a:prstGeom>
          <a:noFill/>
          <a:ln/>
        </p:spPr>
        <p:txBody>
          <a:bodyPr wrap="square" lIns="0" tIns="0" rIns="0" bIns="0" rtlCol="0" anchor="ctr"/>
          <a:lstStyle/>
          <a:p>
            <a:pPr marL="0" indent="0">
              <a:buNone/>
            </a:pPr>
            <a:r>
              <a:rPr lang="en-US" sz="1400" dirty="0">
                <a:solidFill>
                  <a:srgbClr val="CADCFC"/>
                </a:solidFill>
                <a:latin typeface="Calibri" pitchFamily="34" charset="0"/>
                <a:ea typeface="Calibri" pitchFamily="34" charset="-122"/>
                <a:cs typeface="Calibri" pitchFamily="34" charset="-120"/>
              </a:rPr>
              <a:t>Four interactive companion tools accompany this deck — every district, every year, searchable and exportable.</a:t>
            </a:r>
            <a:endParaRPr lang="en-US" sz="1400" dirty="0"/>
          </a:p>
        </p:txBody>
      </p:sp>
      <p:sp>
        <p:nvSpPr>
          <p:cNvPr id="100" name="Shape P0"/>
          <p:cNvSpPr/>
          <p:nvPr/>
        </p:nvSpPr>
        <p:spPr>
          <a:xfrm>
            <a:off x="548640" y="2148840"/>
            <a:ext cx="2567940" cy="3657600"/>
          </a:xfrm>
          <a:prstGeom prst="roundRect">
            <a:avLst>
              <a:gd name="adj" fmla="val 2250"/>
            </a:avLst>
          </a:prstGeom>
          <a:solidFill>
            <a:srgbClr val="141A42"/>
          </a:solidFill>
          <a:ln/>
        </p:spPr>
      </p:sp>
      <p:pic>
        <p:nvPicPr>
          <p:cNvPr id="101" name="Image P0" descr="assets/qr_ct_widget.png"/>
          <p:cNvPicPr>
            <a:picLocks noChangeAspect="1"/>
          </p:cNvPicPr>
          <p:nvPr/>
        </p:nvPicPr>
        <p:blipFill>
          <a:blip r:embed="rId3"/>
          <a:stretch>
            <a:fillRect/>
          </a:stretch>
        </p:blipFill>
        <p:spPr>
          <a:xfrm>
            <a:off x="1307610" y="2423160"/>
            <a:ext cx="1050000" cy="1050000"/>
          </a:xfrm>
          <a:prstGeom prst="rect">
            <a:avLst/>
          </a:prstGeom>
        </p:spPr>
      </p:pic>
      <p:sp>
        <p:nvSpPr>
          <p:cNvPr id="102" name="Text P0 scan"/>
          <p:cNvSpPr txBox="1"/>
          <p:nvPr/>
        </p:nvSpPr>
        <p:spPr>
          <a:xfrm>
            <a:off x="777240" y="3534120"/>
            <a:ext cx="2110740" cy="228600"/>
          </a:xfrm>
          <a:prstGeom prst="rect">
            <a:avLst/>
          </a:prstGeom>
          <a:noFill/>
          <a:ln/>
        </p:spPr>
        <p:txBody>
          <a:bodyPr wrap="square" lIns="0" tIns="0" rIns="0" bIns="0" rtlCol="0" anchor="ctr"/>
          <a:lstStyle/>
          <a:p>
            <a:pPr marL="0" indent="0" algn="ctr">
              <a:buNone/>
            </a:pPr>
            <a:r>
              <a:rPr lang="en-US" sz="850" b="1" kern="0" spc="150" dirty="0">
                <a:solidFill>
                  <a:srgbClr val="B9822A"/>
                </a:solidFill>
                <a:latin typeface="Calibri" pitchFamily="34" charset="0"/>
                <a:ea typeface="Calibri" pitchFamily="34" charset="-122"/>
                <a:cs typeface="Calibri" pitchFamily="34" charset="-120"/>
              </a:rPr>
              <a:t>SCAN TO OPEN</a:t>
            </a:r>
            <a:endParaRPr lang="en-US" sz="850" dirty="0"/>
          </a:p>
        </p:txBody>
      </p:sp>
      <p:sp>
        <p:nvSpPr>
          <p:cNvPr id="103" name="Text P0 title"/>
          <p:cNvSpPr txBox="1"/>
          <p:nvPr/>
        </p:nvSpPr>
        <p:spPr>
          <a:xfrm>
            <a:off x="777240" y="3854160"/>
            <a:ext cx="2110740" cy="650000"/>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Connecticut District Explorer</a:t>
            </a:r>
            <a:endParaRPr lang="en-US" sz="1500" dirty="0"/>
          </a:p>
        </p:txBody>
      </p:sp>
      <p:sp>
        <p:nvSpPr>
          <p:cNvPr id="104" name="Text P0 desc"/>
          <p:cNvSpPr txBox="1"/>
          <p:nvPr/>
        </p:nvSpPr>
        <p:spPr>
          <a:xfrm>
            <a:off x="777240" y="4565120"/>
            <a:ext cx="2110740" cy="967000"/>
          </a:xfrm>
          <a:prstGeom prst="rect">
            <a:avLst/>
          </a:prstGeom>
          <a:noFill/>
          <a:ln/>
        </p:spPr>
        <p:txBody>
          <a:bodyPr wrap="square" lIns="0" tIns="0" rIns="0" bIns="0" rtlCol="0" anchor="t"/>
          <a:lstStyle/>
          <a:p>
            <a:pPr marL="0" indent="0" algn="ctr">
              <a:lnSpc>
                <a:spcPct val="118000"/>
              </a:lnSpc>
              <a:buNone/>
            </a:pPr>
            <a:r>
              <a:rPr lang="en-US" sz="1050" dirty="0">
                <a:solidFill>
                  <a:srgbClr val="CADCFC"/>
                </a:solidFill>
                <a:latin typeface="Calibri" pitchFamily="34" charset="0"/>
                <a:ea typeface="Calibri" pitchFamily="34" charset="-122"/>
                <a:cs typeface="Calibri" pitchFamily="34" charset="-120"/>
              </a:rPr>
              <a:t>Every CT district's outcome vs. Massachusetts-benchmark adequacy, 2009–2024, with year slider and search.</a:t>
            </a:r>
            <a:endParaRPr lang="en-US" sz="1050" dirty="0"/>
          </a:p>
        </p:txBody>
      </p:sp>
      <p:sp>
        <p:nvSpPr>
          <p:cNvPr id="110" name="Shape P1"/>
          <p:cNvSpPr/>
          <p:nvPr/>
        </p:nvSpPr>
        <p:spPr>
          <a:xfrm>
            <a:off x="3390900" y="2148840"/>
            <a:ext cx="2567940" cy="3657600"/>
          </a:xfrm>
          <a:prstGeom prst="roundRect">
            <a:avLst>
              <a:gd name="adj" fmla="val 2250"/>
            </a:avLst>
          </a:prstGeom>
          <a:solidFill>
            <a:srgbClr val="141A42"/>
          </a:solidFill>
          <a:ln/>
        </p:spPr>
      </p:sp>
      <p:pic>
        <p:nvPicPr>
          <p:cNvPr id="111" name="Image P1" descr="assets/qr_ksmo_widget.png"/>
          <p:cNvPicPr>
            <a:picLocks noChangeAspect="1"/>
          </p:cNvPicPr>
          <p:nvPr/>
        </p:nvPicPr>
        <p:blipFill>
          <a:blip r:embed="rId4"/>
          <a:stretch>
            <a:fillRect/>
          </a:stretch>
        </p:blipFill>
        <p:spPr>
          <a:xfrm>
            <a:off x="4149870" y="2423160"/>
            <a:ext cx="1050000" cy="1050000"/>
          </a:xfrm>
          <a:prstGeom prst="rect">
            <a:avLst/>
          </a:prstGeom>
        </p:spPr>
      </p:pic>
      <p:sp>
        <p:nvSpPr>
          <p:cNvPr id="112" name="Text P1 scan"/>
          <p:cNvSpPr txBox="1"/>
          <p:nvPr/>
        </p:nvSpPr>
        <p:spPr>
          <a:xfrm>
            <a:off x="3619500" y="3534120"/>
            <a:ext cx="2110740" cy="228600"/>
          </a:xfrm>
          <a:prstGeom prst="rect">
            <a:avLst/>
          </a:prstGeom>
          <a:noFill/>
          <a:ln/>
        </p:spPr>
        <p:txBody>
          <a:bodyPr wrap="square" lIns="0" tIns="0" rIns="0" bIns="0" rtlCol="0" anchor="ctr"/>
          <a:lstStyle/>
          <a:p>
            <a:pPr marL="0" indent="0" algn="ctr">
              <a:buNone/>
            </a:pPr>
            <a:r>
              <a:rPr lang="en-US" sz="850" b="1" kern="0" spc="150" dirty="0">
                <a:solidFill>
                  <a:srgbClr val="B9822A"/>
                </a:solidFill>
                <a:latin typeface="Calibri" pitchFamily="34" charset="0"/>
                <a:ea typeface="Calibri" pitchFamily="34" charset="-122"/>
                <a:cs typeface="Calibri" pitchFamily="34" charset="-120"/>
              </a:rPr>
              <a:t>SCAN TO OPEN</a:t>
            </a:r>
            <a:endParaRPr lang="en-US" sz="850" dirty="0"/>
          </a:p>
        </p:txBody>
      </p:sp>
      <p:sp>
        <p:nvSpPr>
          <p:cNvPr id="113" name="Text P1 title"/>
          <p:cNvSpPr txBox="1"/>
          <p:nvPr/>
        </p:nvSpPr>
        <p:spPr>
          <a:xfrm>
            <a:off x="3619500" y="3854160"/>
            <a:ext cx="2110740" cy="650000"/>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Kansas &amp; Missouri District Explorer</a:t>
            </a:r>
            <a:endParaRPr lang="en-US" sz="1500" dirty="0"/>
          </a:p>
        </p:txBody>
      </p:sp>
      <p:sp>
        <p:nvSpPr>
          <p:cNvPr id="114" name="Text P1 desc"/>
          <p:cNvSpPr txBox="1"/>
          <p:nvPr/>
        </p:nvSpPr>
        <p:spPr>
          <a:xfrm>
            <a:off x="3619500" y="4565120"/>
            <a:ext cx="2110740" cy="967000"/>
          </a:xfrm>
          <a:prstGeom prst="rect">
            <a:avLst/>
          </a:prstGeom>
          <a:noFill/>
          <a:ln/>
        </p:spPr>
        <p:txBody>
          <a:bodyPr wrap="square" lIns="0" tIns="0" rIns="0" bIns="0" rtlCol="0" anchor="t"/>
          <a:lstStyle/>
          <a:p>
            <a:pPr marL="0" indent="0" algn="ctr">
              <a:lnSpc>
                <a:spcPct val="118000"/>
              </a:lnSpc>
              <a:buNone/>
            </a:pPr>
            <a:r>
              <a:rPr lang="en-US" sz="1050" dirty="0">
                <a:solidFill>
                  <a:srgbClr val="CADCFC"/>
                </a:solidFill>
                <a:latin typeface="Calibri" pitchFamily="34" charset="0"/>
                <a:ea typeface="Calibri" pitchFamily="34" charset="-122"/>
                <a:cs typeface="Calibri" pitchFamily="34" charset="-120"/>
              </a:rPr>
              <a:t>707 KS/MO districts, toggle by state and by outcome standard, 2009–2024, with year slider and search.</a:t>
            </a:r>
            <a:endParaRPr lang="en-US" sz="1050" dirty="0"/>
          </a:p>
        </p:txBody>
      </p:sp>
      <p:sp>
        <p:nvSpPr>
          <p:cNvPr id="120" name="Shape P2"/>
          <p:cNvSpPr/>
          <p:nvPr/>
        </p:nvSpPr>
        <p:spPr>
          <a:xfrm>
            <a:off x="6233160" y="2148840"/>
            <a:ext cx="2567940" cy="3657600"/>
          </a:xfrm>
          <a:prstGeom prst="roundRect">
            <a:avLst>
              <a:gd name="adj" fmla="val 2250"/>
            </a:avLst>
          </a:prstGeom>
          <a:solidFill>
            <a:srgbClr val="141A42"/>
          </a:solidFill>
          <a:ln/>
        </p:spPr>
      </p:sp>
      <p:pic>
        <p:nvPicPr>
          <p:cNvPr id="121" name="Image P2" descr="assets/qr_ca_widget.png"/>
          <p:cNvPicPr>
            <a:picLocks noChangeAspect="1"/>
          </p:cNvPicPr>
          <p:nvPr/>
        </p:nvPicPr>
        <p:blipFill>
          <a:blip r:embed="rId5"/>
          <a:stretch>
            <a:fillRect/>
          </a:stretch>
        </p:blipFill>
        <p:spPr>
          <a:xfrm>
            <a:off x="6992130" y="2423160"/>
            <a:ext cx="1050000" cy="1050000"/>
          </a:xfrm>
          <a:prstGeom prst="rect">
            <a:avLst/>
          </a:prstGeom>
        </p:spPr>
      </p:pic>
      <p:sp>
        <p:nvSpPr>
          <p:cNvPr id="122" name="Text P2 scan"/>
          <p:cNvSpPr txBox="1"/>
          <p:nvPr/>
        </p:nvSpPr>
        <p:spPr>
          <a:xfrm>
            <a:off x="6461760" y="3534120"/>
            <a:ext cx="2110740" cy="228600"/>
          </a:xfrm>
          <a:prstGeom prst="rect">
            <a:avLst/>
          </a:prstGeom>
          <a:noFill/>
          <a:ln/>
        </p:spPr>
        <p:txBody>
          <a:bodyPr wrap="square" lIns="0" tIns="0" rIns="0" bIns="0" rtlCol="0" anchor="ctr"/>
          <a:lstStyle/>
          <a:p>
            <a:pPr marL="0" indent="0" algn="ctr">
              <a:buNone/>
            </a:pPr>
            <a:r>
              <a:rPr lang="en-US" sz="850" b="1" kern="0" spc="150" dirty="0">
                <a:solidFill>
                  <a:srgbClr val="B9822A"/>
                </a:solidFill>
                <a:latin typeface="Calibri" pitchFamily="34" charset="0"/>
                <a:ea typeface="Calibri" pitchFamily="34" charset="-122"/>
                <a:cs typeface="Calibri" pitchFamily="34" charset="-120"/>
              </a:rPr>
              <a:t>SCAN TO OPEN</a:t>
            </a:r>
            <a:endParaRPr lang="en-US" sz="850" dirty="0"/>
          </a:p>
        </p:txBody>
      </p:sp>
      <p:sp>
        <p:nvSpPr>
          <p:cNvPr id="123" name="Text P2 title"/>
          <p:cNvSpPr txBox="1"/>
          <p:nvPr/>
        </p:nvSpPr>
        <p:spPr>
          <a:xfrm>
            <a:off x="6461760" y="3854160"/>
            <a:ext cx="2110740" cy="650000"/>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California District Explorer</a:t>
            </a:r>
            <a:endParaRPr lang="en-US" sz="1500" dirty="0"/>
          </a:p>
        </p:txBody>
      </p:sp>
      <p:sp>
        <p:nvSpPr>
          <p:cNvPr id="124" name="Text P2 desc"/>
          <p:cNvSpPr txBox="1"/>
          <p:nvPr/>
        </p:nvSpPr>
        <p:spPr>
          <a:xfrm>
            <a:off x="6461760" y="4565120"/>
            <a:ext cx="2110740" cy="967000"/>
          </a:xfrm>
          <a:prstGeom prst="rect">
            <a:avLst/>
          </a:prstGeom>
          <a:noFill/>
          <a:ln/>
        </p:spPr>
        <p:txBody>
          <a:bodyPr wrap="square" lIns="0" tIns="0" rIns="0" bIns="0" rtlCol="0" anchor="t"/>
          <a:lstStyle/>
          <a:p>
            <a:pPr marL="0" indent="0" algn="ctr">
              <a:lnSpc>
                <a:spcPct val="118000"/>
              </a:lnSpc>
              <a:buNone/>
            </a:pPr>
            <a:r>
              <a:rPr lang="en-US" sz="1050" dirty="0">
                <a:solidFill>
                  <a:srgbClr val="CADCFC"/>
                </a:solidFill>
                <a:latin typeface="Calibri" pitchFamily="34" charset="0"/>
                <a:ea typeface="Calibri" pitchFamily="34" charset="-122"/>
                <a:cs typeface="Calibri" pitchFamily="34" charset="-120"/>
              </a:rPr>
              <a:t>711 CA districts, toggle between national and Massachusetts-average standards, 2009–2024, with year slider and search.</a:t>
            </a:r>
            <a:endParaRPr lang="en-US" sz="1050" dirty="0"/>
          </a:p>
        </p:txBody>
      </p:sp>
      <p:sp>
        <p:nvSpPr>
          <p:cNvPr id="130" name="Shape P3"/>
          <p:cNvSpPr/>
          <p:nvPr/>
        </p:nvSpPr>
        <p:spPr>
          <a:xfrm>
            <a:off x="9075420" y="2148840"/>
            <a:ext cx="2567940" cy="3657600"/>
          </a:xfrm>
          <a:prstGeom prst="roundRect">
            <a:avLst>
              <a:gd name="adj" fmla="val 2250"/>
            </a:avLst>
          </a:prstGeom>
          <a:solidFill>
            <a:srgbClr val="141A42"/>
          </a:solidFill>
          <a:ln/>
        </p:spPr>
      </p:sp>
      <p:pic>
        <p:nvPicPr>
          <p:cNvPr id="131" name="Image P3" descr="assets/qr_pa_widget.png"/>
          <p:cNvPicPr>
            <a:picLocks noChangeAspect="1"/>
          </p:cNvPicPr>
          <p:nvPr/>
        </p:nvPicPr>
        <p:blipFill>
          <a:blip r:embed="rId6"/>
          <a:stretch>
            <a:fillRect/>
          </a:stretch>
        </p:blipFill>
        <p:spPr>
          <a:xfrm>
            <a:off x="9834390" y="2423160"/>
            <a:ext cx="1050000" cy="1050000"/>
          </a:xfrm>
          <a:prstGeom prst="rect">
            <a:avLst/>
          </a:prstGeom>
        </p:spPr>
      </p:pic>
      <p:sp>
        <p:nvSpPr>
          <p:cNvPr id="132" name="Text P3 scan"/>
          <p:cNvSpPr txBox="1"/>
          <p:nvPr/>
        </p:nvSpPr>
        <p:spPr>
          <a:xfrm>
            <a:off x="9304020" y="3534120"/>
            <a:ext cx="2110740" cy="228600"/>
          </a:xfrm>
          <a:prstGeom prst="rect">
            <a:avLst/>
          </a:prstGeom>
          <a:noFill/>
          <a:ln/>
        </p:spPr>
        <p:txBody>
          <a:bodyPr wrap="square" lIns="0" tIns="0" rIns="0" bIns="0" rtlCol="0" anchor="ctr"/>
          <a:lstStyle/>
          <a:p>
            <a:pPr marL="0" indent="0" algn="ctr">
              <a:buNone/>
            </a:pPr>
            <a:r>
              <a:rPr lang="en-US" sz="850" b="1" kern="0" spc="150" dirty="0">
                <a:solidFill>
                  <a:srgbClr val="B9822A"/>
                </a:solidFill>
                <a:latin typeface="Calibri" pitchFamily="34" charset="0"/>
                <a:ea typeface="Calibri" pitchFamily="34" charset="-122"/>
                <a:cs typeface="Calibri" pitchFamily="34" charset="-120"/>
              </a:rPr>
              <a:t>SCAN TO OPEN</a:t>
            </a:r>
            <a:endParaRPr lang="en-US" sz="850" dirty="0"/>
          </a:p>
        </p:txBody>
      </p:sp>
      <p:sp>
        <p:nvSpPr>
          <p:cNvPr id="133" name="Text P3 title"/>
          <p:cNvSpPr txBox="1"/>
          <p:nvPr/>
        </p:nvSpPr>
        <p:spPr>
          <a:xfrm>
            <a:off x="9304020" y="3854160"/>
            <a:ext cx="2110740" cy="650000"/>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Pennsylvania District Explorer</a:t>
            </a:r>
            <a:endParaRPr lang="en-US" sz="1500" dirty="0"/>
          </a:p>
        </p:txBody>
      </p:sp>
      <p:sp>
        <p:nvSpPr>
          <p:cNvPr id="134" name="Text P3 desc"/>
          <p:cNvSpPr txBox="1"/>
          <p:nvPr/>
        </p:nvSpPr>
        <p:spPr>
          <a:xfrm>
            <a:off x="9304020" y="4565120"/>
            <a:ext cx="2110740" cy="967000"/>
          </a:xfrm>
          <a:prstGeom prst="rect">
            <a:avLst/>
          </a:prstGeom>
          <a:noFill/>
          <a:ln/>
        </p:spPr>
        <p:txBody>
          <a:bodyPr wrap="square" lIns="0" tIns="0" rIns="0" bIns="0" rtlCol="0" anchor="t"/>
          <a:lstStyle/>
          <a:p>
            <a:pPr marL="0" indent="0" algn="ctr">
              <a:lnSpc>
                <a:spcPct val="118000"/>
              </a:lnSpc>
              <a:buNone/>
            </a:pPr>
            <a:r>
              <a:rPr lang="en-US" sz="1050" dirty="0">
                <a:solidFill>
                  <a:srgbClr val="CADCFC"/>
                </a:solidFill>
                <a:latin typeface="Calibri" pitchFamily="34" charset="0"/>
                <a:ea typeface="Calibri" pitchFamily="34" charset="-122"/>
                <a:cs typeface="Calibri" pitchFamily="34" charset="-120"/>
              </a:rPr>
              <a:t>498 PA districts, toggle between national and Massachusetts-average standards, 2009–2024, with year slider and search.</a:t>
            </a:r>
            <a:endParaRPr lang="en-US" sz="1050" dirty="0"/>
          </a:p>
        </p:txBody>
      </p:sp>
      <p:sp>
        <p:nvSpPr>
          <p:cNvPr id="15" name="Text 11"/>
          <p:cNvSpPr txBox="1"/>
          <p:nvPr/>
        </p:nvSpPr>
        <p:spPr>
          <a:xfrm>
            <a:off x="548640" y="5989320"/>
            <a:ext cx="10881360" cy="548640"/>
          </a:xfrm>
          <a:prstGeom prst="rect">
            <a:avLst/>
          </a:prstGeom>
          <a:noFill/>
          <a:ln/>
        </p:spPr>
        <p:txBody>
          <a:bodyPr wrap="square" lIns="0" tIns="0" rIns="0" bIns="0" rtlCol="0" anchor="t"/>
          <a:lstStyle/>
          <a:p>
            <a:pPr marL="0" indent="0">
              <a:buNone/>
            </a:pPr>
            <a:r>
              <a:rPr lang="en-US" sz="1050" i="1" dirty="0">
                <a:solidFill>
                  <a:srgbClr val="AAB4D6"/>
                </a:solidFill>
                <a:latin typeface="Calibri" pitchFamily="34" charset="0"/>
                <a:ea typeface="Calibri" pitchFamily="34" charset="-122"/>
                <a:cs typeface="Calibri" pitchFamily="34" charset="-120"/>
              </a:rPr>
              <a:t>Video companions embedded throughout this deck: Connecticut (Hartford &amp; Bristol), New Jersey (Newark, Trenton &amp; Millburn; plus a school-level view), Florida, the Kansas City metro, small-city New York (Utica &amp; Poughkeepsie), California, Pennsylvania, and the Philadelphia metro district animations, 2009–2024.</a:t>
            </a:r>
            <a:endParaRPr lang="en-US" sz="1050" dirty="0"/>
          </a:p>
        </p:txBody>
      </p:sp>
      <p:sp>
        <p:nvSpPr>
          <p:cNvPr id="16" name="Text 12"/>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17" name="Text 13"/>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57</a:t>
            </a:r>
            <a:endParaRPr lang="en-US" sz="8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4">
    <p:bg>
      <p:bgPr>
        <a:solidFill>
          <a:srgbClr val="1E2761"/>
        </a:solidFill>
        <a:effectLst/>
      </p:bgPr>
    </p:bg>
    <p:spTree>
      <p:nvGrpSpPr>
        <p:cNvPr id="1" name=""/>
        <p:cNvGrpSpPr/>
        <p:nvPr/>
      </p:nvGrpSpPr>
      <p:grpSpPr>
        <a:xfrm>
          <a:off x="0" y="0"/>
          <a:ext cx="0" cy="0"/>
          <a:chOff x="0" y="0"/>
          <a:chExt cx="0" cy="0"/>
        </a:xfrm>
      </p:grpSpPr>
      <p:sp>
        <p:nvSpPr>
          <p:cNvPr id="2" name="Text 0"/>
          <p:cNvSpPr txBox="1"/>
          <p:nvPr/>
        </p:nvSpPr>
        <p:spPr>
          <a:xfrm>
            <a:off x="658368" y="2286000"/>
            <a:ext cx="10789920" cy="100584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Thank You</a:t>
            </a:r>
            <a:endParaRPr lang="en-US" sz="4400" dirty="0"/>
          </a:p>
        </p:txBody>
      </p:sp>
      <p:sp>
        <p:nvSpPr>
          <p:cNvPr id="3" name="Shape 1"/>
          <p:cNvSpPr/>
          <p:nvPr/>
        </p:nvSpPr>
        <p:spPr>
          <a:xfrm>
            <a:off x="713232" y="3246120"/>
            <a:ext cx="2194560" cy="0"/>
          </a:xfrm>
          <a:prstGeom prst="line">
            <a:avLst/>
          </a:prstGeom>
          <a:noFill/>
          <a:ln w="25400">
            <a:solidFill>
              <a:srgbClr val="B9822A"/>
            </a:solidFill>
            <a:prstDash val="solid"/>
          </a:ln>
        </p:spPr>
      </p:sp>
      <p:sp>
        <p:nvSpPr>
          <p:cNvPr id="4" name="Text 2"/>
          <p:cNvSpPr txBox="1"/>
          <p:nvPr/>
        </p:nvSpPr>
        <p:spPr>
          <a:xfrm>
            <a:off x="685800" y="3429000"/>
            <a:ext cx="9144000" cy="365760"/>
          </a:xfrm>
          <a:prstGeom prst="rect">
            <a:avLst/>
          </a:prstGeom>
          <a:noFill/>
          <a:ln/>
        </p:spPr>
        <p:txBody>
          <a:bodyPr wrap="square" lIns="0" tIns="0" rIns="0" bIns="0" rtlCol="0" anchor="ctr"/>
          <a:lstStyle/>
          <a:p>
            <a:pPr marL="0" indent="0">
              <a:buNone/>
            </a:pPr>
            <a:r>
              <a:rPr lang="en-US" sz="1500" dirty="0">
                <a:solidFill>
                  <a:srgbClr val="CADCFC"/>
                </a:solidFill>
                <a:latin typeface="Calibri" pitchFamily="34" charset="0"/>
                <a:ea typeface="Calibri" pitchFamily="34" charset="-122"/>
                <a:cs typeface="Calibri" pitchFamily="34" charset="-120"/>
              </a:rPr>
              <a:t>Bruce D. Baker  ·  University of Miami</a:t>
            </a:r>
            <a:endParaRPr lang="en-US" sz="1500" dirty="0"/>
          </a:p>
        </p:txBody>
      </p:sp>
      <p:sp>
        <p:nvSpPr>
          <p:cNvPr id="5" name="Text 3"/>
          <p:cNvSpPr txBox="1"/>
          <p:nvPr/>
        </p:nvSpPr>
        <p:spPr>
          <a:xfrm>
            <a:off x="685800" y="3840480"/>
            <a:ext cx="9144000" cy="365760"/>
          </a:xfrm>
          <a:prstGeom prst="rect">
            <a:avLst/>
          </a:prstGeom>
          <a:noFill/>
          <a:ln/>
        </p:spPr>
        <p:txBody>
          <a:bodyPr wrap="square" lIns="0" tIns="0" rIns="0" bIns="0" rtlCol="0" anchor="ctr"/>
          <a:lstStyle/>
          <a:p>
            <a:pPr marL="0" indent="0">
              <a:buNone/>
            </a:pPr>
            <a:r>
              <a:rPr lang="en-US" sz="1300" dirty="0">
                <a:solidFill>
                  <a:srgbClr val="AAB4D6"/>
                </a:solidFill>
                <a:latin typeface="Calibri" pitchFamily="34" charset="0"/>
                <a:ea typeface="Calibri" pitchFamily="34" charset="-122"/>
                <a:cs typeface="Calibri" pitchFamily="34" charset="-120"/>
              </a:rPr>
              <a:t>SchoolFinance101.com    ·    SchoolFinanceData.org</a:t>
            </a:r>
            <a:endParaRPr lang="en-US" sz="1300" dirty="0"/>
          </a:p>
        </p:txBody>
      </p:sp>
      <p:sp>
        <p:nvSpPr>
          <p:cNvPr id="6" name="Text 4"/>
          <p:cNvSpPr txBox="1"/>
          <p:nvPr/>
        </p:nvSpPr>
        <p:spPr>
          <a:xfrm>
            <a:off x="685800" y="4663440"/>
            <a:ext cx="9144000" cy="274320"/>
          </a:xfrm>
          <a:prstGeom prst="rect">
            <a:avLst/>
          </a:prstGeom>
          <a:noFill/>
          <a:ln/>
        </p:spPr>
        <p:txBody>
          <a:bodyPr wrap="square" lIns="0" tIns="0" rIns="0" bIns="0" rtlCol="0" anchor="ctr"/>
          <a:lstStyle/>
          <a:p>
            <a:pPr marL="0" indent="0">
              <a:buNone/>
            </a:pPr>
            <a:r>
              <a:rPr lang="en-US" sz="1050" b="1" kern="0" spc="150" dirty="0">
                <a:solidFill>
                  <a:srgbClr val="B9822A"/>
                </a:solidFill>
                <a:latin typeface="Calibri" pitchFamily="34" charset="0"/>
                <a:ea typeface="Calibri" pitchFamily="34" charset="-122"/>
                <a:cs typeface="Calibri" pitchFamily="34" charset="-120"/>
              </a:rPr>
              <a:t>SOURCES</a:t>
            </a:r>
            <a:endParaRPr lang="en-US" sz="1050" dirty="0"/>
          </a:p>
        </p:txBody>
      </p:sp>
      <p:sp>
        <p:nvSpPr>
          <p:cNvPr id="7" name="Text 5"/>
          <p:cNvSpPr txBox="1"/>
          <p:nvPr/>
        </p:nvSpPr>
        <p:spPr>
          <a:xfrm>
            <a:off x="685800" y="4956048"/>
            <a:ext cx="10058400" cy="914400"/>
          </a:xfrm>
          <a:prstGeom prst="rect">
            <a:avLst/>
          </a:prstGeom>
          <a:noFill/>
          <a:ln/>
        </p:spPr>
        <p:txBody>
          <a:bodyPr wrap="square" lIns="0" tIns="0" rIns="0" bIns="0" rtlCol="0" anchor="t"/>
          <a:lstStyle/>
          <a:p>
            <a:pPr marL="0" indent="0">
              <a:lnSpc>
                <a:spcPct val="130000"/>
              </a:lnSpc>
              <a:buNone/>
            </a:pPr>
            <a:r>
              <a:rPr lang="en-US" sz="1050" dirty="0">
                <a:solidFill>
                  <a:srgbClr val="AAB4D6"/>
                </a:solidFill>
                <a:latin typeface="Calibri" pitchFamily="34" charset="0"/>
                <a:ea typeface="Calibri" pitchFamily="34" charset="-122"/>
                <a:cs typeface="Calibri" pitchFamily="34" charset="-120"/>
              </a:rPr>
              <a:t>School Finance Indicators Database (Albert Shanker Institute · University of Miami · Rutgers GSE) · NECM/SEDA merged file · US Census TIGER/Line · C. Kirabo Jackson, EducationNext · State supreme/highest court rulings, compiled via legal research.</a:t>
            </a:r>
            <a:endParaRPr lang="en-US" sz="1050" dirty="0"/>
          </a:p>
        </p:txBody>
      </p:sp>
      <p:sp>
        <p:nvSpPr>
          <p:cNvPr id="8" name="Text 6"/>
          <p:cNvSpPr txBox="1"/>
          <p:nvPr/>
        </p:nvSpPr>
        <p:spPr>
          <a:xfrm>
            <a:off x="548640" y="6547104"/>
            <a:ext cx="7315200" cy="256032"/>
          </a:xfrm>
          <a:prstGeom prst="rect">
            <a:avLst/>
          </a:prstGeom>
          <a:noFill/>
          <a:ln/>
        </p:spPr>
        <p:txBody>
          <a:bodyPr wrap="square" lIns="0" tIns="0" rIns="0" bIns="0" rtlCol="0" anchor="ctr"/>
          <a:lstStyle/>
          <a:p>
            <a:pPr marL="0" indent="0">
              <a:buNone/>
            </a:pPr>
            <a:r>
              <a:rPr lang="en-US" sz="850" kern="0" spc="100" dirty="0">
                <a:solidFill>
                  <a:srgbClr val="AAB4D6"/>
                </a:solidFill>
                <a:latin typeface="Calibri" pitchFamily="34" charset="0"/>
                <a:ea typeface="Calibri" pitchFamily="34" charset="-122"/>
                <a:cs typeface="Calibri" pitchFamily="34" charset="-120"/>
              </a:rPr>
              <a:t>SCHOOLFINANCE101.COM   ·   SCHOOLFINANCEDATA.ORG</a:t>
            </a:r>
            <a:endParaRPr lang="en-US" sz="850" dirty="0"/>
          </a:p>
        </p:txBody>
      </p:sp>
      <p:sp>
        <p:nvSpPr>
          <p:cNvPr id="9" name="Text 7"/>
          <p:cNvSpPr txBox="1"/>
          <p:nvPr/>
        </p:nvSpPr>
        <p:spPr>
          <a:xfrm>
            <a:off x="11338560" y="6547104"/>
            <a:ext cx="457200" cy="256032"/>
          </a:xfrm>
          <a:prstGeom prst="rect">
            <a:avLst/>
          </a:prstGeom>
          <a:noFill/>
          <a:ln/>
        </p:spPr>
        <p:txBody>
          <a:bodyPr wrap="square" lIns="0" tIns="0" rIns="0" bIns="0" rtlCol="0" anchor="ctr"/>
          <a:lstStyle/>
          <a:p>
            <a:pPr marL="0" indent="0" algn="r">
              <a:buNone/>
            </a:pPr>
            <a:r>
              <a:rPr lang="en-US" sz="850" dirty="0">
                <a:solidFill>
                  <a:srgbClr val="AAB4D6"/>
                </a:solidFill>
                <a:latin typeface="Calibri" pitchFamily="34" charset="0"/>
                <a:ea typeface="Calibri" pitchFamily="34" charset="-122"/>
                <a:cs typeface="Calibri" pitchFamily="34" charset="-120"/>
              </a:rPr>
              <a:t>58</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4744</Words>
  <Application>Microsoft Office PowerPoint</Application>
  <PresentationFormat>Widescreen</PresentationFormat>
  <Paragraphs>660</Paragraphs>
  <Slides>60</Slides>
  <Notes>53</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Calibri</vt:lpstr>
      <vt:lpstr>Cambria</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Bruce Baker</cp:lastModifiedBy>
  <cp:revision>1</cp:revision>
  <dcterms:created xsi:type="dcterms:W3CDTF">2026-09-03T16:36:25Z</dcterms:created>
  <dcterms:modified xsi:type="dcterms:W3CDTF">2026-09-22T18:53:10Z</dcterms:modified>
</cp:coreProperties>
</file>