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4" r:id="rId35"/>
    <p:sldId id="285" r:id="rId36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047" autoAdjust="0"/>
    <p:restoredTop sz="84967" autoAdjust="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44"/>
    </p:cViewPr>
  </p:sorter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Avg. % of adequacy funding</c:v>
                </c:pt>
              </c:strCache>
            </c:strRef>
          </c:tx>
          <c:spPr>
            <a:ln w="25400" cap="flat">
              <a:solidFill>
                <a:srgbClr val="2A78D6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2A78D6"/>
              </a:solidFill>
              <a:ln w="9525" cap="flat">
                <a:solidFill>
                  <a:srgbClr val="2A78D6"/>
                </a:solidFill>
                <a:prstDash val="solid"/>
                <a:round/>
              </a:ln>
              <a:effectLst/>
            </c:spPr>
          </c:marker>
          <c:cat>
            <c:strRef>
              <c:f>Sheet1!$A$2:$A$17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145.1</c:v>
                </c:pt>
                <c:pt idx="1">
                  <c:v>140.5</c:v>
                </c:pt>
                <c:pt idx="2">
                  <c:v>137.1</c:v>
                </c:pt>
                <c:pt idx="3">
                  <c:v>137.9</c:v>
                </c:pt>
                <c:pt idx="4">
                  <c:v>135.9</c:v>
                </c:pt>
                <c:pt idx="5">
                  <c:v>137.30000000000001</c:v>
                </c:pt>
                <c:pt idx="6">
                  <c:v>136.19999999999999</c:v>
                </c:pt>
                <c:pt idx="7">
                  <c:v>135.6</c:v>
                </c:pt>
                <c:pt idx="8">
                  <c:v>131.9</c:v>
                </c:pt>
                <c:pt idx="9">
                  <c:v>130.1</c:v>
                </c:pt>
                <c:pt idx="10">
                  <c:v>127.9</c:v>
                </c:pt>
                <c:pt idx="11">
                  <c:v>123.2</c:v>
                </c:pt>
                <c:pt idx="12">
                  <c:v>121.7</c:v>
                </c:pt>
                <c:pt idx="13">
                  <c:v>120.4</c:v>
                </c:pt>
                <c:pt idx="14">
                  <c:v>114.1</c:v>
                </c:pt>
                <c:pt idx="15">
                  <c:v>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23-431E-BCBF-ACAEB8A800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Full adequacy (100%)</c:v>
                </c:pt>
              </c:strCache>
            </c:strRef>
          </c:tx>
          <c:spPr>
            <a:ln w="25400" cap="flat">
              <a:solidFill>
                <a:srgbClr val="898781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898781"/>
              </a:solidFill>
              <a:ln w="9525" cap="flat">
                <a:solidFill>
                  <a:srgbClr val="898781"/>
                </a:solidFill>
                <a:prstDash val="solid"/>
                <a:round/>
              </a:ln>
              <a:effectLst/>
            </c:spPr>
          </c:marker>
          <c:cat>
            <c:strRef>
              <c:f>Sheet1!$A$2:$A$17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23-431E-BCBF-ACAEB8A80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tickLblSkip val="2"/>
        <c:noMultiLvlLbl val="1"/>
      </c:catAx>
      <c:valAx>
        <c:axId val="2094734552"/>
        <c:scaling>
          <c:orientation val="minMax"/>
          <c:max val="150"/>
          <c:min val="100"/>
        </c:scaling>
        <c:delete val="0"/>
        <c:axPos val="l"/>
        <c:majorGridlines>
          <c:spPr>
            <a:ln w="9525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900" b="0" i="0" u="none" strike="noStrike">
                    <a:solidFill>
                      <a:srgbClr val="898781"/>
                    </a:solidFill>
                    <a:latin typeface="Arial"/>
                  </a:rPr>
                  <a:t>% of adequate funding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52514E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districts below full adequacy</c:v>
                </c:pt>
              </c:strCache>
            </c:strRef>
          </c:tx>
          <c:spPr>
            <a:solidFill>
              <a:srgbClr val="E34948"/>
            </a:solidFill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9.1999999999999993</c:v>
                </c:pt>
                <c:pt idx="1">
                  <c:v>9.1999999999999993</c:v>
                </c:pt>
                <c:pt idx="2">
                  <c:v>9.9</c:v>
                </c:pt>
                <c:pt idx="3">
                  <c:v>11.3</c:v>
                </c:pt>
                <c:pt idx="4">
                  <c:v>11.3</c:v>
                </c:pt>
                <c:pt idx="5">
                  <c:v>12</c:v>
                </c:pt>
                <c:pt idx="6">
                  <c:v>13.4</c:v>
                </c:pt>
                <c:pt idx="7">
                  <c:v>14.1</c:v>
                </c:pt>
                <c:pt idx="8">
                  <c:v>14.1</c:v>
                </c:pt>
                <c:pt idx="9">
                  <c:v>15.5</c:v>
                </c:pt>
                <c:pt idx="10">
                  <c:v>19</c:v>
                </c:pt>
                <c:pt idx="11">
                  <c:v>20.399999999999999</c:v>
                </c:pt>
                <c:pt idx="12">
                  <c:v>23.2</c:v>
                </c:pt>
                <c:pt idx="13">
                  <c:v>21.8</c:v>
                </c:pt>
                <c:pt idx="14">
                  <c:v>26.1</c:v>
                </c:pt>
                <c:pt idx="15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A7-4303-9E38-3B9879CABD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 rot="2700000"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tickLblSkip val="2"/>
        <c:noMultiLvlLbl val="1"/>
      </c:catAx>
      <c:valAx>
        <c:axId val="2094734552"/>
        <c:scaling>
          <c:orientation val="minMax"/>
          <c:max val="30"/>
          <c:min val="0"/>
        </c:scaling>
        <c:delete val="0"/>
        <c:axPos val="l"/>
        <c:majorGridlines>
          <c:spPr>
            <a:ln w="9525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900" b="0" i="0" u="none" strike="noStrike">
                    <a:solidFill>
                      <a:srgbClr val="898781"/>
                    </a:solidFill>
                    <a:latin typeface="Arial"/>
                  </a:rPr>
                  <a:t>% of districts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other CT districts</c:v>
                </c:pt>
              </c:strCache>
            </c:strRef>
          </c:tx>
          <c:spPr>
            <a:solidFill>
              <a:srgbClr val="2A78D6">
                <a:alpha val="32000"/>
              </a:srgbClr>
            </a:solidFill>
            <a:ln w="25400" cap="flat">
              <a:solidFill>
                <a:srgbClr val="2A78D6"/>
              </a:solidFill>
              <a:prstDash val="solid"/>
              <a:round/>
            </a:ln>
            <a:effectLst/>
          </c:spPr>
          <c:invertIfNegative val="1"/>
          <c:xVal>
            <c:numRef>
              <c:f>Sheet1!$A$2:$A$139</c:f>
              <c:numCache>
                <c:formatCode>General</c:formatCode>
                <c:ptCount val="138"/>
                <c:pt idx="0">
                  <c:v>67</c:v>
                </c:pt>
                <c:pt idx="1">
                  <c:v>162</c:v>
                </c:pt>
                <c:pt idx="2">
                  <c:v>140</c:v>
                </c:pt>
                <c:pt idx="3">
                  <c:v>127</c:v>
                </c:pt>
                <c:pt idx="4">
                  <c:v>89</c:v>
                </c:pt>
                <c:pt idx="5">
                  <c:v>64</c:v>
                </c:pt>
                <c:pt idx="6">
                  <c:v>132</c:v>
                </c:pt>
                <c:pt idx="7">
                  <c:v>120</c:v>
                </c:pt>
                <c:pt idx="8">
                  <c:v>148</c:v>
                </c:pt>
                <c:pt idx="9">
                  <c:v>75</c:v>
                </c:pt>
                <c:pt idx="10">
                  <c:v>107</c:v>
                </c:pt>
                <c:pt idx="11">
                  <c:v>103</c:v>
                </c:pt>
                <c:pt idx="12">
                  <c:v>136</c:v>
                </c:pt>
                <c:pt idx="13">
                  <c:v>113</c:v>
                </c:pt>
                <c:pt idx="14">
                  <c:v>135</c:v>
                </c:pt>
                <c:pt idx="15">
                  <c:v>122</c:v>
                </c:pt>
                <c:pt idx="16">
                  <c:v>126</c:v>
                </c:pt>
                <c:pt idx="17">
                  <c:v>129</c:v>
                </c:pt>
                <c:pt idx="18">
                  <c:v>115</c:v>
                </c:pt>
                <c:pt idx="19">
                  <c:v>111</c:v>
                </c:pt>
                <c:pt idx="20">
                  <c:v>57</c:v>
                </c:pt>
                <c:pt idx="21">
                  <c:v>132</c:v>
                </c:pt>
                <c:pt idx="22">
                  <c:v>65</c:v>
                </c:pt>
                <c:pt idx="23">
                  <c:v>131</c:v>
                </c:pt>
                <c:pt idx="24">
                  <c:v>140</c:v>
                </c:pt>
                <c:pt idx="25">
                  <c:v>126</c:v>
                </c:pt>
                <c:pt idx="26">
                  <c:v>52</c:v>
                </c:pt>
                <c:pt idx="27">
                  <c:v>85</c:v>
                </c:pt>
                <c:pt idx="28">
                  <c:v>127</c:v>
                </c:pt>
                <c:pt idx="29">
                  <c:v>104</c:v>
                </c:pt>
                <c:pt idx="30">
                  <c:v>124</c:v>
                </c:pt>
                <c:pt idx="31">
                  <c:v>130</c:v>
                </c:pt>
                <c:pt idx="32">
                  <c:v>122</c:v>
                </c:pt>
                <c:pt idx="33">
                  <c:v>88</c:v>
                </c:pt>
                <c:pt idx="34">
                  <c:v>120</c:v>
                </c:pt>
                <c:pt idx="35">
                  <c:v>114</c:v>
                </c:pt>
                <c:pt idx="36">
                  <c:v>145</c:v>
                </c:pt>
                <c:pt idx="37">
                  <c:v>114</c:v>
                </c:pt>
                <c:pt idx="38">
                  <c:v>147</c:v>
                </c:pt>
                <c:pt idx="39">
                  <c:v>96</c:v>
                </c:pt>
                <c:pt idx="40">
                  <c:v>109</c:v>
                </c:pt>
                <c:pt idx="41">
                  <c:v>145</c:v>
                </c:pt>
                <c:pt idx="42">
                  <c:v>80</c:v>
                </c:pt>
                <c:pt idx="43">
                  <c:v>45</c:v>
                </c:pt>
                <c:pt idx="44">
                  <c:v>129</c:v>
                </c:pt>
                <c:pt idx="45">
                  <c:v>192</c:v>
                </c:pt>
                <c:pt idx="46">
                  <c:v>111</c:v>
                </c:pt>
                <c:pt idx="47">
                  <c:v>114</c:v>
                </c:pt>
                <c:pt idx="48">
                  <c:v>102</c:v>
                </c:pt>
                <c:pt idx="49">
                  <c:v>87</c:v>
                </c:pt>
                <c:pt idx="50">
                  <c:v>160</c:v>
                </c:pt>
                <c:pt idx="51">
                  <c:v>82</c:v>
                </c:pt>
                <c:pt idx="52">
                  <c:v>168</c:v>
                </c:pt>
                <c:pt idx="53">
                  <c:v>58</c:v>
                </c:pt>
                <c:pt idx="54">
                  <c:v>104</c:v>
                </c:pt>
                <c:pt idx="55">
                  <c:v>142</c:v>
                </c:pt>
                <c:pt idx="56">
                  <c:v>110</c:v>
                </c:pt>
                <c:pt idx="57">
                  <c:v>104</c:v>
                </c:pt>
                <c:pt idx="58">
                  <c:v>73</c:v>
                </c:pt>
                <c:pt idx="59">
                  <c:v>115</c:v>
                </c:pt>
                <c:pt idx="60">
                  <c:v>56</c:v>
                </c:pt>
                <c:pt idx="61">
                  <c:v>67</c:v>
                </c:pt>
                <c:pt idx="62">
                  <c:v>128</c:v>
                </c:pt>
                <c:pt idx="63">
                  <c:v>115</c:v>
                </c:pt>
                <c:pt idx="64">
                  <c:v>124</c:v>
                </c:pt>
                <c:pt idx="65">
                  <c:v>137</c:v>
                </c:pt>
                <c:pt idx="66">
                  <c:v>152</c:v>
                </c:pt>
                <c:pt idx="67">
                  <c:v>122</c:v>
                </c:pt>
                <c:pt idx="68">
                  <c:v>125</c:v>
                </c:pt>
                <c:pt idx="69">
                  <c:v>77</c:v>
                </c:pt>
                <c:pt idx="70">
                  <c:v>75</c:v>
                </c:pt>
                <c:pt idx="71">
                  <c:v>143</c:v>
                </c:pt>
                <c:pt idx="72">
                  <c:v>116</c:v>
                </c:pt>
                <c:pt idx="73">
                  <c:v>110</c:v>
                </c:pt>
                <c:pt idx="74">
                  <c:v>117</c:v>
                </c:pt>
                <c:pt idx="75">
                  <c:v>99</c:v>
                </c:pt>
                <c:pt idx="76">
                  <c:v>129</c:v>
                </c:pt>
                <c:pt idx="77">
                  <c:v>103</c:v>
                </c:pt>
                <c:pt idx="78">
                  <c:v>125</c:v>
                </c:pt>
                <c:pt idx="79">
                  <c:v>97</c:v>
                </c:pt>
                <c:pt idx="80">
                  <c:v>173</c:v>
                </c:pt>
                <c:pt idx="81">
                  <c:v>110</c:v>
                </c:pt>
                <c:pt idx="82">
                  <c:v>120</c:v>
                </c:pt>
                <c:pt idx="83">
                  <c:v>110</c:v>
                </c:pt>
                <c:pt idx="84">
                  <c:v>106</c:v>
                </c:pt>
                <c:pt idx="85">
                  <c:v>124</c:v>
                </c:pt>
                <c:pt idx="86">
                  <c:v>89</c:v>
                </c:pt>
                <c:pt idx="87">
                  <c:v>190</c:v>
                </c:pt>
                <c:pt idx="88">
                  <c:v>145</c:v>
                </c:pt>
                <c:pt idx="89">
                  <c:v>138</c:v>
                </c:pt>
                <c:pt idx="90">
                  <c:v>137</c:v>
                </c:pt>
                <c:pt idx="91">
                  <c:v>112</c:v>
                </c:pt>
                <c:pt idx="92">
                  <c:v>137</c:v>
                </c:pt>
                <c:pt idx="93">
                  <c:v>151</c:v>
                </c:pt>
                <c:pt idx="94">
                  <c:v>138</c:v>
                </c:pt>
                <c:pt idx="95">
                  <c:v>126</c:v>
                </c:pt>
                <c:pt idx="96">
                  <c:v>102</c:v>
                </c:pt>
                <c:pt idx="97">
                  <c:v>190</c:v>
                </c:pt>
                <c:pt idx="98">
                  <c:v>97</c:v>
                </c:pt>
                <c:pt idx="99">
                  <c:v>244</c:v>
                </c:pt>
                <c:pt idx="100">
                  <c:v>90</c:v>
                </c:pt>
                <c:pt idx="101">
                  <c:v>148</c:v>
                </c:pt>
                <c:pt idx="102">
                  <c:v>119</c:v>
                </c:pt>
                <c:pt idx="103">
                  <c:v>124</c:v>
                </c:pt>
                <c:pt idx="104">
                  <c:v>119</c:v>
                </c:pt>
                <c:pt idx="105">
                  <c:v>111</c:v>
                </c:pt>
                <c:pt idx="106">
                  <c:v>65</c:v>
                </c:pt>
                <c:pt idx="107">
                  <c:v>110</c:v>
                </c:pt>
                <c:pt idx="108">
                  <c:v>81</c:v>
                </c:pt>
                <c:pt idx="109">
                  <c:v>100</c:v>
                </c:pt>
                <c:pt idx="110">
                  <c:v>135</c:v>
                </c:pt>
                <c:pt idx="111">
                  <c:v>73</c:v>
                </c:pt>
                <c:pt idx="112">
                  <c:v>122</c:v>
                </c:pt>
                <c:pt idx="113">
                  <c:v>138</c:v>
                </c:pt>
                <c:pt idx="114">
                  <c:v>136</c:v>
                </c:pt>
                <c:pt idx="115">
                  <c:v>123</c:v>
                </c:pt>
                <c:pt idx="116">
                  <c:v>98</c:v>
                </c:pt>
                <c:pt idx="117">
                  <c:v>104</c:v>
                </c:pt>
                <c:pt idx="118">
                  <c:v>84</c:v>
                </c:pt>
                <c:pt idx="119">
                  <c:v>109</c:v>
                </c:pt>
                <c:pt idx="120">
                  <c:v>125</c:v>
                </c:pt>
                <c:pt idx="121">
                  <c:v>45</c:v>
                </c:pt>
                <c:pt idx="122">
                  <c:v>135</c:v>
                </c:pt>
                <c:pt idx="123">
                  <c:v>131</c:v>
                </c:pt>
                <c:pt idx="124">
                  <c:v>108</c:v>
                </c:pt>
                <c:pt idx="125">
                  <c:v>61</c:v>
                </c:pt>
                <c:pt idx="126">
                  <c:v>148</c:v>
                </c:pt>
                <c:pt idx="127">
                  <c:v>149</c:v>
                </c:pt>
                <c:pt idx="128">
                  <c:v>156</c:v>
                </c:pt>
                <c:pt idx="129">
                  <c:v>109</c:v>
                </c:pt>
                <c:pt idx="130">
                  <c:v>131</c:v>
                </c:pt>
                <c:pt idx="131">
                  <c:v>134</c:v>
                </c:pt>
                <c:pt idx="132">
                  <c:v>107</c:v>
                </c:pt>
                <c:pt idx="133">
                  <c:v>85</c:v>
                </c:pt>
                <c:pt idx="134">
                  <c:v>100</c:v>
                </c:pt>
                <c:pt idx="135">
                  <c:v>76</c:v>
                </c:pt>
                <c:pt idx="136">
                  <c:v>107</c:v>
                </c:pt>
                <c:pt idx="137">
                  <c:v>124</c:v>
                </c:pt>
              </c:numCache>
            </c:numRef>
          </c:xVal>
          <c:yVal>
            <c:numRef>
              <c:f>Sheet1!$B$2:$B$139</c:f>
              <c:numCache>
                <c:formatCode>General</c:formatCode>
                <c:ptCount val="138"/>
                <c:pt idx="0">
                  <c:v>-0.99</c:v>
                </c:pt>
                <c:pt idx="1">
                  <c:v>-0.15</c:v>
                </c:pt>
                <c:pt idx="2">
                  <c:v>0.53</c:v>
                </c:pt>
                <c:pt idx="3">
                  <c:v>0.16</c:v>
                </c:pt>
                <c:pt idx="4">
                  <c:v>0.11</c:v>
                </c:pt>
                <c:pt idx="5">
                  <c:v>-0.73</c:v>
                </c:pt>
                <c:pt idx="6">
                  <c:v>0.33</c:v>
                </c:pt>
                <c:pt idx="7">
                  <c:v>0.09</c:v>
                </c:pt>
                <c:pt idx="8">
                  <c:v>-0.1</c:v>
                </c:pt>
                <c:pt idx="9">
                  <c:v>-0.37</c:v>
                </c:pt>
                <c:pt idx="10">
                  <c:v>0.13</c:v>
                </c:pt>
                <c:pt idx="11">
                  <c:v>-0.17</c:v>
                </c:pt>
                <c:pt idx="12">
                  <c:v>-0.03</c:v>
                </c:pt>
                <c:pt idx="13">
                  <c:v>0.16</c:v>
                </c:pt>
                <c:pt idx="14">
                  <c:v>0.42</c:v>
                </c:pt>
                <c:pt idx="15">
                  <c:v>-0.1</c:v>
                </c:pt>
                <c:pt idx="16">
                  <c:v>0.28999999999999998</c:v>
                </c:pt>
                <c:pt idx="17">
                  <c:v>0.03</c:v>
                </c:pt>
                <c:pt idx="18">
                  <c:v>0.31</c:v>
                </c:pt>
                <c:pt idx="19">
                  <c:v>-0.03</c:v>
                </c:pt>
                <c:pt idx="20">
                  <c:v>-0.87</c:v>
                </c:pt>
                <c:pt idx="21">
                  <c:v>0.79</c:v>
                </c:pt>
                <c:pt idx="22">
                  <c:v>-0.76</c:v>
                </c:pt>
                <c:pt idx="23">
                  <c:v>0.03</c:v>
                </c:pt>
                <c:pt idx="24">
                  <c:v>-0.1</c:v>
                </c:pt>
                <c:pt idx="25">
                  <c:v>-0.01</c:v>
                </c:pt>
                <c:pt idx="26">
                  <c:v>-0.63</c:v>
                </c:pt>
                <c:pt idx="27">
                  <c:v>-0.6</c:v>
                </c:pt>
                <c:pt idx="28">
                  <c:v>0.28000000000000003</c:v>
                </c:pt>
                <c:pt idx="29">
                  <c:v>-0.34</c:v>
                </c:pt>
                <c:pt idx="30">
                  <c:v>0.64</c:v>
                </c:pt>
                <c:pt idx="31">
                  <c:v>0.63</c:v>
                </c:pt>
                <c:pt idx="32">
                  <c:v>0.31</c:v>
                </c:pt>
                <c:pt idx="33">
                  <c:v>-0.43</c:v>
                </c:pt>
                <c:pt idx="34">
                  <c:v>0.33</c:v>
                </c:pt>
                <c:pt idx="35">
                  <c:v>0.35</c:v>
                </c:pt>
                <c:pt idx="36">
                  <c:v>0.5</c:v>
                </c:pt>
                <c:pt idx="37">
                  <c:v>0.28000000000000003</c:v>
                </c:pt>
                <c:pt idx="38">
                  <c:v>0.54</c:v>
                </c:pt>
                <c:pt idx="39">
                  <c:v>-0.24</c:v>
                </c:pt>
                <c:pt idx="40">
                  <c:v>-0.34</c:v>
                </c:pt>
                <c:pt idx="41">
                  <c:v>0.5</c:v>
                </c:pt>
                <c:pt idx="42">
                  <c:v>-0.51</c:v>
                </c:pt>
                <c:pt idx="43">
                  <c:v>-1.2</c:v>
                </c:pt>
                <c:pt idx="44">
                  <c:v>0.38</c:v>
                </c:pt>
                <c:pt idx="45">
                  <c:v>0.97</c:v>
                </c:pt>
                <c:pt idx="46">
                  <c:v>-0.56000000000000005</c:v>
                </c:pt>
                <c:pt idx="47">
                  <c:v>0.19</c:v>
                </c:pt>
                <c:pt idx="48">
                  <c:v>-0.41</c:v>
                </c:pt>
                <c:pt idx="49">
                  <c:v>7.0000000000000007E-2</c:v>
                </c:pt>
                <c:pt idx="50">
                  <c:v>0.63</c:v>
                </c:pt>
                <c:pt idx="51">
                  <c:v>-0.8</c:v>
                </c:pt>
                <c:pt idx="52">
                  <c:v>0.22</c:v>
                </c:pt>
                <c:pt idx="53">
                  <c:v>-0.49</c:v>
                </c:pt>
                <c:pt idx="54">
                  <c:v>-0.59</c:v>
                </c:pt>
                <c:pt idx="55">
                  <c:v>0.06</c:v>
                </c:pt>
                <c:pt idx="56">
                  <c:v>0.28000000000000003</c:v>
                </c:pt>
                <c:pt idx="57">
                  <c:v>-0.46</c:v>
                </c:pt>
                <c:pt idx="58">
                  <c:v>-0.65</c:v>
                </c:pt>
                <c:pt idx="59">
                  <c:v>0.33</c:v>
                </c:pt>
                <c:pt idx="60">
                  <c:v>-1.04</c:v>
                </c:pt>
                <c:pt idx="61">
                  <c:v>-1.33</c:v>
                </c:pt>
                <c:pt idx="62">
                  <c:v>-0.44</c:v>
                </c:pt>
                <c:pt idx="63">
                  <c:v>-0.14000000000000001</c:v>
                </c:pt>
                <c:pt idx="64">
                  <c:v>0.24</c:v>
                </c:pt>
                <c:pt idx="65">
                  <c:v>-0.13</c:v>
                </c:pt>
                <c:pt idx="66">
                  <c:v>0.31</c:v>
                </c:pt>
                <c:pt idx="67">
                  <c:v>0.03</c:v>
                </c:pt>
                <c:pt idx="68">
                  <c:v>7.0000000000000007E-2</c:v>
                </c:pt>
                <c:pt idx="69">
                  <c:v>-0.51</c:v>
                </c:pt>
                <c:pt idx="70">
                  <c:v>-1.03</c:v>
                </c:pt>
                <c:pt idx="71">
                  <c:v>0.19</c:v>
                </c:pt>
                <c:pt idx="72">
                  <c:v>0.09</c:v>
                </c:pt>
                <c:pt idx="73">
                  <c:v>-0.36</c:v>
                </c:pt>
                <c:pt idx="74">
                  <c:v>7.0000000000000007E-2</c:v>
                </c:pt>
                <c:pt idx="75">
                  <c:v>-0.08</c:v>
                </c:pt>
                <c:pt idx="76">
                  <c:v>0.16</c:v>
                </c:pt>
                <c:pt idx="77">
                  <c:v>0.15</c:v>
                </c:pt>
                <c:pt idx="78">
                  <c:v>-0.05</c:v>
                </c:pt>
                <c:pt idx="79">
                  <c:v>-0.5</c:v>
                </c:pt>
                <c:pt idx="80">
                  <c:v>0.52</c:v>
                </c:pt>
                <c:pt idx="81">
                  <c:v>-0.12</c:v>
                </c:pt>
                <c:pt idx="82">
                  <c:v>0.57999999999999996</c:v>
                </c:pt>
                <c:pt idx="83">
                  <c:v>0.06</c:v>
                </c:pt>
                <c:pt idx="84">
                  <c:v>0.11</c:v>
                </c:pt>
                <c:pt idx="85">
                  <c:v>0.17</c:v>
                </c:pt>
                <c:pt idx="86">
                  <c:v>-0.26</c:v>
                </c:pt>
                <c:pt idx="87">
                  <c:v>0.37</c:v>
                </c:pt>
                <c:pt idx="88">
                  <c:v>0</c:v>
                </c:pt>
                <c:pt idx="89">
                  <c:v>0.11</c:v>
                </c:pt>
                <c:pt idx="90">
                  <c:v>0.16</c:v>
                </c:pt>
                <c:pt idx="91">
                  <c:v>0.06</c:v>
                </c:pt>
                <c:pt idx="92">
                  <c:v>0.15</c:v>
                </c:pt>
                <c:pt idx="93">
                  <c:v>0.68</c:v>
                </c:pt>
                <c:pt idx="94">
                  <c:v>0.57999999999999996</c:v>
                </c:pt>
                <c:pt idx="95">
                  <c:v>0.46</c:v>
                </c:pt>
                <c:pt idx="96">
                  <c:v>0.18</c:v>
                </c:pt>
                <c:pt idx="97">
                  <c:v>0.59</c:v>
                </c:pt>
                <c:pt idx="98">
                  <c:v>-0.05</c:v>
                </c:pt>
                <c:pt idx="99">
                  <c:v>0.11</c:v>
                </c:pt>
                <c:pt idx="100">
                  <c:v>-0.26</c:v>
                </c:pt>
                <c:pt idx="101">
                  <c:v>0.2</c:v>
                </c:pt>
                <c:pt idx="102">
                  <c:v>0.37</c:v>
                </c:pt>
                <c:pt idx="103">
                  <c:v>0.1</c:v>
                </c:pt>
                <c:pt idx="104">
                  <c:v>0.36</c:v>
                </c:pt>
                <c:pt idx="105">
                  <c:v>0.19</c:v>
                </c:pt>
                <c:pt idx="106">
                  <c:v>-0.68</c:v>
                </c:pt>
                <c:pt idx="107">
                  <c:v>-7.0000000000000007E-2</c:v>
                </c:pt>
                <c:pt idx="108">
                  <c:v>-0.65</c:v>
                </c:pt>
                <c:pt idx="109">
                  <c:v>-1.1599999999999999</c:v>
                </c:pt>
                <c:pt idx="110">
                  <c:v>0.12</c:v>
                </c:pt>
                <c:pt idx="111">
                  <c:v>-0.67</c:v>
                </c:pt>
                <c:pt idx="112">
                  <c:v>0.14000000000000001</c:v>
                </c:pt>
                <c:pt idx="113">
                  <c:v>-0.11</c:v>
                </c:pt>
                <c:pt idx="114">
                  <c:v>-0.38</c:v>
                </c:pt>
                <c:pt idx="115">
                  <c:v>0.25</c:v>
                </c:pt>
                <c:pt idx="116">
                  <c:v>-0.68</c:v>
                </c:pt>
                <c:pt idx="117">
                  <c:v>0.45</c:v>
                </c:pt>
                <c:pt idx="118">
                  <c:v>-0.04</c:v>
                </c:pt>
                <c:pt idx="119">
                  <c:v>0.03</c:v>
                </c:pt>
                <c:pt idx="120">
                  <c:v>-0.24</c:v>
                </c:pt>
                <c:pt idx="121">
                  <c:v>-1.1299999999999999</c:v>
                </c:pt>
                <c:pt idx="122">
                  <c:v>-7.0000000000000007E-2</c:v>
                </c:pt>
                <c:pt idx="123">
                  <c:v>-0.11</c:v>
                </c:pt>
                <c:pt idx="124">
                  <c:v>0.13</c:v>
                </c:pt>
                <c:pt idx="125">
                  <c:v>-0.47</c:v>
                </c:pt>
                <c:pt idx="126">
                  <c:v>0.6</c:v>
                </c:pt>
                <c:pt idx="127">
                  <c:v>0.7</c:v>
                </c:pt>
                <c:pt idx="128">
                  <c:v>0.63</c:v>
                </c:pt>
                <c:pt idx="129">
                  <c:v>0.03</c:v>
                </c:pt>
                <c:pt idx="130">
                  <c:v>-0.05</c:v>
                </c:pt>
                <c:pt idx="131">
                  <c:v>0.86</c:v>
                </c:pt>
                <c:pt idx="132">
                  <c:v>-0.26</c:v>
                </c:pt>
                <c:pt idx="133">
                  <c:v>-0.76</c:v>
                </c:pt>
                <c:pt idx="134">
                  <c:v>-0.31</c:v>
                </c:pt>
                <c:pt idx="135">
                  <c:v>-0.27</c:v>
                </c:pt>
                <c:pt idx="136">
                  <c:v>-7.0000000000000007E-2</c:v>
                </c:pt>
                <c:pt idx="137">
                  <c:v>0.11</c:v>
                </c:pt>
              </c:numCache>
            </c:numRef>
          </c:yVal>
          <c:bubbleSize>
            <c:numRef>
              <c:f>Sheet1!$C$2:$C$139</c:f>
              <c:numCache>
                <c:formatCode>General</c:formatCode>
                <c:ptCount val="138"/>
                <c:pt idx="0">
                  <c:v>2.4</c:v>
                </c:pt>
                <c:pt idx="1">
                  <c:v>0.36</c:v>
                </c:pt>
                <c:pt idx="2">
                  <c:v>3.12</c:v>
                </c:pt>
                <c:pt idx="3">
                  <c:v>2.66</c:v>
                </c:pt>
                <c:pt idx="4">
                  <c:v>3.25</c:v>
                </c:pt>
                <c:pt idx="5">
                  <c:v>1.98</c:v>
                </c:pt>
                <c:pt idx="6">
                  <c:v>0.7</c:v>
                </c:pt>
                <c:pt idx="7">
                  <c:v>0.17</c:v>
                </c:pt>
                <c:pt idx="8">
                  <c:v>2.62</c:v>
                </c:pt>
                <c:pt idx="9">
                  <c:v>7.77</c:v>
                </c:pt>
                <c:pt idx="10">
                  <c:v>2.58</c:v>
                </c:pt>
                <c:pt idx="11">
                  <c:v>0.88</c:v>
                </c:pt>
                <c:pt idx="12">
                  <c:v>0.49</c:v>
                </c:pt>
                <c:pt idx="13">
                  <c:v>1.51</c:v>
                </c:pt>
                <c:pt idx="14">
                  <c:v>4.22</c:v>
                </c:pt>
                <c:pt idx="15">
                  <c:v>1.46</c:v>
                </c:pt>
                <c:pt idx="16">
                  <c:v>2.16</c:v>
                </c:pt>
                <c:pt idx="17">
                  <c:v>0.48</c:v>
                </c:pt>
                <c:pt idx="18">
                  <c:v>1.63</c:v>
                </c:pt>
                <c:pt idx="19">
                  <c:v>1.9</c:v>
                </c:pt>
                <c:pt idx="20">
                  <c:v>12.13</c:v>
                </c:pt>
                <c:pt idx="21">
                  <c:v>4.68</c:v>
                </c:pt>
                <c:pt idx="22">
                  <c:v>1.34</c:v>
                </c:pt>
                <c:pt idx="23">
                  <c:v>0.82</c:v>
                </c:pt>
                <c:pt idx="24">
                  <c:v>1</c:v>
                </c:pt>
                <c:pt idx="25">
                  <c:v>1.74</c:v>
                </c:pt>
                <c:pt idx="26">
                  <c:v>6.41</c:v>
                </c:pt>
                <c:pt idx="27">
                  <c:v>2.9</c:v>
                </c:pt>
                <c:pt idx="28">
                  <c:v>2.5099999999999998</c:v>
                </c:pt>
                <c:pt idx="29">
                  <c:v>1.05</c:v>
                </c:pt>
                <c:pt idx="30">
                  <c:v>0.17</c:v>
                </c:pt>
                <c:pt idx="31">
                  <c:v>0.9</c:v>
                </c:pt>
                <c:pt idx="32">
                  <c:v>2.5499999999999998</c:v>
                </c:pt>
                <c:pt idx="33">
                  <c:v>4.83</c:v>
                </c:pt>
                <c:pt idx="34">
                  <c:v>9.36</c:v>
                </c:pt>
                <c:pt idx="35">
                  <c:v>0.19</c:v>
                </c:pt>
                <c:pt idx="36">
                  <c:v>5.67</c:v>
                </c:pt>
                <c:pt idx="37">
                  <c:v>1.74</c:v>
                </c:pt>
                <c:pt idx="38">
                  <c:v>8.59</c:v>
                </c:pt>
                <c:pt idx="39">
                  <c:v>1.78</c:v>
                </c:pt>
                <c:pt idx="40">
                  <c:v>4.0999999999999996</c:v>
                </c:pt>
                <c:pt idx="41">
                  <c:v>3.13</c:v>
                </c:pt>
                <c:pt idx="42">
                  <c:v>5.46</c:v>
                </c:pt>
                <c:pt idx="43">
                  <c:v>16.84</c:v>
                </c:pt>
                <c:pt idx="44">
                  <c:v>0.11</c:v>
                </c:pt>
                <c:pt idx="45">
                  <c:v>0.19</c:v>
                </c:pt>
                <c:pt idx="46">
                  <c:v>2.42</c:v>
                </c:pt>
                <c:pt idx="47">
                  <c:v>0.98</c:v>
                </c:pt>
                <c:pt idx="48">
                  <c:v>2.44</c:v>
                </c:pt>
                <c:pt idx="49">
                  <c:v>0.44</c:v>
                </c:pt>
                <c:pt idx="50">
                  <c:v>2.4300000000000002</c:v>
                </c:pt>
                <c:pt idx="51">
                  <c:v>6.17</c:v>
                </c:pt>
                <c:pt idx="52">
                  <c:v>1</c:v>
                </c:pt>
                <c:pt idx="53">
                  <c:v>8.7899999999999991</c:v>
                </c:pt>
                <c:pt idx="54">
                  <c:v>4.38</c:v>
                </c:pt>
                <c:pt idx="55">
                  <c:v>5.33</c:v>
                </c:pt>
                <c:pt idx="56">
                  <c:v>3.47</c:v>
                </c:pt>
                <c:pt idx="57">
                  <c:v>2.02</c:v>
                </c:pt>
                <c:pt idx="58">
                  <c:v>4.2300000000000004</c:v>
                </c:pt>
                <c:pt idx="59">
                  <c:v>2.15</c:v>
                </c:pt>
                <c:pt idx="60">
                  <c:v>18.97</c:v>
                </c:pt>
                <c:pt idx="61">
                  <c:v>2.92</c:v>
                </c:pt>
                <c:pt idx="62">
                  <c:v>3.6</c:v>
                </c:pt>
                <c:pt idx="63">
                  <c:v>3.89</c:v>
                </c:pt>
                <c:pt idx="64">
                  <c:v>3.95</c:v>
                </c:pt>
                <c:pt idx="65">
                  <c:v>1.54</c:v>
                </c:pt>
                <c:pt idx="66">
                  <c:v>0.24</c:v>
                </c:pt>
                <c:pt idx="67">
                  <c:v>3.24</c:v>
                </c:pt>
                <c:pt idx="68">
                  <c:v>0.74</c:v>
                </c:pt>
                <c:pt idx="69">
                  <c:v>11.52</c:v>
                </c:pt>
                <c:pt idx="70">
                  <c:v>3.34</c:v>
                </c:pt>
                <c:pt idx="71">
                  <c:v>1.03</c:v>
                </c:pt>
                <c:pt idx="72">
                  <c:v>1.67</c:v>
                </c:pt>
                <c:pt idx="73">
                  <c:v>1.9</c:v>
                </c:pt>
                <c:pt idx="74">
                  <c:v>2.2599999999999998</c:v>
                </c:pt>
                <c:pt idx="75">
                  <c:v>1.28</c:v>
                </c:pt>
                <c:pt idx="76">
                  <c:v>0.35</c:v>
                </c:pt>
                <c:pt idx="77">
                  <c:v>1.24</c:v>
                </c:pt>
                <c:pt idx="78">
                  <c:v>0.45</c:v>
                </c:pt>
                <c:pt idx="79">
                  <c:v>1.18</c:v>
                </c:pt>
                <c:pt idx="80">
                  <c:v>0.86</c:v>
                </c:pt>
                <c:pt idx="81">
                  <c:v>0.72</c:v>
                </c:pt>
                <c:pt idx="82">
                  <c:v>2.11</c:v>
                </c:pt>
                <c:pt idx="83">
                  <c:v>0.83</c:v>
                </c:pt>
                <c:pt idx="84">
                  <c:v>1.1599999999999999</c:v>
                </c:pt>
                <c:pt idx="85">
                  <c:v>2.12</c:v>
                </c:pt>
                <c:pt idx="86">
                  <c:v>0.21</c:v>
                </c:pt>
                <c:pt idx="87">
                  <c:v>0.8</c:v>
                </c:pt>
                <c:pt idx="88">
                  <c:v>1.35</c:v>
                </c:pt>
                <c:pt idx="89">
                  <c:v>1.58</c:v>
                </c:pt>
                <c:pt idx="90">
                  <c:v>3.44</c:v>
                </c:pt>
                <c:pt idx="91">
                  <c:v>1.93</c:v>
                </c:pt>
                <c:pt idx="92">
                  <c:v>1.77</c:v>
                </c:pt>
                <c:pt idx="93">
                  <c:v>1.29</c:v>
                </c:pt>
                <c:pt idx="94">
                  <c:v>4.47</c:v>
                </c:pt>
                <c:pt idx="95">
                  <c:v>2.5299999999999998</c:v>
                </c:pt>
                <c:pt idx="96">
                  <c:v>0.39</c:v>
                </c:pt>
                <c:pt idx="97">
                  <c:v>0.3</c:v>
                </c:pt>
                <c:pt idx="98">
                  <c:v>2.1</c:v>
                </c:pt>
                <c:pt idx="99">
                  <c:v>0.11</c:v>
                </c:pt>
                <c:pt idx="100">
                  <c:v>4.51</c:v>
                </c:pt>
                <c:pt idx="101">
                  <c:v>0.25</c:v>
                </c:pt>
                <c:pt idx="102">
                  <c:v>4.16</c:v>
                </c:pt>
                <c:pt idx="103">
                  <c:v>1.36</c:v>
                </c:pt>
                <c:pt idx="104">
                  <c:v>5.0199999999999996</c:v>
                </c:pt>
                <c:pt idx="105">
                  <c:v>6.24</c:v>
                </c:pt>
                <c:pt idx="106">
                  <c:v>0.28999999999999998</c:v>
                </c:pt>
                <c:pt idx="107">
                  <c:v>1.32</c:v>
                </c:pt>
                <c:pt idx="108">
                  <c:v>16.34</c:v>
                </c:pt>
                <c:pt idx="109">
                  <c:v>0.33</c:v>
                </c:pt>
                <c:pt idx="110">
                  <c:v>1.76</c:v>
                </c:pt>
                <c:pt idx="111">
                  <c:v>6.74</c:v>
                </c:pt>
                <c:pt idx="112">
                  <c:v>2.04</c:v>
                </c:pt>
                <c:pt idx="113">
                  <c:v>0.78</c:v>
                </c:pt>
                <c:pt idx="114">
                  <c:v>0.88</c:v>
                </c:pt>
                <c:pt idx="115">
                  <c:v>2.21</c:v>
                </c:pt>
                <c:pt idx="116">
                  <c:v>3.94</c:v>
                </c:pt>
                <c:pt idx="117">
                  <c:v>6.94</c:v>
                </c:pt>
                <c:pt idx="118">
                  <c:v>3.23</c:v>
                </c:pt>
                <c:pt idx="119">
                  <c:v>0.24</c:v>
                </c:pt>
                <c:pt idx="120">
                  <c:v>5.29</c:v>
                </c:pt>
                <c:pt idx="121">
                  <c:v>18.96</c:v>
                </c:pt>
                <c:pt idx="122">
                  <c:v>2.34</c:v>
                </c:pt>
                <c:pt idx="123">
                  <c:v>2.58</c:v>
                </c:pt>
                <c:pt idx="124">
                  <c:v>9.26</c:v>
                </c:pt>
                <c:pt idx="125">
                  <c:v>6</c:v>
                </c:pt>
                <c:pt idx="126">
                  <c:v>0.6</c:v>
                </c:pt>
                <c:pt idx="127">
                  <c:v>2.17</c:v>
                </c:pt>
                <c:pt idx="128">
                  <c:v>5.33</c:v>
                </c:pt>
                <c:pt idx="129">
                  <c:v>3.58</c:v>
                </c:pt>
                <c:pt idx="130">
                  <c:v>0.39</c:v>
                </c:pt>
                <c:pt idx="131">
                  <c:v>3.81</c:v>
                </c:pt>
                <c:pt idx="132">
                  <c:v>0.62</c:v>
                </c:pt>
                <c:pt idx="133">
                  <c:v>3.23</c:v>
                </c:pt>
                <c:pt idx="134">
                  <c:v>1.49</c:v>
                </c:pt>
                <c:pt idx="135">
                  <c:v>3.34</c:v>
                </c:pt>
                <c:pt idx="136">
                  <c:v>2.13</c:v>
                </c:pt>
                <c:pt idx="137">
                  <c:v>0.78</c:v>
                </c:pt>
              </c:numCache>
            </c:numRef>
          </c:bubbleSize>
          <c:bubble3D val="0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 cap="flat">
                    <a:solidFill>
                      <a:srgbClr val="2A78D6"/>
                    </a:solidFill>
                    <a:prstDash val="solid"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884-4E2F-86B9-112812668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1"/>
        <c:axId val="2094734554"/>
        <c:axId val="2094734552"/>
      </c:bubbleChart>
      <c:valAx>
        <c:axId val="2094734554"/>
        <c:scaling>
          <c:orientation val="minMax"/>
          <c:max val="2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95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950" b="0" i="0" u="none" strike="noStrike">
                    <a:solidFill>
                      <a:srgbClr val="898781"/>
                    </a:solidFill>
                    <a:latin typeface="Arial"/>
                  </a:rPr>
                  <a:t>% of funding needed for national-average outcomes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crossBetween val="midCat"/>
        <c:majorUnit val="50"/>
      </c:valAx>
      <c:valAx>
        <c:axId val="2094734552"/>
        <c:scaling>
          <c:orientation val="minMax"/>
          <c:max val="1.3"/>
          <c:min val="-2"/>
        </c:scaling>
        <c:delete val="0"/>
        <c:axPos val="l"/>
        <c:majorGridlines>
          <c:spPr>
            <a:ln w="9525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5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950" b="0" i="0" u="none" strike="noStrike">
                    <a:solidFill>
                      <a:srgbClr val="898781"/>
                    </a:solidFill>
                    <a:latin typeface="Arial"/>
                  </a:rPr>
                  <a:t>Outcome gap vs. Massachusetts avg.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0.5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Featured districts</c:v>
                </c:pt>
              </c:strCache>
            </c:strRef>
          </c:tx>
          <c:spPr>
            <a:solidFill>
              <a:srgbClr val="EB6834">
                <a:alpha val="92000"/>
              </a:srgbClr>
            </a:solidFill>
            <a:ln w="25400" cap="flat">
              <a:solidFill>
                <a:srgbClr val="EB6834"/>
              </a:solidFill>
              <a:prstDash val="solid"/>
              <a:round/>
            </a:ln>
            <a:effectLst/>
          </c:spPr>
          <c:invertIfNegative val="1"/>
          <c:xVal>
            <c:numRef>
              <c:f>Sheet1!$A$2:$A$5</c:f>
              <c:numCache>
                <c:formatCode>General</c:formatCode>
                <c:ptCount val="4"/>
                <c:pt idx="0">
                  <c:v>41</c:v>
                </c:pt>
                <c:pt idx="1">
                  <c:v>125</c:v>
                </c:pt>
                <c:pt idx="2">
                  <c:v>55</c:v>
                </c:pt>
                <c:pt idx="3">
                  <c:v>159</c:v>
                </c:pt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-1.06</c:v>
                </c:pt>
                <c:pt idx="1">
                  <c:v>0.53</c:v>
                </c:pt>
                <c:pt idx="2">
                  <c:v>-1.67</c:v>
                </c:pt>
                <c:pt idx="3">
                  <c:v>0.91</c:v>
                </c:pt>
              </c:numCache>
            </c:numRef>
          </c:yVal>
          <c:bubbleSize>
            <c:numRef>
              <c:f>Sheet1!$C$2:$C$5</c:f>
              <c:numCache>
                <c:formatCode>General</c:formatCode>
                <c:ptCount val="4"/>
                <c:pt idx="0">
                  <c:v>19.59</c:v>
                </c:pt>
                <c:pt idx="1">
                  <c:v>4.1900000000000004</c:v>
                </c:pt>
                <c:pt idx="2">
                  <c:v>9.9</c:v>
                </c:pt>
                <c:pt idx="3">
                  <c:v>4.1100000000000003</c:v>
                </c:pt>
              </c:numCache>
            </c:numRef>
          </c:bubbleSize>
          <c:bubble3D val="0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 cap="flat">
                    <a:solidFill>
                      <a:srgbClr val="EB6834"/>
                    </a:solidFill>
                    <a:prstDash val="solid"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8DC2-46E6-B3A2-D54F1A4BD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1"/>
        <c:axId val="2094734554"/>
        <c:axId val="2094734552"/>
      </c:bubbleChart>
      <c:valAx>
        <c:axId val="2094734554"/>
        <c:scaling>
          <c:orientation val="minMax"/>
          <c:max val="250"/>
          <c:min val="0"/>
        </c:scaling>
        <c:delete val="1"/>
        <c:axPos val="b"/>
        <c:numFmt formatCode="General" sourceLinked="1"/>
        <c:majorTickMark val="out"/>
        <c:minorTickMark val="none"/>
        <c:tickLblPos val="low"/>
        <c:crossAx val="2094734552"/>
        <c:crosses val="autoZero"/>
        <c:crossBetween val="midCat"/>
        <c:majorUnit val="50"/>
      </c:valAx>
      <c:valAx>
        <c:axId val="2094734552"/>
        <c:scaling>
          <c:orientation val="minMax"/>
          <c:max val="1.3"/>
          <c:min val="-2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Above adequacy</c:v>
                </c:pt>
              </c:strCache>
            </c:strRef>
          </c:tx>
          <c:spPr>
            <a:solidFill>
              <a:srgbClr val="2A78D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52514E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New Canaan</c:v>
                </c:pt>
                <c:pt idx="1">
                  <c:v>Farmington</c:v>
                </c:pt>
                <c:pt idx="2">
                  <c:v>New Britain</c:v>
                </c:pt>
                <c:pt idx="3">
                  <c:v>Bridgeport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221</c:v>
                </c:pt>
                <c:pt idx="1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CA-484A-818C-9756DFD18F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Below adequacy</c:v>
                </c:pt>
              </c:strCache>
            </c:strRef>
          </c:tx>
          <c:spPr>
            <a:solidFill>
              <a:srgbClr val="E3494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52514E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New Canaan</c:v>
                </c:pt>
                <c:pt idx="1">
                  <c:v>Farmington</c:v>
                </c:pt>
                <c:pt idx="2">
                  <c:v>New Britain</c:v>
                </c:pt>
                <c:pt idx="3">
                  <c:v>Bridgeport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2">
                  <c:v>77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CA-484A-818C-9756DFD18F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2514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5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Above average</c:v>
                </c:pt>
              </c:strCache>
            </c:strRef>
          </c:tx>
          <c:spPr>
            <a:solidFill>
              <a:srgbClr val="2A78D6"/>
            </a:solidFill>
            <a:effectLst/>
          </c:spPr>
          <c:invertIfNegative val="0"/>
          <c:dLbls>
            <c:numFmt formatCode="\+0.00;\-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52514E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New Canaan</c:v>
                </c:pt>
                <c:pt idx="1">
                  <c:v>Farmington</c:v>
                </c:pt>
                <c:pt idx="2">
                  <c:v>New Britain</c:v>
                </c:pt>
                <c:pt idx="3">
                  <c:v>Bridgeport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1.02</c:v>
                </c:pt>
                <c:pt idx="1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3A-4A32-8CBA-32D1FB5B58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Below average</c:v>
                </c:pt>
              </c:strCache>
            </c:strRef>
          </c:tx>
          <c:spPr>
            <a:solidFill>
              <a:srgbClr val="E34948"/>
            </a:solidFill>
            <a:effectLst/>
          </c:spPr>
          <c:invertIfNegative val="0"/>
          <c:dLbls>
            <c:numFmt formatCode="\+0.00;\-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52514E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New Canaan</c:v>
                </c:pt>
                <c:pt idx="1">
                  <c:v>Farmington</c:v>
                </c:pt>
                <c:pt idx="2">
                  <c:v>New Britain</c:v>
                </c:pt>
                <c:pt idx="3">
                  <c:v>Bridgeport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2">
                  <c:v>-1.31</c:v>
                </c:pt>
                <c:pt idx="3">
                  <c:v>-0.93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3A-4A32-8CBA-32D1FB5B58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2514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.4"/>
          <c:min val="-1.6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2A78D6">
                <a:alpha val="55000"/>
              </a:srgbClr>
            </a:solidFill>
            <a:ln w="25400" cap="flat">
              <a:solidFill>
                <a:srgbClr val="2A78D6"/>
              </a:solidFill>
              <a:prstDash val="solid"/>
              <a:round/>
            </a:ln>
            <a:effectLst/>
          </c:spPr>
          <c:invertIfNegative val="1"/>
          <c:xVal>
            <c:numRef>
              <c:f>Sheet1!$A$2:$A$142</c:f>
              <c:numCache>
                <c:formatCode>General</c:formatCode>
                <c:ptCount val="141"/>
                <c:pt idx="0">
                  <c:v>91</c:v>
                </c:pt>
                <c:pt idx="1">
                  <c:v>166</c:v>
                </c:pt>
                <c:pt idx="2">
                  <c:v>157</c:v>
                </c:pt>
                <c:pt idx="3">
                  <c:v>153</c:v>
                </c:pt>
                <c:pt idx="4">
                  <c:v>149</c:v>
                </c:pt>
                <c:pt idx="5">
                  <c:v>100</c:v>
                </c:pt>
                <c:pt idx="6">
                  <c:v>166</c:v>
                </c:pt>
                <c:pt idx="7">
                  <c:v>112</c:v>
                </c:pt>
                <c:pt idx="8">
                  <c:v>144</c:v>
                </c:pt>
                <c:pt idx="9">
                  <c:v>70</c:v>
                </c:pt>
                <c:pt idx="10">
                  <c:v>118</c:v>
                </c:pt>
                <c:pt idx="11">
                  <c:v>154</c:v>
                </c:pt>
                <c:pt idx="12">
                  <c:v>148</c:v>
                </c:pt>
                <c:pt idx="13">
                  <c:v>161</c:v>
                </c:pt>
                <c:pt idx="14">
                  <c:v>148</c:v>
                </c:pt>
                <c:pt idx="15">
                  <c:v>159</c:v>
                </c:pt>
                <c:pt idx="16">
                  <c:v>164</c:v>
                </c:pt>
                <c:pt idx="17">
                  <c:v>137</c:v>
                </c:pt>
                <c:pt idx="18">
                  <c:v>171</c:v>
                </c:pt>
                <c:pt idx="19">
                  <c:v>152</c:v>
                </c:pt>
                <c:pt idx="20">
                  <c:v>157</c:v>
                </c:pt>
                <c:pt idx="21">
                  <c:v>97</c:v>
                </c:pt>
                <c:pt idx="22">
                  <c:v>193</c:v>
                </c:pt>
                <c:pt idx="23">
                  <c:v>92</c:v>
                </c:pt>
                <c:pt idx="24">
                  <c:v>152</c:v>
                </c:pt>
                <c:pt idx="25">
                  <c:v>147</c:v>
                </c:pt>
                <c:pt idx="26">
                  <c:v>176</c:v>
                </c:pt>
                <c:pt idx="27">
                  <c:v>89</c:v>
                </c:pt>
                <c:pt idx="28">
                  <c:v>125</c:v>
                </c:pt>
                <c:pt idx="29">
                  <c:v>146</c:v>
                </c:pt>
                <c:pt idx="30">
                  <c:v>110</c:v>
                </c:pt>
                <c:pt idx="31">
                  <c:v>131</c:v>
                </c:pt>
                <c:pt idx="32">
                  <c:v>171</c:v>
                </c:pt>
                <c:pt idx="33">
                  <c:v>139</c:v>
                </c:pt>
                <c:pt idx="34">
                  <c:v>126</c:v>
                </c:pt>
                <c:pt idx="35">
                  <c:v>182</c:v>
                </c:pt>
                <c:pt idx="36">
                  <c:v>154</c:v>
                </c:pt>
                <c:pt idx="37">
                  <c:v>133</c:v>
                </c:pt>
                <c:pt idx="38">
                  <c:v>154</c:v>
                </c:pt>
                <c:pt idx="39">
                  <c:v>159</c:v>
                </c:pt>
                <c:pt idx="40">
                  <c:v>194</c:v>
                </c:pt>
                <c:pt idx="41">
                  <c:v>127</c:v>
                </c:pt>
                <c:pt idx="42">
                  <c:v>139</c:v>
                </c:pt>
                <c:pt idx="43">
                  <c:v>166</c:v>
                </c:pt>
                <c:pt idx="44">
                  <c:v>115</c:v>
                </c:pt>
                <c:pt idx="45">
                  <c:v>78</c:v>
                </c:pt>
                <c:pt idx="46">
                  <c:v>152</c:v>
                </c:pt>
                <c:pt idx="47">
                  <c:v>171</c:v>
                </c:pt>
                <c:pt idx="48">
                  <c:v>150</c:v>
                </c:pt>
                <c:pt idx="49">
                  <c:v>121</c:v>
                </c:pt>
                <c:pt idx="50">
                  <c:v>147</c:v>
                </c:pt>
                <c:pt idx="51">
                  <c:v>134</c:v>
                </c:pt>
                <c:pt idx="52">
                  <c:v>159</c:v>
                </c:pt>
                <c:pt idx="53">
                  <c:v>115</c:v>
                </c:pt>
                <c:pt idx="54">
                  <c:v>221</c:v>
                </c:pt>
                <c:pt idx="55">
                  <c:v>89</c:v>
                </c:pt>
                <c:pt idx="56">
                  <c:v>129</c:v>
                </c:pt>
                <c:pt idx="57">
                  <c:v>160</c:v>
                </c:pt>
                <c:pt idx="58">
                  <c:v>152</c:v>
                </c:pt>
                <c:pt idx="59">
                  <c:v>150</c:v>
                </c:pt>
                <c:pt idx="60">
                  <c:v>139</c:v>
                </c:pt>
                <c:pt idx="61">
                  <c:v>76</c:v>
                </c:pt>
                <c:pt idx="62">
                  <c:v>202</c:v>
                </c:pt>
                <c:pt idx="63">
                  <c:v>137</c:v>
                </c:pt>
                <c:pt idx="64">
                  <c:v>80</c:v>
                </c:pt>
                <c:pt idx="65">
                  <c:v>68</c:v>
                </c:pt>
                <c:pt idx="66">
                  <c:v>151</c:v>
                </c:pt>
                <c:pt idx="67">
                  <c:v>145</c:v>
                </c:pt>
                <c:pt idx="68">
                  <c:v>158</c:v>
                </c:pt>
                <c:pt idx="69">
                  <c:v>144</c:v>
                </c:pt>
                <c:pt idx="70">
                  <c:v>206</c:v>
                </c:pt>
                <c:pt idx="71">
                  <c:v>134</c:v>
                </c:pt>
                <c:pt idx="72">
                  <c:v>164</c:v>
                </c:pt>
                <c:pt idx="73">
                  <c:v>119</c:v>
                </c:pt>
                <c:pt idx="74">
                  <c:v>88</c:v>
                </c:pt>
                <c:pt idx="75">
                  <c:v>137</c:v>
                </c:pt>
                <c:pt idx="76">
                  <c:v>194</c:v>
                </c:pt>
                <c:pt idx="77">
                  <c:v>155</c:v>
                </c:pt>
                <c:pt idx="78">
                  <c:v>140</c:v>
                </c:pt>
                <c:pt idx="79">
                  <c:v>147</c:v>
                </c:pt>
                <c:pt idx="80">
                  <c:v>133</c:v>
                </c:pt>
                <c:pt idx="81">
                  <c:v>156</c:v>
                </c:pt>
                <c:pt idx="82">
                  <c:v>136</c:v>
                </c:pt>
                <c:pt idx="83">
                  <c:v>118</c:v>
                </c:pt>
                <c:pt idx="84">
                  <c:v>202</c:v>
                </c:pt>
                <c:pt idx="85">
                  <c:v>128</c:v>
                </c:pt>
                <c:pt idx="86">
                  <c:v>144</c:v>
                </c:pt>
                <c:pt idx="87">
                  <c:v>134</c:v>
                </c:pt>
                <c:pt idx="88">
                  <c:v>117</c:v>
                </c:pt>
                <c:pt idx="89">
                  <c:v>157</c:v>
                </c:pt>
                <c:pt idx="90">
                  <c:v>124</c:v>
                </c:pt>
                <c:pt idx="91">
                  <c:v>203</c:v>
                </c:pt>
                <c:pt idx="92">
                  <c:v>182</c:v>
                </c:pt>
                <c:pt idx="93">
                  <c:v>172</c:v>
                </c:pt>
                <c:pt idx="94">
                  <c:v>159</c:v>
                </c:pt>
                <c:pt idx="95">
                  <c:v>157</c:v>
                </c:pt>
                <c:pt idx="96">
                  <c:v>176</c:v>
                </c:pt>
                <c:pt idx="97">
                  <c:v>206</c:v>
                </c:pt>
                <c:pt idx="98">
                  <c:v>173</c:v>
                </c:pt>
                <c:pt idx="99">
                  <c:v>151</c:v>
                </c:pt>
                <c:pt idx="100">
                  <c:v>150</c:v>
                </c:pt>
                <c:pt idx="101">
                  <c:v>212</c:v>
                </c:pt>
                <c:pt idx="102">
                  <c:v>148</c:v>
                </c:pt>
                <c:pt idx="103">
                  <c:v>228</c:v>
                </c:pt>
                <c:pt idx="104">
                  <c:v>146</c:v>
                </c:pt>
                <c:pt idx="105">
                  <c:v>133</c:v>
                </c:pt>
                <c:pt idx="106">
                  <c:v>153</c:v>
                </c:pt>
                <c:pt idx="107">
                  <c:v>133</c:v>
                </c:pt>
                <c:pt idx="108">
                  <c:v>147</c:v>
                </c:pt>
                <c:pt idx="109">
                  <c:v>148</c:v>
                </c:pt>
                <c:pt idx="110">
                  <c:v>131</c:v>
                </c:pt>
                <c:pt idx="111">
                  <c:v>148</c:v>
                </c:pt>
                <c:pt idx="112">
                  <c:v>127</c:v>
                </c:pt>
                <c:pt idx="113">
                  <c:v>144</c:v>
                </c:pt>
                <c:pt idx="114">
                  <c:v>111</c:v>
                </c:pt>
                <c:pt idx="115">
                  <c:v>150</c:v>
                </c:pt>
                <c:pt idx="116">
                  <c:v>134</c:v>
                </c:pt>
                <c:pt idx="117">
                  <c:v>150</c:v>
                </c:pt>
                <c:pt idx="118">
                  <c:v>146</c:v>
                </c:pt>
                <c:pt idx="119">
                  <c:v>132</c:v>
                </c:pt>
                <c:pt idx="120">
                  <c:v>152</c:v>
                </c:pt>
                <c:pt idx="121">
                  <c:v>141</c:v>
                </c:pt>
                <c:pt idx="122">
                  <c:v>153</c:v>
                </c:pt>
                <c:pt idx="123">
                  <c:v>145</c:v>
                </c:pt>
                <c:pt idx="124">
                  <c:v>70</c:v>
                </c:pt>
                <c:pt idx="125">
                  <c:v>157</c:v>
                </c:pt>
                <c:pt idx="126">
                  <c:v>145</c:v>
                </c:pt>
                <c:pt idx="127">
                  <c:v>134</c:v>
                </c:pt>
                <c:pt idx="128">
                  <c:v>100</c:v>
                </c:pt>
                <c:pt idx="129">
                  <c:v>160</c:v>
                </c:pt>
                <c:pt idx="130">
                  <c:v>222</c:v>
                </c:pt>
                <c:pt idx="131">
                  <c:v>210</c:v>
                </c:pt>
                <c:pt idx="132">
                  <c:v>156</c:v>
                </c:pt>
                <c:pt idx="133">
                  <c:v>156</c:v>
                </c:pt>
                <c:pt idx="134">
                  <c:v>202</c:v>
                </c:pt>
                <c:pt idx="135">
                  <c:v>115</c:v>
                </c:pt>
                <c:pt idx="136">
                  <c:v>88</c:v>
                </c:pt>
                <c:pt idx="137">
                  <c:v>144</c:v>
                </c:pt>
                <c:pt idx="138">
                  <c:v>108</c:v>
                </c:pt>
                <c:pt idx="139">
                  <c:v>146</c:v>
                </c:pt>
                <c:pt idx="140">
                  <c:v>157</c:v>
                </c:pt>
              </c:numCache>
            </c:numRef>
          </c:xVal>
          <c:yVal>
            <c:numRef>
              <c:f>Sheet1!$B$2:$B$142</c:f>
              <c:numCache>
                <c:formatCode>General</c:formatCode>
                <c:ptCount val="141"/>
                <c:pt idx="0">
                  <c:v>-0.59</c:v>
                </c:pt>
                <c:pt idx="1">
                  <c:v>0</c:v>
                </c:pt>
                <c:pt idx="2">
                  <c:v>0.56000000000000005</c:v>
                </c:pt>
                <c:pt idx="3">
                  <c:v>0.11</c:v>
                </c:pt>
                <c:pt idx="4">
                  <c:v>0.02</c:v>
                </c:pt>
                <c:pt idx="5">
                  <c:v>-0.74</c:v>
                </c:pt>
                <c:pt idx="6">
                  <c:v>0.15</c:v>
                </c:pt>
                <c:pt idx="7">
                  <c:v>-0.12</c:v>
                </c:pt>
                <c:pt idx="8">
                  <c:v>-0.15</c:v>
                </c:pt>
                <c:pt idx="9">
                  <c:v>-1.02</c:v>
                </c:pt>
                <c:pt idx="10">
                  <c:v>-0.18</c:v>
                </c:pt>
                <c:pt idx="11">
                  <c:v>0.27</c:v>
                </c:pt>
                <c:pt idx="12">
                  <c:v>-0.36</c:v>
                </c:pt>
                <c:pt idx="13">
                  <c:v>0.08</c:v>
                </c:pt>
                <c:pt idx="14">
                  <c:v>0.14000000000000001</c:v>
                </c:pt>
                <c:pt idx="15">
                  <c:v>0.27</c:v>
                </c:pt>
                <c:pt idx="16">
                  <c:v>0.06</c:v>
                </c:pt>
                <c:pt idx="17">
                  <c:v>-0.05</c:v>
                </c:pt>
                <c:pt idx="18">
                  <c:v>-0.17</c:v>
                </c:pt>
                <c:pt idx="19">
                  <c:v>-0.36</c:v>
                </c:pt>
                <c:pt idx="20">
                  <c:v>-0.15</c:v>
                </c:pt>
                <c:pt idx="21">
                  <c:v>-0.5</c:v>
                </c:pt>
                <c:pt idx="22">
                  <c:v>0.57999999999999996</c:v>
                </c:pt>
                <c:pt idx="23">
                  <c:v>-0.65</c:v>
                </c:pt>
                <c:pt idx="24">
                  <c:v>0.2</c:v>
                </c:pt>
                <c:pt idx="25">
                  <c:v>-0.13</c:v>
                </c:pt>
                <c:pt idx="26">
                  <c:v>0.06</c:v>
                </c:pt>
                <c:pt idx="27">
                  <c:v>-0.95</c:v>
                </c:pt>
                <c:pt idx="28">
                  <c:v>-0.43</c:v>
                </c:pt>
                <c:pt idx="29">
                  <c:v>0.17</c:v>
                </c:pt>
                <c:pt idx="30">
                  <c:v>-0.3</c:v>
                </c:pt>
                <c:pt idx="31">
                  <c:v>0.19</c:v>
                </c:pt>
                <c:pt idx="32">
                  <c:v>0.39</c:v>
                </c:pt>
                <c:pt idx="33">
                  <c:v>0</c:v>
                </c:pt>
                <c:pt idx="34">
                  <c:v>-0.3</c:v>
                </c:pt>
                <c:pt idx="35">
                  <c:v>0.21</c:v>
                </c:pt>
                <c:pt idx="36">
                  <c:v>0.39</c:v>
                </c:pt>
                <c:pt idx="37">
                  <c:v>-0.19</c:v>
                </c:pt>
                <c:pt idx="38">
                  <c:v>0.34</c:v>
                </c:pt>
                <c:pt idx="39">
                  <c:v>0.5</c:v>
                </c:pt>
                <c:pt idx="40">
                  <c:v>0.21</c:v>
                </c:pt>
                <c:pt idx="41">
                  <c:v>-0.34</c:v>
                </c:pt>
                <c:pt idx="42">
                  <c:v>-0.37</c:v>
                </c:pt>
                <c:pt idx="43">
                  <c:v>0.48</c:v>
                </c:pt>
                <c:pt idx="44">
                  <c:v>-0.43</c:v>
                </c:pt>
                <c:pt idx="45">
                  <c:v>-1.06</c:v>
                </c:pt>
                <c:pt idx="46">
                  <c:v>0.17</c:v>
                </c:pt>
                <c:pt idx="47">
                  <c:v>0.03</c:v>
                </c:pt>
                <c:pt idx="48">
                  <c:v>-0.35</c:v>
                </c:pt>
                <c:pt idx="49">
                  <c:v>-0.1</c:v>
                </c:pt>
                <c:pt idx="50">
                  <c:v>-0.02</c:v>
                </c:pt>
                <c:pt idx="51">
                  <c:v>-0.41</c:v>
                </c:pt>
                <c:pt idx="52">
                  <c:v>0.43</c:v>
                </c:pt>
                <c:pt idx="53">
                  <c:v>-0.59</c:v>
                </c:pt>
                <c:pt idx="54">
                  <c:v>0.2</c:v>
                </c:pt>
                <c:pt idx="55">
                  <c:v>-0.78</c:v>
                </c:pt>
                <c:pt idx="56">
                  <c:v>-0.55000000000000004</c:v>
                </c:pt>
                <c:pt idx="57">
                  <c:v>-0.13</c:v>
                </c:pt>
                <c:pt idx="58">
                  <c:v>0</c:v>
                </c:pt>
                <c:pt idx="59">
                  <c:v>-0.34</c:v>
                </c:pt>
                <c:pt idx="60">
                  <c:v>-0.46</c:v>
                </c:pt>
                <c:pt idx="61">
                  <c:v>-1.1299999999999999</c:v>
                </c:pt>
                <c:pt idx="62">
                  <c:v>0.53</c:v>
                </c:pt>
                <c:pt idx="63">
                  <c:v>0.19</c:v>
                </c:pt>
                <c:pt idx="64">
                  <c:v>-0.88</c:v>
                </c:pt>
                <c:pt idx="65">
                  <c:v>-1.0900000000000001</c:v>
                </c:pt>
                <c:pt idx="66">
                  <c:v>-0.11</c:v>
                </c:pt>
                <c:pt idx="67">
                  <c:v>-0.06</c:v>
                </c:pt>
                <c:pt idx="68">
                  <c:v>0.31</c:v>
                </c:pt>
                <c:pt idx="69">
                  <c:v>-0.23</c:v>
                </c:pt>
                <c:pt idx="70">
                  <c:v>-0.12</c:v>
                </c:pt>
                <c:pt idx="71">
                  <c:v>-0.13</c:v>
                </c:pt>
                <c:pt idx="72">
                  <c:v>-0.35</c:v>
                </c:pt>
                <c:pt idx="73">
                  <c:v>-0.48</c:v>
                </c:pt>
                <c:pt idx="74">
                  <c:v>-0.62</c:v>
                </c:pt>
                <c:pt idx="75">
                  <c:v>-0.06</c:v>
                </c:pt>
                <c:pt idx="76">
                  <c:v>-0.02</c:v>
                </c:pt>
                <c:pt idx="77">
                  <c:v>-0.28999999999999998</c:v>
                </c:pt>
                <c:pt idx="78">
                  <c:v>-0.14000000000000001</c:v>
                </c:pt>
                <c:pt idx="79">
                  <c:v>-0.27</c:v>
                </c:pt>
                <c:pt idx="80">
                  <c:v>0.13</c:v>
                </c:pt>
                <c:pt idx="81">
                  <c:v>0.08</c:v>
                </c:pt>
                <c:pt idx="82">
                  <c:v>-0.27</c:v>
                </c:pt>
                <c:pt idx="83">
                  <c:v>-0.66</c:v>
                </c:pt>
                <c:pt idx="84">
                  <c:v>0.37</c:v>
                </c:pt>
                <c:pt idx="85">
                  <c:v>0.13</c:v>
                </c:pt>
                <c:pt idx="86">
                  <c:v>0.3</c:v>
                </c:pt>
                <c:pt idx="87">
                  <c:v>0.08</c:v>
                </c:pt>
                <c:pt idx="88">
                  <c:v>0.14000000000000001</c:v>
                </c:pt>
                <c:pt idx="89">
                  <c:v>0.05</c:v>
                </c:pt>
                <c:pt idx="90">
                  <c:v>-0.42</c:v>
                </c:pt>
                <c:pt idx="91">
                  <c:v>-0.1</c:v>
                </c:pt>
                <c:pt idx="92">
                  <c:v>0.04</c:v>
                </c:pt>
                <c:pt idx="93">
                  <c:v>-0.1</c:v>
                </c:pt>
                <c:pt idx="94">
                  <c:v>0.12</c:v>
                </c:pt>
                <c:pt idx="95">
                  <c:v>-0.27</c:v>
                </c:pt>
                <c:pt idx="96">
                  <c:v>0.1</c:v>
                </c:pt>
                <c:pt idx="97">
                  <c:v>0.1</c:v>
                </c:pt>
                <c:pt idx="98">
                  <c:v>0.47</c:v>
                </c:pt>
                <c:pt idx="99">
                  <c:v>0.04</c:v>
                </c:pt>
                <c:pt idx="100">
                  <c:v>0.11</c:v>
                </c:pt>
                <c:pt idx="101">
                  <c:v>0.09</c:v>
                </c:pt>
                <c:pt idx="102">
                  <c:v>-0.28000000000000003</c:v>
                </c:pt>
                <c:pt idx="103">
                  <c:v>-0.14000000000000001</c:v>
                </c:pt>
                <c:pt idx="104">
                  <c:v>-7.0000000000000007E-2</c:v>
                </c:pt>
                <c:pt idx="105">
                  <c:v>0.03</c:v>
                </c:pt>
                <c:pt idx="106">
                  <c:v>0.42</c:v>
                </c:pt>
                <c:pt idx="107">
                  <c:v>-0.02</c:v>
                </c:pt>
                <c:pt idx="108">
                  <c:v>0.2</c:v>
                </c:pt>
                <c:pt idx="109">
                  <c:v>0.02</c:v>
                </c:pt>
                <c:pt idx="110">
                  <c:v>-0.04</c:v>
                </c:pt>
                <c:pt idx="111">
                  <c:v>-0.03</c:v>
                </c:pt>
                <c:pt idx="112">
                  <c:v>-0.43</c:v>
                </c:pt>
                <c:pt idx="113">
                  <c:v>0</c:v>
                </c:pt>
                <c:pt idx="114">
                  <c:v>-0.32</c:v>
                </c:pt>
                <c:pt idx="115">
                  <c:v>0.23</c:v>
                </c:pt>
                <c:pt idx="116">
                  <c:v>-0.3</c:v>
                </c:pt>
                <c:pt idx="117">
                  <c:v>-0.52</c:v>
                </c:pt>
                <c:pt idx="118">
                  <c:v>0.02</c:v>
                </c:pt>
                <c:pt idx="119">
                  <c:v>-0.41</c:v>
                </c:pt>
                <c:pt idx="120">
                  <c:v>0.19</c:v>
                </c:pt>
                <c:pt idx="121">
                  <c:v>-0.36</c:v>
                </c:pt>
                <c:pt idx="122">
                  <c:v>-0.28999999999999998</c:v>
                </c:pt>
                <c:pt idx="123">
                  <c:v>-0.14000000000000001</c:v>
                </c:pt>
                <c:pt idx="124">
                  <c:v>-0.97</c:v>
                </c:pt>
                <c:pt idx="125">
                  <c:v>0.05</c:v>
                </c:pt>
                <c:pt idx="126">
                  <c:v>-0.15</c:v>
                </c:pt>
                <c:pt idx="127">
                  <c:v>0.06</c:v>
                </c:pt>
                <c:pt idx="128">
                  <c:v>-0.59</c:v>
                </c:pt>
                <c:pt idx="129">
                  <c:v>-0.17</c:v>
                </c:pt>
                <c:pt idx="130">
                  <c:v>0.43</c:v>
                </c:pt>
                <c:pt idx="131">
                  <c:v>0.46</c:v>
                </c:pt>
                <c:pt idx="132">
                  <c:v>0.01</c:v>
                </c:pt>
                <c:pt idx="133">
                  <c:v>-0.12</c:v>
                </c:pt>
                <c:pt idx="134">
                  <c:v>0.53</c:v>
                </c:pt>
                <c:pt idx="135">
                  <c:v>-0.61</c:v>
                </c:pt>
                <c:pt idx="136">
                  <c:v>-1.1499999999999999</c:v>
                </c:pt>
                <c:pt idx="137">
                  <c:v>-0.31</c:v>
                </c:pt>
                <c:pt idx="138">
                  <c:v>-0.39</c:v>
                </c:pt>
                <c:pt idx="139">
                  <c:v>0.08</c:v>
                </c:pt>
                <c:pt idx="140">
                  <c:v>0.1</c:v>
                </c:pt>
              </c:numCache>
            </c:numRef>
          </c:yVal>
          <c:bubbleSize>
            <c:numRef>
              <c:f>Sheet1!$C$2:$C$142</c:f>
              <c:numCache>
                <c:formatCode>General</c:formatCode>
                <c:ptCount val="141"/>
                <c:pt idx="0">
                  <c:v>2.71</c:v>
                </c:pt>
                <c:pt idx="1">
                  <c:v>0.48</c:v>
                </c:pt>
                <c:pt idx="2">
                  <c:v>3.56</c:v>
                </c:pt>
                <c:pt idx="3">
                  <c:v>3.22</c:v>
                </c:pt>
                <c:pt idx="4">
                  <c:v>3.07</c:v>
                </c:pt>
                <c:pt idx="5">
                  <c:v>2.16</c:v>
                </c:pt>
                <c:pt idx="6">
                  <c:v>0.86</c:v>
                </c:pt>
                <c:pt idx="7">
                  <c:v>0.26</c:v>
                </c:pt>
                <c:pt idx="8">
                  <c:v>3.48</c:v>
                </c:pt>
                <c:pt idx="9">
                  <c:v>20.45</c:v>
                </c:pt>
                <c:pt idx="10">
                  <c:v>8.81</c:v>
                </c:pt>
                <c:pt idx="11">
                  <c:v>2.94</c:v>
                </c:pt>
                <c:pt idx="12">
                  <c:v>0.98</c:v>
                </c:pt>
                <c:pt idx="13">
                  <c:v>0.6</c:v>
                </c:pt>
                <c:pt idx="14">
                  <c:v>1.75</c:v>
                </c:pt>
                <c:pt idx="15">
                  <c:v>5.01</c:v>
                </c:pt>
                <c:pt idx="16">
                  <c:v>2.08</c:v>
                </c:pt>
                <c:pt idx="17">
                  <c:v>3.18</c:v>
                </c:pt>
                <c:pt idx="18">
                  <c:v>0.56999999999999995</c:v>
                </c:pt>
                <c:pt idx="19">
                  <c:v>1.96</c:v>
                </c:pt>
                <c:pt idx="20">
                  <c:v>2.02</c:v>
                </c:pt>
                <c:pt idx="21">
                  <c:v>10.039999999999999</c:v>
                </c:pt>
                <c:pt idx="22">
                  <c:v>4.72</c:v>
                </c:pt>
                <c:pt idx="23">
                  <c:v>1.46</c:v>
                </c:pt>
                <c:pt idx="24">
                  <c:v>0.9</c:v>
                </c:pt>
                <c:pt idx="25">
                  <c:v>1.42</c:v>
                </c:pt>
                <c:pt idx="26">
                  <c:v>2.06</c:v>
                </c:pt>
                <c:pt idx="27">
                  <c:v>7.24</c:v>
                </c:pt>
                <c:pt idx="28">
                  <c:v>3.58</c:v>
                </c:pt>
                <c:pt idx="29">
                  <c:v>3.15</c:v>
                </c:pt>
                <c:pt idx="30">
                  <c:v>1.44</c:v>
                </c:pt>
                <c:pt idx="31">
                  <c:v>0.18</c:v>
                </c:pt>
                <c:pt idx="32">
                  <c:v>1.1599999999999999</c:v>
                </c:pt>
                <c:pt idx="33">
                  <c:v>2.63</c:v>
                </c:pt>
                <c:pt idx="34">
                  <c:v>6.3</c:v>
                </c:pt>
                <c:pt idx="35">
                  <c:v>9.9600000000000009</c:v>
                </c:pt>
                <c:pt idx="36">
                  <c:v>4.1900000000000004</c:v>
                </c:pt>
                <c:pt idx="37">
                  <c:v>0.22</c:v>
                </c:pt>
                <c:pt idx="38">
                  <c:v>6.85</c:v>
                </c:pt>
                <c:pt idx="39">
                  <c:v>2.27</c:v>
                </c:pt>
                <c:pt idx="40">
                  <c:v>8.8699999999999992</c:v>
                </c:pt>
                <c:pt idx="41">
                  <c:v>2.12</c:v>
                </c:pt>
                <c:pt idx="42">
                  <c:v>5.13</c:v>
                </c:pt>
                <c:pt idx="43">
                  <c:v>3.76</c:v>
                </c:pt>
                <c:pt idx="44">
                  <c:v>6.06</c:v>
                </c:pt>
                <c:pt idx="45">
                  <c:v>21.6</c:v>
                </c:pt>
                <c:pt idx="46">
                  <c:v>0.24</c:v>
                </c:pt>
                <c:pt idx="47">
                  <c:v>0.28000000000000003</c:v>
                </c:pt>
                <c:pt idx="48">
                  <c:v>2.7</c:v>
                </c:pt>
                <c:pt idx="49">
                  <c:v>1.53</c:v>
                </c:pt>
                <c:pt idx="50">
                  <c:v>2.74</c:v>
                </c:pt>
                <c:pt idx="51">
                  <c:v>0.56000000000000005</c:v>
                </c:pt>
                <c:pt idx="52">
                  <c:v>3.71</c:v>
                </c:pt>
                <c:pt idx="53">
                  <c:v>6.86</c:v>
                </c:pt>
                <c:pt idx="54">
                  <c:v>1.28</c:v>
                </c:pt>
                <c:pt idx="55">
                  <c:v>8.61</c:v>
                </c:pt>
                <c:pt idx="56">
                  <c:v>5.14</c:v>
                </c:pt>
                <c:pt idx="57">
                  <c:v>7.3</c:v>
                </c:pt>
                <c:pt idx="58">
                  <c:v>4.04</c:v>
                </c:pt>
                <c:pt idx="59">
                  <c:v>2.78</c:v>
                </c:pt>
                <c:pt idx="60">
                  <c:v>4.82</c:v>
                </c:pt>
                <c:pt idx="61">
                  <c:v>10.4</c:v>
                </c:pt>
                <c:pt idx="62">
                  <c:v>4.09</c:v>
                </c:pt>
                <c:pt idx="63">
                  <c:v>3.05</c:v>
                </c:pt>
                <c:pt idx="64">
                  <c:v>19.739999999999998</c:v>
                </c:pt>
                <c:pt idx="65">
                  <c:v>3.08</c:v>
                </c:pt>
                <c:pt idx="66">
                  <c:v>4.8899999999999997</c:v>
                </c:pt>
                <c:pt idx="67">
                  <c:v>4.51</c:v>
                </c:pt>
                <c:pt idx="68">
                  <c:v>5.6</c:v>
                </c:pt>
                <c:pt idx="69">
                  <c:v>2.4</c:v>
                </c:pt>
                <c:pt idx="70">
                  <c:v>0.34</c:v>
                </c:pt>
                <c:pt idx="71">
                  <c:v>3.81</c:v>
                </c:pt>
                <c:pt idx="72">
                  <c:v>0.8</c:v>
                </c:pt>
                <c:pt idx="73">
                  <c:v>10.74</c:v>
                </c:pt>
                <c:pt idx="74">
                  <c:v>3.92</c:v>
                </c:pt>
                <c:pt idx="75">
                  <c:v>1.62</c:v>
                </c:pt>
                <c:pt idx="76">
                  <c:v>2.0099999999999998</c:v>
                </c:pt>
                <c:pt idx="77">
                  <c:v>2.7</c:v>
                </c:pt>
                <c:pt idx="78">
                  <c:v>2.52</c:v>
                </c:pt>
                <c:pt idx="79">
                  <c:v>1.85</c:v>
                </c:pt>
                <c:pt idx="80">
                  <c:v>0.54</c:v>
                </c:pt>
                <c:pt idx="81">
                  <c:v>1.43</c:v>
                </c:pt>
                <c:pt idx="82">
                  <c:v>0.49</c:v>
                </c:pt>
                <c:pt idx="83">
                  <c:v>1.25</c:v>
                </c:pt>
                <c:pt idx="84">
                  <c:v>1.3</c:v>
                </c:pt>
                <c:pt idx="85">
                  <c:v>0.95</c:v>
                </c:pt>
                <c:pt idx="86">
                  <c:v>2.4900000000000002</c:v>
                </c:pt>
                <c:pt idx="87">
                  <c:v>1.19</c:v>
                </c:pt>
                <c:pt idx="88">
                  <c:v>1.74</c:v>
                </c:pt>
                <c:pt idx="89">
                  <c:v>2.85</c:v>
                </c:pt>
                <c:pt idx="90">
                  <c:v>0.31</c:v>
                </c:pt>
                <c:pt idx="91">
                  <c:v>1.01</c:v>
                </c:pt>
                <c:pt idx="92">
                  <c:v>2.13</c:v>
                </c:pt>
                <c:pt idx="93">
                  <c:v>2.13</c:v>
                </c:pt>
                <c:pt idx="94">
                  <c:v>4.54</c:v>
                </c:pt>
                <c:pt idx="95">
                  <c:v>2.61</c:v>
                </c:pt>
                <c:pt idx="96">
                  <c:v>2.54</c:v>
                </c:pt>
                <c:pt idx="97">
                  <c:v>1.46</c:v>
                </c:pt>
                <c:pt idx="98">
                  <c:v>5.54</c:v>
                </c:pt>
                <c:pt idx="99">
                  <c:v>2.61</c:v>
                </c:pt>
                <c:pt idx="100">
                  <c:v>0.52</c:v>
                </c:pt>
                <c:pt idx="101">
                  <c:v>0.32</c:v>
                </c:pt>
                <c:pt idx="102">
                  <c:v>2.57</c:v>
                </c:pt>
                <c:pt idx="103">
                  <c:v>0.2</c:v>
                </c:pt>
                <c:pt idx="104">
                  <c:v>5.55</c:v>
                </c:pt>
                <c:pt idx="105">
                  <c:v>0.46</c:v>
                </c:pt>
                <c:pt idx="106">
                  <c:v>4.93</c:v>
                </c:pt>
                <c:pt idx="107">
                  <c:v>1.72</c:v>
                </c:pt>
                <c:pt idx="108">
                  <c:v>4.8</c:v>
                </c:pt>
                <c:pt idx="109">
                  <c:v>6.83</c:v>
                </c:pt>
                <c:pt idx="110">
                  <c:v>0.35</c:v>
                </c:pt>
                <c:pt idx="111">
                  <c:v>1.9</c:v>
                </c:pt>
                <c:pt idx="112">
                  <c:v>14.87</c:v>
                </c:pt>
                <c:pt idx="113">
                  <c:v>2.5099999999999998</c:v>
                </c:pt>
                <c:pt idx="114">
                  <c:v>7.3</c:v>
                </c:pt>
                <c:pt idx="115">
                  <c:v>2.59</c:v>
                </c:pt>
                <c:pt idx="116">
                  <c:v>1.22</c:v>
                </c:pt>
                <c:pt idx="117">
                  <c:v>1.39</c:v>
                </c:pt>
                <c:pt idx="118">
                  <c:v>3.15</c:v>
                </c:pt>
                <c:pt idx="119">
                  <c:v>4.6399999999999997</c:v>
                </c:pt>
                <c:pt idx="120">
                  <c:v>6.92</c:v>
                </c:pt>
                <c:pt idx="121">
                  <c:v>3.58</c:v>
                </c:pt>
                <c:pt idx="122">
                  <c:v>0.31</c:v>
                </c:pt>
                <c:pt idx="123">
                  <c:v>6.78</c:v>
                </c:pt>
                <c:pt idx="124">
                  <c:v>18.32</c:v>
                </c:pt>
                <c:pt idx="125">
                  <c:v>2.88</c:v>
                </c:pt>
                <c:pt idx="126">
                  <c:v>3.34</c:v>
                </c:pt>
                <c:pt idx="127">
                  <c:v>10.08</c:v>
                </c:pt>
                <c:pt idx="128">
                  <c:v>6.23</c:v>
                </c:pt>
                <c:pt idx="129">
                  <c:v>0.97</c:v>
                </c:pt>
                <c:pt idx="130">
                  <c:v>2.59</c:v>
                </c:pt>
                <c:pt idx="131">
                  <c:v>5.76</c:v>
                </c:pt>
                <c:pt idx="132">
                  <c:v>3.81</c:v>
                </c:pt>
                <c:pt idx="133">
                  <c:v>0.56000000000000005</c:v>
                </c:pt>
                <c:pt idx="134">
                  <c:v>4.38</c:v>
                </c:pt>
                <c:pt idx="135">
                  <c:v>0.99</c:v>
                </c:pt>
                <c:pt idx="136">
                  <c:v>3.48</c:v>
                </c:pt>
                <c:pt idx="137">
                  <c:v>1.84</c:v>
                </c:pt>
                <c:pt idx="138">
                  <c:v>3.97</c:v>
                </c:pt>
                <c:pt idx="139">
                  <c:v>2.86</c:v>
                </c:pt>
                <c:pt idx="140">
                  <c:v>0.93</c:v>
                </c:pt>
              </c:numCache>
            </c:numRef>
          </c:bubbleSize>
          <c:bubble3D val="0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 cap="flat">
                    <a:solidFill>
                      <a:srgbClr val="2A78D6"/>
                    </a:solidFill>
                    <a:prstDash val="solid"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3BD-4C1E-9102-A9623BA175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1"/>
        <c:axId val="2094734554"/>
        <c:axId val="2094734552"/>
      </c:bubbleChart>
      <c:valAx>
        <c:axId val="2094734554"/>
        <c:scaling>
          <c:orientation val="minMax"/>
          <c:max val="2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85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850" b="0" i="0" u="none" strike="noStrike">
                    <a:solidFill>
                      <a:srgbClr val="898781"/>
                    </a:solidFill>
                    <a:latin typeface="Arial"/>
                  </a:rPr>
                  <a:t>% of funding needed for national-average outcomes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crossBetween val="midCat"/>
        <c:majorUnit val="50"/>
      </c:valAx>
      <c:valAx>
        <c:axId val="2094734552"/>
        <c:scaling>
          <c:orientation val="minMax"/>
          <c:max val="1.3"/>
          <c:min val="-2"/>
        </c:scaling>
        <c:delete val="0"/>
        <c:axPos val="l"/>
        <c:majorGridlines>
          <c:spPr>
            <a:ln w="9525" cap="flat">
              <a:solidFill>
                <a:srgbClr val="E1E0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85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850" b="0" i="0" u="none" strike="noStrike">
                    <a:solidFill>
                      <a:srgbClr val="898781"/>
                    </a:solidFill>
                    <a:latin typeface="Arial"/>
                  </a:rPr>
                  <a:t>Outcome gap vs. MA avg.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0.5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B6834">
                <a:alpha val="55000"/>
              </a:srgbClr>
            </a:solidFill>
            <a:ln w="25400" cap="flat">
              <a:solidFill>
                <a:srgbClr val="EB6834"/>
              </a:solidFill>
              <a:prstDash val="solid"/>
              <a:round/>
            </a:ln>
            <a:effectLst/>
          </c:spPr>
          <c:invertIfNegative val="1"/>
          <c:xVal>
            <c:numRef>
              <c:f>Sheet1!$A$2:$A$143</c:f>
              <c:numCache>
                <c:formatCode>General</c:formatCode>
                <c:ptCount val="142"/>
                <c:pt idx="0">
                  <c:v>67</c:v>
                </c:pt>
                <c:pt idx="1">
                  <c:v>162</c:v>
                </c:pt>
                <c:pt idx="2">
                  <c:v>140</c:v>
                </c:pt>
                <c:pt idx="3">
                  <c:v>127</c:v>
                </c:pt>
                <c:pt idx="4">
                  <c:v>89</c:v>
                </c:pt>
                <c:pt idx="5">
                  <c:v>64</c:v>
                </c:pt>
                <c:pt idx="6">
                  <c:v>132</c:v>
                </c:pt>
                <c:pt idx="7">
                  <c:v>120</c:v>
                </c:pt>
                <c:pt idx="8">
                  <c:v>148</c:v>
                </c:pt>
                <c:pt idx="9">
                  <c:v>41</c:v>
                </c:pt>
                <c:pt idx="10">
                  <c:v>75</c:v>
                </c:pt>
                <c:pt idx="11">
                  <c:v>107</c:v>
                </c:pt>
                <c:pt idx="12">
                  <c:v>103</c:v>
                </c:pt>
                <c:pt idx="13">
                  <c:v>136</c:v>
                </c:pt>
                <c:pt idx="14">
                  <c:v>113</c:v>
                </c:pt>
                <c:pt idx="15">
                  <c:v>135</c:v>
                </c:pt>
                <c:pt idx="16">
                  <c:v>122</c:v>
                </c:pt>
                <c:pt idx="17">
                  <c:v>126</c:v>
                </c:pt>
                <c:pt idx="18">
                  <c:v>129</c:v>
                </c:pt>
                <c:pt idx="19">
                  <c:v>115</c:v>
                </c:pt>
                <c:pt idx="20">
                  <c:v>111</c:v>
                </c:pt>
                <c:pt idx="21">
                  <c:v>57</c:v>
                </c:pt>
                <c:pt idx="22">
                  <c:v>132</c:v>
                </c:pt>
                <c:pt idx="23">
                  <c:v>65</c:v>
                </c:pt>
                <c:pt idx="24">
                  <c:v>131</c:v>
                </c:pt>
                <c:pt idx="25">
                  <c:v>140</c:v>
                </c:pt>
                <c:pt idx="26">
                  <c:v>126</c:v>
                </c:pt>
                <c:pt idx="27">
                  <c:v>52</c:v>
                </c:pt>
                <c:pt idx="28">
                  <c:v>85</c:v>
                </c:pt>
                <c:pt idx="29">
                  <c:v>127</c:v>
                </c:pt>
                <c:pt idx="30">
                  <c:v>104</c:v>
                </c:pt>
                <c:pt idx="31">
                  <c:v>124</c:v>
                </c:pt>
                <c:pt idx="32">
                  <c:v>130</c:v>
                </c:pt>
                <c:pt idx="33">
                  <c:v>122</c:v>
                </c:pt>
                <c:pt idx="34">
                  <c:v>88</c:v>
                </c:pt>
                <c:pt idx="35">
                  <c:v>120</c:v>
                </c:pt>
                <c:pt idx="36">
                  <c:v>125</c:v>
                </c:pt>
                <c:pt idx="37">
                  <c:v>114</c:v>
                </c:pt>
                <c:pt idx="38">
                  <c:v>145</c:v>
                </c:pt>
                <c:pt idx="39">
                  <c:v>114</c:v>
                </c:pt>
                <c:pt idx="40">
                  <c:v>147</c:v>
                </c:pt>
                <c:pt idx="41">
                  <c:v>96</c:v>
                </c:pt>
                <c:pt idx="42">
                  <c:v>109</c:v>
                </c:pt>
                <c:pt idx="43">
                  <c:v>145</c:v>
                </c:pt>
                <c:pt idx="44">
                  <c:v>80</c:v>
                </c:pt>
                <c:pt idx="45">
                  <c:v>45</c:v>
                </c:pt>
                <c:pt idx="46">
                  <c:v>129</c:v>
                </c:pt>
                <c:pt idx="47">
                  <c:v>192</c:v>
                </c:pt>
                <c:pt idx="48">
                  <c:v>111</c:v>
                </c:pt>
                <c:pt idx="49">
                  <c:v>114</c:v>
                </c:pt>
                <c:pt idx="50">
                  <c:v>102</c:v>
                </c:pt>
                <c:pt idx="51">
                  <c:v>87</c:v>
                </c:pt>
                <c:pt idx="52">
                  <c:v>160</c:v>
                </c:pt>
                <c:pt idx="53">
                  <c:v>82</c:v>
                </c:pt>
                <c:pt idx="54">
                  <c:v>168</c:v>
                </c:pt>
                <c:pt idx="55">
                  <c:v>58</c:v>
                </c:pt>
                <c:pt idx="56">
                  <c:v>104</c:v>
                </c:pt>
                <c:pt idx="57">
                  <c:v>142</c:v>
                </c:pt>
                <c:pt idx="58">
                  <c:v>110</c:v>
                </c:pt>
                <c:pt idx="59">
                  <c:v>104</c:v>
                </c:pt>
                <c:pt idx="60">
                  <c:v>73</c:v>
                </c:pt>
                <c:pt idx="61">
                  <c:v>55</c:v>
                </c:pt>
                <c:pt idx="62">
                  <c:v>159</c:v>
                </c:pt>
                <c:pt idx="63">
                  <c:v>115</c:v>
                </c:pt>
                <c:pt idx="64">
                  <c:v>56</c:v>
                </c:pt>
                <c:pt idx="65">
                  <c:v>67</c:v>
                </c:pt>
                <c:pt idx="66">
                  <c:v>128</c:v>
                </c:pt>
                <c:pt idx="67">
                  <c:v>115</c:v>
                </c:pt>
                <c:pt idx="68">
                  <c:v>124</c:v>
                </c:pt>
                <c:pt idx="69">
                  <c:v>137</c:v>
                </c:pt>
                <c:pt idx="70">
                  <c:v>152</c:v>
                </c:pt>
                <c:pt idx="71">
                  <c:v>122</c:v>
                </c:pt>
                <c:pt idx="72">
                  <c:v>125</c:v>
                </c:pt>
                <c:pt idx="73">
                  <c:v>77</c:v>
                </c:pt>
                <c:pt idx="74">
                  <c:v>75</c:v>
                </c:pt>
                <c:pt idx="75">
                  <c:v>143</c:v>
                </c:pt>
                <c:pt idx="76">
                  <c:v>116</c:v>
                </c:pt>
                <c:pt idx="77">
                  <c:v>110</c:v>
                </c:pt>
                <c:pt idx="78">
                  <c:v>117</c:v>
                </c:pt>
                <c:pt idx="79">
                  <c:v>99</c:v>
                </c:pt>
                <c:pt idx="80">
                  <c:v>129</c:v>
                </c:pt>
                <c:pt idx="81">
                  <c:v>103</c:v>
                </c:pt>
                <c:pt idx="82">
                  <c:v>125</c:v>
                </c:pt>
                <c:pt idx="83">
                  <c:v>97</c:v>
                </c:pt>
                <c:pt idx="84">
                  <c:v>173</c:v>
                </c:pt>
                <c:pt idx="85">
                  <c:v>110</c:v>
                </c:pt>
                <c:pt idx="86">
                  <c:v>120</c:v>
                </c:pt>
                <c:pt idx="87">
                  <c:v>110</c:v>
                </c:pt>
                <c:pt idx="88">
                  <c:v>106</c:v>
                </c:pt>
                <c:pt idx="89">
                  <c:v>124</c:v>
                </c:pt>
                <c:pt idx="90">
                  <c:v>89</c:v>
                </c:pt>
                <c:pt idx="91">
                  <c:v>190</c:v>
                </c:pt>
                <c:pt idx="92">
                  <c:v>145</c:v>
                </c:pt>
                <c:pt idx="93">
                  <c:v>138</c:v>
                </c:pt>
                <c:pt idx="94">
                  <c:v>137</c:v>
                </c:pt>
                <c:pt idx="95">
                  <c:v>112</c:v>
                </c:pt>
                <c:pt idx="96">
                  <c:v>137</c:v>
                </c:pt>
                <c:pt idx="97">
                  <c:v>151</c:v>
                </c:pt>
                <c:pt idx="98">
                  <c:v>138</c:v>
                </c:pt>
                <c:pt idx="99">
                  <c:v>126</c:v>
                </c:pt>
                <c:pt idx="100">
                  <c:v>102</c:v>
                </c:pt>
                <c:pt idx="101">
                  <c:v>190</c:v>
                </c:pt>
                <c:pt idx="102">
                  <c:v>97</c:v>
                </c:pt>
                <c:pt idx="103">
                  <c:v>244</c:v>
                </c:pt>
                <c:pt idx="104">
                  <c:v>90</c:v>
                </c:pt>
                <c:pt idx="105">
                  <c:v>148</c:v>
                </c:pt>
                <c:pt idx="106">
                  <c:v>119</c:v>
                </c:pt>
                <c:pt idx="107">
                  <c:v>124</c:v>
                </c:pt>
                <c:pt idx="108">
                  <c:v>119</c:v>
                </c:pt>
                <c:pt idx="109">
                  <c:v>111</c:v>
                </c:pt>
                <c:pt idx="110">
                  <c:v>65</c:v>
                </c:pt>
                <c:pt idx="111">
                  <c:v>110</c:v>
                </c:pt>
                <c:pt idx="112">
                  <c:v>81</c:v>
                </c:pt>
                <c:pt idx="113">
                  <c:v>100</c:v>
                </c:pt>
                <c:pt idx="114">
                  <c:v>135</c:v>
                </c:pt>
                <c:pt idx="115">
                  <c:v>73</c:v>
                </c:pt>
                <c:pt idx="116">
                  <c:v>122</c:v>
                </c:pt>
                <c:pt idx="117">
                  <c:v>138</c:v>
                </c:pt>
                <c:pt idx="118">
                  <c:v>136</c:v>
                </c:pt>
                <c:pt idx="119">
                  <c:v>123</c:v>
                </c:pt>
                <c:pt idx="120">
                  <c:v>98</c:v>
                </c:pt>
                <c:pt idx="121">
                  <c:v>104</c:v>
                </c:pt>
                <c:pt idx="122">
                  <c:v>84</c:v>
                </c:pt>
                <c:pt idx="123">
                  <c:v>109</c:v>
                </c:pt>
                <c:pt idx="124">
                  <c:v>125</c:v>
                </c:pt>
                <c:pt idx="125">
                  <c:v>45</c:v>
                </c:pt>
                <c:pt idx="126">
                  <c:v>135</c:v>
                </c:pt>
                <c:pt idx="127">
                  <c:v>131</c:v>
                </c:pt>
                <c:pt idx="128">
                  <c:v>108</c:v>
                </c:pt>
                <c:pt idx="129">
                  <c:v>61</c:v>
                </c:pt>
                <c:pt idx="130">
                  <c:v>148</c:v>
                </c:pt>
                <c:pt idx="131">
                  <c:v>149</c:v>
                </c:pt>
                <c:pt idx="132">
                  <c:v>156</c:v>
                </c:pt>
                <c:pt idx="133">
                  <c:v>109</c:v>
                </c:pt>
                <c:pt idx="134">
                  <c:v>131</c:v>
                </c:pt>
                <c:pt idx="135">
                  <c:v>134</c:v>
                </c:pt>
                <c:pt idx="136">
                  <c:v>107</c:v>
                </c:pt>
                <c:pt idx="137">
                  <c:v>85</c:v>
                </c:pt>
                <c:pt idx="138">
                  <c:v>100</c:v>
                </c:pt>
                <c:pt idx="139">
                  <c:v>76</c:v>
                </c:pt>
                <c:pt idx="140">
                  <c:v>107</c:v>
                </c:pt>
                <c:pt idx="141">
                  <c:v>124</c:v>
                </c:pt>
              </c:numCache>
            </c:numRef>
          </c:xVal>
          <c:yVal>
            <c:numRef>
              <c:f>Sheet1!$B$2:$B$143</c:f>
              <c:numCache>
                <c:formatCode>General</c:formatCode>
                <c:ptCount val="142"/>
                <c:pt idx="0">
                  <c:v>-0.99</c:v>
                </c:pt>
                <c:pt idx="1">
                  <c:v>-0.15</c:v>
                </c:pt>
                <c:pt idx="2">
                  <c:v>0.53</c:v>
                </c:pt>
                <c:pt idx="3">
                  <c:v>0.16</c:v>
                </c:pt>
                <c:pt idx="4">
                  <c:v>0.11</c:v>
                </c:pt>
                <c:pt idx="5">
                  <c:v>-0.73</c:v>
                </c:pt>
                <c:pt idx="6">
                  <c:v>0.33</c:v>
                </c:pt>
                <c:pt idx="7">
                  <c:v>0.09</c:v>
                </c:pt>
                <c:pt idx="8">
                  <c:v>-0.1</c:v>
                </c:pt>
                <c:pt idx="9">
                  <c:v>-1.06</c:v>
                </c:pt>
                <c:pt idx="10">
                  <c:v>-0.37</c:v>
                </c:pt>
                <c:pt idx="11">
                  <c:v>0.13</c:v>
                </c:pt>
                <c:pt idx="12">
                  <c:v>-0.17</c:v>
                </c:pt>
                <c:pt idx="13">
                  <c:v>-0.03</c:v>
                </c:pt>
                <c:pt idx="14">
                  <c:v>0.16</c:v>
                </c:pt>
                <c:pt idx="15">
                  <c:v>0.42</c:v>
                </c:pt>
                <c:pt idx="16">
                  <c:v>-0.1</c:v>
                </c:pt>
                <c:pt idx="17">
                  <c:v>0.28999999999999998</c:v>
                </c:pt>
                <c:pt idx="18">
                  <c:v>0.03</c:v>
                </c:pt>
                <c:pt idx="19">
                  <c:v>0.31</c:v>
                </c:pt>
                <c:pt idx="20">
                  <c:v>-0.03</c:v>
                </c:pt>
                <c:pt idx="21">
                  <c:v>-0.87</c:v>
                </c:pt>
                <c:pt idx="22">
                  <c:v>0.79</c:v>
                </c:pt>
                <c:pt idx="23">
                  <c:v>-0.76</c:v>
                </c:pt>
                <c:pt idx="24">
                  <c:v>0.03</c:v>
                </c:pt>
                <c:pt idx="25">
                  <c:v>-0.1</c:v>
                </c:pt>
                <c:pt idx="26">
                  <c:v>-0.01</c:v>
                </c:pt>
                <c:pt idx="27">
                  <c:v>-0.63</c:v>
                </c:pt>
                <c:pt idx="28">
                  <c:v>-0.6</c:v>
                </c:pt>
                <c:pt idx="29">
                  <c:v>0.28000000000000003</c:v>
                </c:pt>
                <c:pt idx="30">
                  <c:v>-0.34</c:v>
                </c:pt>
                <c:pt idx="31">
                  <c:v>0.64</c:v>
                </c:pt>
                <c:pt idx="32">
                  <c:v>0.63</c:v>
                </c:pt>
                <c:pt idx="33">
                  <c:v>0.31</c:v>
                </c:pt>
                <c:pt idx="34">
                  <c:v>-0.43</c:v>
                </c:pt>
                <c:pt idx="35">
                  <c:v>0.33</c:v>
                </c:pt>
                <c:pt idx="36">
                  <c:v>0.53</c:v>
                </c:pt>
                <c:pt idx="37">
                  <c:v>0.35</c:v>
                </c:pt>
                <c:pt idx="38">
                  <c:v>0.5</c:v>
                </c:pt>
                <c:pt idx="39">
                  <c:v>0.28000000000000003</c:v>
                </c:pt>
                <c:pt idx="40">
                  <c:v>0.54</c:v>
                </c:pt>
                <c:pt idx="41">
                  <c:v>-0.24</c:v>
                </c:pt>
                <c:pt idx="42">
                  <c:v>-0.34</c:v>
                </c:pt>
                <c:pt idx="43">
                  <c:v>0.5</c:v>
                </c:pt>
                <c:pt idx="44">
                  <c:v>-0.51</c:v>
                </c:pt>
                <c:pt idx="45">
                  <c:v>-1.2</c:v>
                </c:pt>
                <c:pt idx="46">
                  <c:v>0.38</c:v>
                </c:pt>
                <c:pt idx="47">
                  <c:v>0.97</c:v>
                </c:pt>
                <c:pt idx="48">
                  <c:v>-0.56000000000000005</c:v>
                </c:pt>
                <c:pt idx="49">
                  <c:v>0.19</c:v>
                </c:pt>
                <c:pt idx="50">
                  <c:v>-0.41</c:v>
                </c:pt>
                <c:pt idx="51">
                  <c:v>7.0000000000000007E-2</c:v>
                </c:pt>
                <c:pt idx="52">
                  <c:v>0.63</c:v>
                </c:pt>
                <c:pt idx="53">
                  <c:v>-0.8</c:v>
                </c:pt>
                <c:pt idx="54">
                  <c:v>0.22</c:v>
                </c:pt>
                <c:pt idx="55">
                  <c:v>-0.49</c:v>
                </c:pt>
                <c:pt idx="56">
                  <c:v>-0.59</c:v>
                </c:pt>
                <c:pt idx="57">
                  <c:v>0.06</c:v>
                </c:pt>
                <c:pt idx="58">
                  <c:v>0.28000000000000003</c:v>
                </c:pt>
                <c:pt idx="59">
                  <c:v>-0.46</c:v>
                </c:pt>
                <c:pt idx="60">
                  <c:v>-0.65</c:v>
                </c:pt>
                <c:pt idx="61">
                  <c:v>-1.67</c:v>
                </c:pt>
                <c:pt idx="62">
                  <c:v>0.91</c:v>
                </c:pt>
                <c:pt idx="63">
                  <c:v>0.33</c:v>
                </c:pt>
                <c:pt idx="64">
                  <c:v>-1.04</c:v>
                </c:pt>
                <c:pt idx="65">
                  <c:v>-1.33</c:v>
                </c:pt>
                <c:pt idx="66">
                  <c:v>-0.44</c:v>
                </c:pt>
                <c:pt idx="67">
                  <c:v>-0.14000000000000001</c:v>
                </c:pt>
                <c:pt idx="68">
                  <c:v>0.24</c:v>
                </c:pt>
                <c:pt idx="69">
                  <c:v>-0.13</c:v>
                </c:pt>
                <c:pt idx="70">
                  <c:v>0.31</c:v>
                </c:pt>
                <c:pt idx="71">
                  <c:v>0.03</c:v>
                </c:pt>
                <c:pt idx="72">
                  <c:v>7.0000000000000007E-2</c:v>
                </c:pt>
                <c:pt idx="73">
                  <c:v>-0.51</c:v>
                </c:pt>
                <c:pt idx="74">
                  <c:v>-1.03</c:v>
                </c:pt>
                <c:pt idx="75">
                  <c:v>0.19</c:v>
                </c:pt>
                <c:pt idx="76">
                  <c:v>0.09</c:v>
                </c:pt>
                <c:pt idx="77">
                  <c:v>-0.36</c:v>
                </c:pt>
                <c:pt idx="78">
                  <c:v>7.0000000000000007E-2</c:v>
                </c:pt>
                <c:pt idx="79">
                  <c:v>-0.08</c:v>
                </c:pt>
                <c:pt idx="80">
                  <c:v>0.16</c:v>
                </c:pt>
                <c:pt idx="81">
                  <c:v>0.15</c:v>
                </c:pt>
                <c:pt idx="82">
                  <c:v>-0.05</c:v>
                </c:pt>
                <c:pt idx="83">
                  <c:v>-0.5</c:v>
                </c:pt>
                <c:pt idx="84">
                  <c:v>0.52</c:v>
                </c:pt>
                <c:pt idx="85">
                  <c:v>-0.12</c:v>
                </c:pt>
                <c:pt idx="86">
                  <c:v>0.57999999999999996</c:v>
                </c:pt>
                <c:pt idx="87">
                  <c:v>0.06</c:v>
                </c:pt>
                <c:pt idx="88">
                  <c:v>0.11</c:v>
                </c:pt>
                <c:pt idx="89">
                  <c:v>0.17</c:v>
                </c:pt>
                <c:pt idx="90">
                  <c:v>-0.26</c:v>
                </c:pt>
                <c:pt idx="91">
                  <c:v>0.37</c:v>
                </c:pt>
                <c:pt idx="92">
                  <c:v>0</c:v>
                </c:pt>
                <c:pt idx="93">
                  <c:v>0.11</c:v>
                </c:pt>
                <c:pt idx="94">
                  <c:v>0.16</c:v>
                </c:pt>
                <c:pt idx="95">
                  <c:v>0.06</c:v>
                </c:pt>
                <c:pt idx="96">
                  <c:v>0.15</c:v>
                </c:pt>
                <c:pt idx="97">
                  <c:v>0.68</c:v>
                </c:pt>
                <c:pt idx="98">
                  <c:v>0.57999999999999996</c:v>
                </c:pt>
                <c:pt idx="99">
                  <c:v>0.46</c:v>
                </c:pt>
                <c:pt idx="100">
                  <c:v>0.18</c:v>
                </c:pt>
                <c:pt idx="101">
                  <c:v>0.59</c:v>
                </c:pt>
                <c:pt idx="102">
                  <c:v>-0.05</c:v>
                </c:pt>
                <c:pt idx="103">
                  <c:v>0.11</c:v>
                </c:pt>
                <c:pt idx="104">
                  <c:v>-0.26</c:v>
                </c:pt>
                <c:pt idx="105">
                  <c:v>0.2</c:v>
                </c:pt>
                <c:pt idx="106">
                  <c:v>0.37</c:v>
                </c:pt>
                <c:pt idx="107">
                  <c:v>0.1</c:v>
                </c:pt>
                <c:pt idx="108">
                  <c:v>0.36</c:v>
                </c:pt>
                <c:pt idx="109">
                  <c:v>0.19</c:v>
                </c:pt>
                <c:pt idx="110">
                  <c:v>-0.68</c:v>
                </c:pt>
                <c:pt idx="111">
                  <c:v>-7.0000000000000007E-2</c:v>
                </c:pt>
                <c:pt idx="112">
                  <c:v>-0.65</c:v>
                </c:pt>
                <c:pt idx="113">
                  <c:v>-1.1599999999999999</c:v>
                </c:pt>
                <c:pt idx="114">
                  <c:v>0.12</c:v>
                </c:pt>
                <c:pt idx="115">
                  <c:v>-0.67</c:v>
                </c:pt>
                <c:pt idx="116">
                  <c:v>0.14000000000000001</c:v>
                </c:pt>
                <c:pt idx="117">
                  <c:v>-0.11</c:v>
                </c:pt>
                <c:pt idx="118">
                  <c:v>-0.38</c:v>
                </c:pt>
                <c:pt idx="119">
                  <c:v>0.25</c:v>
                </c:pt>
                <c:pt idx="120">
                  <c:v>-0.68</c:v>
                </c:pt>
                <c:pt idx="121">
                  <c:v>0.45</c:v>
                </c:pt>
                <c:pt idx="122">
                  <c:v>-0.04</c:v>
                </c:pt>
                <c:pt idx="123">
                  <c:v>0.03</c:v>
                </c:pt>
                <c:pt idx="124">
                  <c:v>-0.24</c:v>
                </c:pt>
                <c:pt idx="125">
                  <c:v>-1.1299999999999999</c:v>
                </c:pt>
                <c:pt idx="126">
                  <c:v>-7.0000000000000007E-2</c:v>
                </c:pt>
                <c:pt idx="127">
                  <c:v>-0.11</c:v>
                </c:pt>
                <c:pt idx="128">
                  <c:v>0.13</c:v>
                </c:pt>
                <c:pt idx="129">
                  <c:v>-0.47</c:v>
                </c:pt>
                <c:pt idx="130">
                  <c:v>0.6</c:v>
                </c:pt>
                <c:pt idx="131">
                  <c:v>0.7</c:v>
                </c:pt>
                <c:pt idx="132">
                  <c:v>0.63</c:v>
                </c:pt>
                <c:pt idx="133">
                  <c:v>0.03</c:v>
                </c:pt>
                <c:pt idx="134">
                  <c:v>-0.05</c:v>
                </c:pt>
                <c:pt idx="135">
                  <c:v>0.86</c:v>
                </c:pt>
                <c:pt idx="136">
                  <c:v>-0.26</c:v>
                </c:pt>
                <c:pt idx="137">
                  <c:v>-0.76</c:v>
                </c:pt>
                <c:pt idx="138">
                  <c:v>-0.31</c:v>
                </c:pt>
                <c:pt idx="139">
                  <c:v>-0.27</c:v>
                </c:pt>
                <c:pt idx="140">
                  <c:v>-7.0000000000000007E-2</c:v>
                </c:pt>
                <c:pt idx="141">
                  <c:v>0.11</c:v>
                </c:pt>
              </c:numCache>
            </c:numRef>
          </c:yVal>
          <c:bubbleSize>
            <c:numRef>
              <c:f>Sheet1!$C$2:$C$143</c:f>
              <c:numCache>
                <c:formatCode>General</c:formatCode>
                <c:ptCount val="142"/>
                <c:pt idx="0">
                  <c:v>2.4</c:v>
                </c:pt>
                <c:pt idx="1">
                  <c:v>0.36</c:v>
                </c:pt>
                <c:pt idx="2">
                  <c:v>3.12</c:v>
                </c:pt>
                <c:pt idx="3">
                  <c:v>2.66</c:v>
                </c:pt>
                <c:pt idx="4">
                  <c:v>3.25</c:v>
                </c:pt>
                <c:pt idx="5">
                  <c:v>1.98</c:v>
                </c:pt>
                <c:pt idx="6">
                  <c:v>0.7</c:v>
                </c:pt>
                <c:pt idx="7">
                  <c:v>0.17</c:v>
                </c:pt>
                <c:pt idx="8">
                  <c:v>2.62</c:v>
                </c:pt>
                <c:pt idx="9">
                  <c:v>19.59</c:v>
                </c:pt>
                <c:pt idx="10">
                  <c:v>7.77</c:v>
                </c:pt>
                <c:pt idx="11">
                  <c:v>2.58</c:v>
                </c:pt>
                <c:pt idx="12">
                  <c:v>0.88</c:v>
                </c:pt>
                <c:pt idx="13">
                  <c:v>0.49</c:v>
                </c:pt>
                <c:pt idx="14">
                  <c:v>1.51</c:v>
                </c:pt>
                <c:pt idx="15">
                  <c:v>4.22</c:v>
                </c:pt>
                <c:pt idx="16">
                  <c:v>1.46</c:v>
                </c:pt>
                <c:pt idx="17">
                  <c:v>2.16</c:v>
                </c:pt>
                <c:pt idx="18">
                  <c:v>0.48</c:v>
                </c:pt>
                <c:pt idx="19">
                  <c:v>1.63</c:v>
                </c:pt>
                <c:pt idx="20">
                  <c:v>1.9</c:v>
                </c:pt>
                <c:pt idx="21">
                  <c:v>12.13</c:v>
                </c:pt>
                <c:pt idx="22">
                  <c:v>4.68</c:v>
                </c:pt>
                <c:pt idx="23">
                  <c:v>1.34</c:v>
                </c:pt>
                <c:pt idx="24">
                  <c:v>0.82</c:v>
                </c:pt>
                <c:pt idx="25">
                  <c:v>1</c:v>
                </c:pt>
                <c:pt idx="26">
                  <c:v>1.74</c:v>
                </c:pt>
                <c:pt idx="27">
                  <c:v>6.41</c:v>
                </c:pt>
                <c:pt idx="28">
                  <c:v>2.9</c:v>
                </c:pt>
                <c:pt idx="29">
                  <c:v>2.5099999999999998</c:v>
                </c:pt>
                <c:pt idx="30">
                  <c:v>1.05</c:v>
                </c:pt>
                <c:pt idx="31">
                  <c:v>0.17</c:v>
                </c:pt>
                <c:pt idx="32">
                  <c:v>0.9</c:v>
                </c:pt>
                <c:pt idx="33">
                  <c:v>2.5499999999999998</c:v>
                </c:pt>
                <c:pt idx="34">
                  <c:v>4.83</c:v>
                </c:pt>
                <c:pt idx="35">
                  <c:v>9.36</c:v>
                </c:pt>
                <c:pt idx="36">
                  <c:v>4.1900000000000004</c:v>
                </c:pt>
                <c:pt idx="37">
                  <c:v>0.19</c:v>
                </c:pt>
                <c:pt idx="38">
                  <c:v>5.67</c:v>
                </c:pt>
                <c:pt idx="39">
                  <c:v>1.74</c:v>
                </c:pt>
                <c:pt idx="40">
                  <c:v>8.59</c:v>
                </c:pt>
                <c:pt idx="41">
                  <c:v>1.78</c:v>
                </c:pt>
                <c:pt idx="42">
                  <c:v>4.0999999999999996</c:v>
                </c:pt>
                <c:pt idx="43">
                  <c:v>3.13</c:v>
                </c:pt>
                <c:pt idx="44">
                  <c:v>5.46</c:v>
                </c:pt>
                <c:pt idx="45">
                  <c:v>16.84</c:v>
                </c:pt>
                <c:pt idx="46">
                  <c:v>0.11</c:v>
                </c:pt>
                <c:pt idx="47">
                  <c:v>0.19</c:v>
                </c:pt>
                <c:pt idx="48">
                  <c:v>2.42</c:v>
                </c:pt>
                <c:pt idx="49">
                  <c:v>0.98</c:v>
                </c:pt>
                <c:pt idx="50">
                  <c:v>2.44</c:v>
                </c:pt>
                <c:pt idx="51">
                  <c:v>0.44</c:v>
                </c:pt>
                <c:pt idx="52">
                  <c:v>2.4300000000000002</c:v>
                </c:pt>
                <c:pt idx="53">
                  <c:v>6.17</c:v>
                </c:pt>
                <c:pt idx="54">
                  <c:v>1</c:v>
                </c:pt>
                <c:pt idx="55">
                  <c:v>8.7899999999999991</c:v>
                </c:pt>
                <c:pt idx="56">
                  <c:v>4.38</c:v>
                </c:pt>
                <c:pt idx="57">
                  <c:v>5.33</c:v>
                </c:pt>
                <c:pt idx="58">
                  <c:v>3.47</c:v>
                </c:pt>
                <c:pt idx="59">
                  <c:v>2.02</c:v>
                </c:pt>
                <c:pt idx="60">
                  <c:v>4.2300000000000004</c:v>
                </c:pt>
                <c:pt idx="61">
                  <c:v>9.9</c:v>
                </c:pt>
                <c:pt idx="62">
                  <c:v>4.1100000000000003</c:v>
                </c:pt>
                <c:pt idx="63">
                  <c:v>2.15</c:v>
                </c:pt>
                <c:pt idx="64">
                  <c:v>18.97</c:v>
                </c:pt>
                <c:pt idx="65">
                  <c:v>2.92</c:v>
                </c:pt>
                <c:pt idx="66">
                  <c:v>3.6</c:v>
                </c:pt>
                <c:pt idx="67">
                  <c:v>3.89</c:v>
                </c:pt>
                <c:pt idx="68">
                  <c:v>3.95</c:v>
                </c:pt>
                <c:pt idx="69">
                  <c:v>1.54</c:v>
                </c:pt>
                <c:pt idx="70">
                  <c:v>0.24</c:v>
                </c:pt>
                <c:pt idx="71">
                  <c:v>3.24</c:v>
                </c:pt>
                <c:pt idx="72">
                  <c:v>0.74</c:v>
                </c:pt>
                <c:pt idx="73">
                  <c:v>11.52</c:v>
                </c:pt>
                <c:pt idx="74">
                  <c:v>3.34</c:v>
                </c:pt>
                <c:pt idx="75">
                  <c:v>1.03</c:v>
                </c:pt>
                <c:pt idx="76">
                  <c:v>1.67</c:v>
                </c:pt>
                <c:pt idx="77">
                  <c:v>1.9</c:v>
                </c:pt>
                <c:pt idx="78">
                  <c:v>2.2599999999999998</c:v>
                </c:pt>
                <c:pt idx="79">
                  <c:v>1.28</c:v>
                </c:pt>
                <c:pt idx="80">
                  <c:v>0.35</c:v>
                </c:pt>
                <c:pt idx="81">
                  <c:v>1.24</c:v>
                </c:pt>
                <c:pt idx="82">
                  <c:v>0.45</c:v>
                </c:pt>
                <c:pt idx="83">
                  <c:v>1.18</c:v>
                </c:pt>
                <c:pt idx="84">
                  <c:v>0.86</c:v>
                </c:pt>
                <c:pt idx="85">
                  <c:v>0.72</c:v>
                </c:pt>
                <c:pt idx="86">
                  <c:v>2.11</c:v>
                </c:pt>
                <c:pt idx="87">
                  <c:v>0.83</c:v>
                </c:pt>
                <c:pt idx="88">
                  <c:v>1.1599999999999999</c:v>
                </c:pt>
                <c:pt idx="89">
                  <c:v>2.12</c:v>
                </c:pt>
                <c:pt idx="90">
                  <c:v>0.21</c:v>
                </c:pt>
                <c:pt idx="91">
                  <c:v>0.8</c:v>
                </c:pt>
                <c:pt idx="92">
                  <c:v>1.35</c:v>
                </c:pt>
                <c:pt idx="93">
                  <c:v>1.58</c:v>
                </c:pt>
                <c:pt idx="94">
                  <c:v>3.44</c:v>
                </c:pt>
                <c:pt idx="95">
                  <c:v>1.93</c:v>
                </c:pt>
                <c:pt idx="96">
                  <c:v>1.77</c:v>
                </c:pt>
                <c:pt idx="97">
                  <c:v>1.29</c:v>
                </c:pt>
                <c:pt idx="98">
                  <c:v>4.47</c:v>
                </c:pt>
                <c:pt idx="99">
                  <c:v>2.5299999999999998</c:v>
                </c:pt>
                <c:pt idx="100">
                  <c:v>0.39</c:v>
                </c:pt>
                <c:pt idx="101">
                  <c:v>0.3</c:v>
                </c:pt>
                <c:pt idx="102">
                  <c:v>2.1</c:v>
                </c:pt>
                <c:pt idx="103">
                  <c:v>0.11</c:v>
                </c:pt>
                <c:pt idx="104">
                  <c:v>4.51</c:v>
                </c:pt>
                <c:pt idx="105">
                  <c:v>0.25</c:v>
                </c:pt>
                <c:pt idx="106">
                  <c:v>4.16</c:v>
                </c:pt>
                <c:pt idx="107">
                  <c:v>1.36</c:v>
                </c:pt>
                <c:pt idx="108">
                  <c:v>5.0199999999999996</c:v>
                </c:pt>
                <c:pt idx="109">
                  <c:v>6.24</c:v>
                </c:pt>
                <c:pt idx="110">
                  <c:v>0.28999999999999998</c:v>
                </c:pt>
                <c:pt idx="111">
                  <c:v>1.32</c:v>
                </c:pt>
                <c:pt idx="112">
                  <c:v>16.34</c:v>
                </c:pt>
                <c:pt idx="113">
                  <c:v>0.33</c:v>
                </c:pt>
                <c:pt idx="114">
                  <c:v>1.76</c:v>
                </c:pt>
                <c:pt idx="115">
                  <c:v>6.74</c:v>
                </c:pt>
                <c:pt idx="116">
                  <c:v>2.04</c:v>
                </c:pt>
                <c:pt idx="117">
                  <c:v>0.78</c:v>
                </c:pt>
                <c:pt idx="118">
                  <c:v>0.88</c:v>
                </c:pt>
                <c:pt idx="119">
                  <c:v>2.21</c:v>
                </c:pt>
                <c:pt idx="120">
                  <c:v>3.94</c:v>
                </c:pt>
                <c:pt idx="121">
                  <c:v>6.94</c:v>
                </c:pt>
                <c:pt idx="122">
                  <c:v>3.23</c:v>
                </c:pt>
                <c:pt idx="123">
                  <c:v>0.24</c:v>
                </c:pt>
                <c:pt idx="124">
                  <c:v>5.29</c:v>
                </c:pt>
                <c:pt idx="125">
                  <c:v>18.96</c:v>
                </c:pt>
                <c:pt idx="126">
                  <c:v>2.34</c:v>
                </c:pt>
                <c:pt idx="127">
                  <c:v>2.58</c:v>
                </c:pt>
                <c:pt idx="128">
                  <c:v>9.26</c:v>
                </c:pt>
                <c:pt idx="129">
                  <c:v>6</c:v>
                </c:pt>
                <c:pt idx="130">
                  <c:v>0.6</c:v>
                </c:pt>
                <c:pt idx="131">
                  <c:v>2.17</c:v>
                </c:pt>
                <c:pt idx="132">
                  <c:v>5.33</c:v>
                </c:pt>
                <c:pt idx="133">
                  <c:v>3.58</c:v>
                </c:pt>
                <c:pt idx="134">
                  <c:v>0.39</c:v>
                </c:pt>
                <c:pt idx="135">
                  <c:v>3.81</c:v>
                </c:pt>
                <c:pt idx="136">
                  <c:v>0.62</c:v>
                </c:pt>
                <c:pt idx="137">
                  <c:v>3.23</c:v>
                </c:pt>
                <c:pt idx="138">
                  <c:v>1.49</c:v>
                </c:pt>
                <c:pt idx="139">
                  <c:v>3.34</c:v>
                </c:pt>
                <c:pt idx="140">
                  <c:v>2.13</c:v>
                </c:pt>
                <c:pt idx="141">
                  <c:v>0.78</c:v>
                </c:pt>
              </c:numCache>
            </c:numRef>
          </c:bubbleSize>
          <c:bubble3D val="0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 cap="flat">
                    <a:solidFill>
                      <a:srgbClr val="EB6834"/>
                    </a:solidFill>
                    <a:prstDash val="solid"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34B-4D99-9733-15D570C05C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1"/>
        <c:axId val="2094734554"/>
        <c:axId val="2094734552"/>
      </c:bubbleChart>
      <c:valAx>
        <c:axId val="2094734554"/>
        <c:scaling>
          <c:orientation val="minMax"/>
          <c:max val="2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850" b="0" i="0" u="none" strike="noStrike">
                    <a:solidFill>
                      <a:srgbClr val="898781"/>
                    </a:solidFill>
                    <a:latin typeface="Arial"/>
                  </a:defRPr>
                </a:pPr>
                <a:r>
                  <a:rPr sz="850" b="0" i="0" u="none" strike="noStrike">
                    <a:solidFill>
                      <a:srgbClr val="898781"/>
                    </a:solidFill>
                    <a:latin typeface="Arial"/>
                  </a:rPr>
                  <a:t>% of funding needed for national-average outcomes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1E0D9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crossBetween val="midCat"/>
        <c:majorUnit val="50"/>
      </c:valAx>
      <c:valAx>
        <c:axId val="2094734552"/>
        <c:scaling>
          <c:orientation val="minMax"/>
          <c:max val="1.3"/>
          <c:min val="-2"/>
        </c:scaling>
        <c:delete val="0"/>
        <c:axPos val="l"/>
        <c:majorGridlines>
          <c:spPr>
            <a:ln w="9525" cap="flat">
              <a:solidFill>
                <a:srgbClr val="E1E0D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98781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0.5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38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3.xml"/><Relationship Id="rId4" Type="http://schemas.openxmlformats.org/officeDocument/2006/relationships/chart" Target="../charts/chart4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5.xml"/><Relationship Id="rId4" Type="http://schemas.openxmlformats.org/officeDocument/2006/relationships/chart" Target="../charts/char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chart" Target="../charts/chart7.xml"/><Relationship Id="rId4" Type="http://schemas.openxmlformats.org/officeDocument/2006/relationships/chart" Target="../charts/chart8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1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Relationship Id="rId4" Type="http://schemas.openxmlformats.org/officeDocument/2006/relationships/image" Target="../media/image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5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4.png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3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12417F"/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4206240"/>
            <a:ext cx="3291840" cy="3291840"/>
          </a:xfrm>
          <a:prstGeom prst="ellipse">
            <a:avLst/>
          </a:prstGeom>
          <a:solidFill>
            <a:srgbClr val="0A2E5C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502920" y="233172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8FB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ROADMAP FOR EQUAL EDUCATIONAL OPPORTUNITY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2697480"/>
            <a:ext cx="9601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Reforming School Finance</a:t>
            </a:r>
            <a:endParaRPr lang="en-US" sz="4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Connecticut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502920" y="4818888"/>
            <a:ext cx="512064" cy="512064"/>
          </a:xfrm>
          <a:prstGeom prst="ellipse">
            <a:avLst/>
          </a:prstGeom>
          <a:solidFill>
            <a:srgbClr val="12417F"/>
          </a:solidFill>
          <a:ln/>
        </p:spPr>
      </p:sp>
      <p:pic>
        <p:nvPicPr>
          <p:cNvPr id="7" name="Image 0" descr="/tmp/work/assets/icons/landmark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49" y="4888017"/>
            <a:ext cx="373807" cy="37380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069848" y="4828032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Bruce D. Baker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Miami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502920" y="60350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the Governor's Commission on Education Funding  ·  August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Connecticut's Funding Adequacy Has Eroded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WIDGET DATA · 142 DISTRICTS, 2009–2024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24128"/>
            <a:ext cx="111858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Statewide, the average Connecticut district has gone from spending 45% above the level needed for national-average outcomes in 2009, to just 15% above it in 2024 — and the share of districts falling short of that bar has nearly tripled.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graphicFrame>
        <p:nvGraphicFramePr>
          <p:cNvPr id="6" name="Chart 0"/>
          <p:cNvGraphicFramePr/>
          <p:nvPr/>
        </p:nvGraphicFramePr>
        <p:xfrm>
          <a:off x="731520" y="2057400"/>
          <a:ext cx="489204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 txBox="1"/>
          <p:nvPr/>
        </p:nvSpPr>
        <p:spPr>
          <a:xfrm>
            <a:off x="731520" y="5074920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Statewide average adequacy ratio, by year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6126480" y="178308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graphicFrame>
        <p:nvGraphicFramePr>
          <p:cNvPr id="9" name="Chart 1"/>
          <p:cNvGraphicFramePr/>
          <p:nvPr/>
        </p:nvGraphicFramePr>
        <p:xfrm>
          <a:off x="6355080" y="2057400"/>
          <a:ext cx="489204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6"/>
          <p:cNvSpPr txBox="1"/>
          <p:nvPr/>
        </p:nvSpPr>
        <p:spPr>
          <a:xfrm>
            <a:off x="6355080" y="5074920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CT districts spending below the funding level needed for national-average outcomes</a:t>
            </a:r>
            <a:endParaRPr lang="en-US" sz="1000" dirty="0"/>
          </a:p>
        </p:txBody>
      </p:sp>
      <p:sp>
        <p:nvSpPr>
          <p:cNvPr id="11" name="Text 7"/>
          <p:cNvSpPr txBox="1"/>
          <p:nvPr/>
        </p:nvSpPr>
        <p:spPr>
          <a:xfrm>
            <a:off x="6355080" y="2075688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34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9.2% of districts (2009) → 25.4% (2024)</a:t>
            </a:r>
            <a:endParaRPr lang="en-US" sz="1000" dirty="0"/>
          </a:p>
        </p:txBody>
      </p:sp>
      <p:sp>
        <p:nvSpPr>
          <p:cNvPr id="12" name="Text 8"/>
          <p:cNvSpPr txBox="1"/>
          <p:nvPr/>
        </p:nvSpPr>
        <p:spPr>
          <a:xfrm>
            <a:off x="502920" y="5550408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CT district finance &amp; outcomes widget (% adequacy = current spending ÷ simulated cost of average outcomes).</a:t>
            </a:r>
            <a:endParaRPr lang="en-US" sz="950" dirty="0"/>
          </a:p>
        </p:txBody>
      </p:sp>
      <p:sp>
        <p:nvSpPr>
          <p:cNvPr id="13" name="Text 9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4" name="Text 10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Money Doesn't Match the Need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WIDGET DATA · 2024 SNAPSHOT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bubble is a Connecticut school district (bubble size = enrollment). Districts past 100% on the x-axis spend at or above what's needed for national-average outcomes; districts above 0 on the y-axis already outperform Massachusetts's average. The correlation between adequate funding and stronger outcomes is r = 0.74.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02920" y="1691640"/>
            <a:ext cx="777240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graphicFrame>
        <p:nvGraphicFramePr>
          <p:cNvPr id="6" name="Chart 0"/>
          <p:cNvGraphicFramePr/>
          <p:nvPr/>
        </p:nvGraphicFramePr>
        <p:xfrm>
          <a:off x="640080" y="1828800"/>
          <a:ext cx="749808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1"/>
          <p:cNvGraphicFramePr/>
          <p:nvPr/>
        </p:nvGraphicFramePr>
        <p:xfrm>
          <a:off x="640080" y="1828800"/>
          <a:ext cx="749808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4"/>
          <p:cNvSpPr/>
          <p:nvPr/>
        </p:nvSpPr>
        <p:spPr>
          <a:xfrm>
            <a:off x="8549640" y="1691640"/>
            <a:ext cx="3139135" cy="4251960"/>
          </a:xfrm>
          <a:prstGeom prst="roundRect">
            <a:avLst>
              <a:gd name="adj" fmla="val 2330"/>
            </a:avLst>
          </a:prstGeom>
          <a:solidFill>
            <a:srgbClr val="EEF2F8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Text 5"/>
          <p:cNvSpPr txBox="1"/>
          <p:nvPr/>
        </p:nvSpPr>
        <p:spPr>
          <a:xfrm>
            <a:off x="8732520" y="1856232"/>
            <a:ext cx="2773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DISTRICTS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8732520" y="2276856"/>
            <a:ext cx="109728" cy="109728"/>
          </a:xfrm>
          <a:prstGeom prst="ellipse">
            <a:avLst/>
          </a:prstGeom>
          <a:solidFill>
            <a:srgbClr val="EB6834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8933688" y="2221992"/>
            <a:ext cx="259049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Canaan</a:t>
            </a:r>
            <a:endParaRPr lang="en-US" sz="1250" dirty="0"/>
          </a:p>
        </p:txBody>
      </p:sp>
      <p:sp>
        <p:nvSpPr>
          <p:cNvPr id="12" name="Text 8"/>
          <p:cNvSpPr txBox="1"/>
          <p:nvPr/>
        </p:nvSpPr>
        <p:spPr>
          <a:xfrm>
            <a:off x="8933688" y="2459736"/>
            <a:ext cx="259049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159% adequate  ·  +0.91 outcome index</a:t>
            </a:r>
            <a:endParaRPr lang="en-US" sz="1000" dirty="0"/>
          </a:p>
        </p:txBody>
      </p:sp>
      <p:sp>
        <p:nvSpPr>
          <p:cNvPr id="13" name="Text 9"/>
          <p:cNvSpPr txBox="1"/>
          <p:nvPr/>
        </p:nvSpPr>
        <p:spPr>
          <a:xfrm>
            <a:off x="8933688" y="2679192"/>
            <a:ext cx="25722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poverty; well above the adequacy bar and above MA's average outcomes.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8732520" y="3209544"/>
            <a:ext cx="109728" cy="109728"/>
          </a:xfrm>
          <a:prstGeom prst="ellipse">
            <a:avLst/>
          </a:prstGeom>
          <a:solidFill>
            <a:srgbClr val="EB6834"/>
          </a:solidFill>
          <a:ln/>
        </p:spPr>
      </p:sp>
      <p:sp>
        <p:nvSpPr>
          <p:cNvPr id="15" name="Text 11"/>
          <p:cNvSpPr txBox="1"/>
          <p:nvPr/>
        </p:nvSpPr>
        <p:spPr>
          <a:xfrm>
            <a:off x="8933688" y="3154680"/>
            <a:ext cx="259049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Farmington</a:t>
            </a:r>
            <a:endParaRPr lang="en-US" sz="1250" dirty="0"/>
          </a:p>
        </p:txBody>
      </p:sp>
      <p:sp>
        <p:nvSpPr>
          <p:cNvPr id="16" name="Text 12"/>
          <p:cNvSpPr txBox="1"/>
          <p:nvPr/>
        </p:nvSpPr>
        <p:spPr>
          <a:xfrm>
            <a:off x="8933688" y="3392424"/>
            <a:ext cx="259049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125% adequate  ·  +0.53 outcome index</a:t>
            </a:r>
            <a:endParaRPr lang="en-US" sz="1000" dirty="0"/>
          </a:p>
        </p:txBody>
      </p:sp>
      <p:sp>
        <p:nvSpPr>
          <p:cNvPr id="17" name="Text 13"/>
          <p:cNvSpPr txBox="1"/>
          <p:nvPr/>
        </p:nvSpPr>
        <p:spPr>
          <a:xfrm>
            <a:off x="8933688" y="3611880"/>
            <a:ext cx="25722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Comfortably funded, outcomes above the MA average.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8732520" y="4142232"/>
            <a:ext cx="109728" cy="109728"/>
          </a:xfrm>
          <a:prstGeom prst="ellipse">
            <a:avLst/>
          </a:prstGeom>
          <a:solidFill>
            <a:srgbClr val="EB6834"/>
          </a:solidFill>
          <a:ln/>
        </p:spPr>
      </p:sp>
      <p:sp>
        <p:nvSpPr>
          <p:cNvPr id="19" name="Text 15"/>
          <p:cNvSpPr txBox="1"/>
          <p:nvPr/>
        </p:nvSpPr>
        <p:spPr>
          <a:xfrm>
            <a:off x="8933688" y="4087368"/>
            <a:ext cx="259049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Britain</a:t>
            </a:r>
            <a:endParaRPr lang="en-US" sz="1250" dirty="0"/>
          </a:p>
        </p:txBody>
      </p:sp>
      <p:sp>
        <p:nvSpPr>
          <p:cNvPr id="20" name="Text 16"/>
          <p:cNvSpPr txBox="1"/>
          <p:nvPr/>
        </p:nvSpPr>
        <p:spPr>
          <a:xfrm>
            <a:off x="8933688" y="4325112"/>
            <a:ext cx="259049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55% adequate  ·  −1.67 outcome index</a:t>
            </a:r>
            <a:endParaRPr lang="en-US" sz="1000" dirty="0"/>
          </a:p>
        </p:txBody>
      </p:sp>
      <p:sp>
        <p:nvSpPr>
          <p:cNvPr id="21" name="Text 17"/>
          <p:cNvSpPr txBox="1"/>
          <p:nvPr/>
        </p:nvSpPr>
        <p:spPr>
          <a:xfrm>
            <a:off x="8933688" y="4544568"/>
            <a:ext cx="25722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Barely half of what's needed; outcomes far below the MA average.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8732520" y="5074920"/>
            <a:ext cx="109728" cy="109728"/>
          </a:xfrm>
          <a:prstGeom prst="ellipse">
            <a:avLst/>
          </a:prstGeom>
          <a:solidFill>
            <a:srgbClr val="EB6834"/>
          </a:solidFill>
          <a:ln/>
        </p:spPr>
      </p:sp>
      <p:sp>
        <p:nvSpPr>
          <p:cNvPr id="23" name="Text 19"/>
          <p:cNvSpPr txBox="1"/>
          <p:nvPr/>
        </p:nvSpPr>
        <p:spPr>
          <a:xfrm>
            <a:off x="8933688" y="5020056"/>
            <a:ext cx="259049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Bridgeport</a:t>
            </a:r>
            <a:endParaRPr lang="en-US" sz="1250" dirty="0"/>
          </a:p>
        </p:txBody>
      </p:sp>
      <p:sp>
        <p:nvSpPr>
          <p:cNvPr id="24" name="Text 20"/>
          <p:cNvSpPr txBox="1"/>
          <p:nvPr/>
        </p:nvSpPr>
        <p:spPr>
          <a:xfrm>
            <a:off x="8933688" y="5257800"/>
            <a:ext cx="259049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41% adequate  ·  −1.06 outcome index</a:t>
            </a:r>
            <a:endParaRPr lang="en-US" sz="1000" dirty="0"/>
          </a:p>
        </p:txBody>
      </p:sp>
      <p:sp>
        <p:nvSpPr>
          <p:cNvPr id="25" name="Text 21"/>
          <p:cNvSpPr txBox="1"/>
          <p:nvPr/>
        </p:nvSpPr>
        <p:spPr>
          <a:xfrm>
            <a:off x="8933688" y="5477256"/>
            <a:ext cx="25722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state's largest under-funded district by enrollment.</a:t>
            </a:r>
            <a:endParaRPr lang="en-US" sz="900" dirty="0"/>
          </a:p>
        </p:txBody>
      </p:sp>
      <p:sp>
        <p:nvSpPr>
          <p:cNvPr id="26" name="Text 22"/>
          <p:cNvSpPr txBox="1"/>
          <p:nvPr/>
        </p:nvSpPr>
        <p:spPr>
          <a:xfrm>
            <a:off x="502920" y="6053328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CT district finance &amp; outcomes widget, 2024. Bubble size = district enrollment.</a:t>
            </a:r>
            <a:endParaRPr lang="en-US" sz="950" dirty="0"/>
          </a:p>
        </p:txBody>
      </p:sp>
      <p:sp>
        <p:nvSpPr>
          <p:cNvPr id="27" name="Text 23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8" name="Text 24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Districts, Two Realities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BAKER EEO BRIEF · TABLE 1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Canaan spends more than double what it needs to hit the outcome target; Bridgeport spends about half. The gap between New Britain and Farmington is smaller in dollars but just as stark in results.</a:t>
            </a:r>
            <a:endParaRPr lang="en-US" sz="125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00200"/>
          <a:ext cx="11185855" cy="169164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7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78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District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6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 Spending / Pupil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6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% Free/Reduced Lunch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6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Spending as % of Adequacy Cost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6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Outcome Index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6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D36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New Canaan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$27,979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A78D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221%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A78D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+1.02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D36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Farmington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$23,030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A78D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174%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A78D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+0.78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D36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New Britain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$24,023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E349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E349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−1.31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D366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Bridgeport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$20,514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B0B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E349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E349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−0.93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02920" y="3520440"/>
            <a:ext cx="5349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graphicFrame>
        <p:nvGraphicFramePr>
          <p:cNvPr id="7" name="Chart 0"/>
          <p:cNvGraphicFramePr/>
          <p:nvPr/>
        </p:nvGraphicFramePr>
        <p:xfrm>
          <a:off x="731520" y="3703320"/>
          <a:ext cx="489204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31520" y="5532120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Spending as % of Adequacy Cost  (100% = target)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126480" y="3520440"/>
            <a:ext cx="5349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graphicFrame>
        <p:nvGraphicFramePr>
          <p:cNvPr id="10" name="Chart 1"/>
          <p:cNvGraphicFramePr/>
          <p:nvPr/>
        </p:nvGraphicFramePr>
        <p:xfrm>
          <a:off x="6355080" y="3703320"/>
          <a:ext cx="489204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6"/>
          <p:cNvSpPr txBox="1"/>
          <p:nvPr/>
        </p:nvSpPr>
        <p:spPr>
          <a:xfrm>
            <a:off x="6355080" y="5532120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 Index  (0 = national average)</a:t>
            </a:r>
            <a:endParaRPr lang="en-US" sz="1000" dirty="0"/>
          </a:p>
        </p:txBody>
      </p:sp>
      <p:sp>
        <p:nvSpPr>
          <p:cNvPr id="12" name="Text 7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5" name="Text 8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3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822960" cy="822960"/>
          </a:xfrm>
          <a:prstGeom prst="ellipse">
            <a:avLst/>
          </a:prstGeom>
          <a:solidFill>
            <a:srgbClr val="12417F"/>
          </a:solidFill>
          <a:ln/>
        </p:spPr>
        <p:txBody>
          <a:bodyPr/>
          <a:p/>
        </p:txBody>
      </p:sp>
      <p:pic>
        <p:nvPicPr>
          <p:cNvPr id="3" name="Image 0" descr="/tmp/work/assets/icons/quot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40" y="934060"/>
            <a:ext cx="600761" cy="600761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502920" y="1737360"/>
            <a:ext cx="102714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is left in the lower-left corner?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2377440"/>
            <a:ext cx="981425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9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“Every district in the lower left-hand corner — the least adequate spending and the lowest outcomes — is either majority Hispanic, majority Black, or a majority combination of the two.”</a:t>
            </a:r>
            <a:endParaRPr lang="en-US" sz="1900" dirty="0"/>
          </a:p>
        </p:txBody>
      </p:sp>
      <p:sp>
        <p:nvSpPr>
          <p:cNvPr id="6" name="Text 3"/>
          <p:cNvSpPr txBox="1"/>
          <p:nvPr/>
        </p:nvSpPr>
        <p:spPr>
          <a:xfrm>
            <a:off x="502920" y="37033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FB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Baker, Equal Educational Opportunity Problem brief, 2026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02920" y="44348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12417F"/>
          </a:solidFill>
          <a:ln/>
        </p:spPr>
        <p:txBody>
          <a:bodyPr/>
          <a:p/>
        </p:txBody>
      </p:sp>
      <p:sp>
        <p:nvSpPr>
          <p:cNvPr id="8" name="Text 5"/>
          <p:cNvSpPr txBox="1"/>
          <p:nvPr/>
        </p:nvSpPr>
        <p:spPr>
          <a:xfrm>
            <a:off x="777240" y="457200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EB68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~50%</a:t>
            </a:r>
            <a:endParaRPr lang="en-US" sz="3800" dirty="0"/>
          </a:p>
        </p:txBody>
      </p:sp>
      <p:sp>
        <p:nvSpPr>
          <p:cNvPr id="9" name="Text 6"/>
          <p:cNvSpPr txBox="1"/>
          <p:nvPr/>
        </p:nvSpPr>
        <p:spPr>
          <a:xfrm>
            <a:off x="2468880" y="4599432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E8EF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2023, the highest-poverty quintile of Connecticut districts was nearly 50% Hispanic on average — and that share has grown over time.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897880" y="4434840"/>
            <a:ext cx="5790895" cy="1371600"/>
          </a:xfrm>
          <a:prstGeom prst="roundRect">
            <a:avLst>
              <a:gd name="adj" fmla="val 5333"/>
            </a:avLst>
          </a:prstGeom>
          <a:solidFill>
            <a:srgbClr val="12417F"/>
          </a:solidFill>
          <a:ln/>
        </p:spPr>
        <p:txBody>
          <a:bodyPr/>
          <a:p/>
        </p:txBody>
      </p:sp>
      <p:sp>
        <p:nvSpPr>
          <p:cNvPr id="11" name="Text 8"/>
          <p:cNvSpPr txBox="1"/>
          <p:nvPr/>
        </p:nvSpPr>
        <p:spPr>
          <a:xfrm>
            <a:off x="6172200" y="4572000"/>
            <a:ext cx="52422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B68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2021 → today</a:t>
            </a:r>
            <a:endParaRPr lang="en-US" sz="2000" dirty="0"/>
          </a:p>
        </p:txBody>
      </p:sp>
      <p:sp>
        <p:nvSpPr>
          <p:cNvPr id="12" name="Text 9"/>
          <p:cNvSpPr txBox="1"/>
          <p:nvPr/>
        </p:nvSpPr>
        <p:spPr>
          <a:xfrm>
            <a:off x="6172200" y="5029200"/>
            <a:ext cx="524225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E8EF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Baker, Cotto &amp; Green warned of this systematic deprivation in a 2021 CT Mirror op-ed. Five years on, it has not changed — it has gotten worse.</a:t>
            </a:r>
            <a:endParaRPr lang="en-US" sz="1100" dirty="0"/>
          </a:p>
        </p:txBody>
      </p:sp>
      <p:sp>
        <p:nvSpPr>
          <p:cNvPr id="13" name="Text 10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4" name="Text 11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Gap Has Widened, Not Narrowed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WIDGET DATA · 2009 VS. 2024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funding–outcome relationship holds in both years — but the entire cloud of Connecticut districts has drifted left (less adequately funded) over fifteen years.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691640"/>
            <a:ext cx="5349240" cy="3977640"/>
          </a:xfrm>
          <a:prstGeom prst="roundRect">
            <a:avLst>
              <a:gd name="adj" fmla="val 183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graphicFrame>
        <p:nvGraphicFramePr>
          <p:cNvPr id="6" name="Chart 0"/>
          <p:cNvGraphicFramePr/>
          <p:nvPr/>
        </p:nvGraphicFramePr>
        <p:xfrm>
          <a:off x="685800" y="2148840"/>
          <a:ext cx="498348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 txBox="1"/>
          <p:nvPr/>
        </p:nvSpPr>
        <p:spPr>
          <a:xfrm>
            <a:off x="685800" y="180136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2009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3657600" y="18379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2A7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adequacy 145.1%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349240" cy="3977640"/>
          </a:xfrm>
          <a:prstGeom prst="roundRect">
            <a:avLst>
              <a:gd name="adj" fmla="val 183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graphicFrame>
        <p:nvGraphicFramePr>
          <p:cNvPr id="10" name="Chart 1"/>
          <p:cNvGraphicFramePr/>
          <p:nvPr/>
        </p:nvGraphicFramePr>
        <p:xfrm>
          <a:off x="6309360" y="2148840"/>
          <a:ext cx="498348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7"/>
          <p:cNvSpPr txBox="1"/>
          <p:nvPr/>
        </p:nvSpPr>
        <p:spPr>
          <a:xfrm>
            <a:off x="6309360" y="180136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2024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9281160" y="18379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adequacy 115%</a:t>
            </a:r>
            <a:endParaRPr lang="en-US" sz="1050" dirty="0"/>
          </a:p>
        </p:txBody>
      </p:sp>
      <p:sp>
        <p:nvSpPr>
          <p:cNvPr id="13" name="Text 9"/>
          <p:cNvSpPr txBox="1"/>
          <p:nvPr/>
        </p:nvSpPr>
        <p:spPr>
          <a:xfrm>
            <a:off x="502920" y="5779008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CT district finance &amp; outcomes widget. Bubble size = district enrollment.</a:t>
            </a:r>
            <a:endParaRPr lang="en-US" sz="950" dirty="0"/>
          </a:p>
        </p:txBody>
      </p:sp>
      <p:sp>
        <p:nvSpPr>
          <p:cNvPr id="14" name="Text 10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5" name="Text 11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3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366B"/>
          </a:solidFill>
          <a:ln/>
        </p:spPr>
        <p:txBody>
          <a:bodyPr/>
          <a:p/>
        </p:txBody>
      </p:sp>
      <p:sp>
        <p:nvSpPr>
          <p:cNvPr id="3" name="Text 1"/>
          <p:cNvSpPr txBox="1"/>
          <p:nvPr/>
        </p:nvSpPr>
        <p:spPr>
          <a:xfrm>
            <a:off x="502920" y="233172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B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2697480"/>
            <a:ext cx="1118585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Fix the Problem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4160520"/>
            <a:ext cx="93570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April 2026, Governor Lamont established a commission to reevaluate education funding. This is where that process should start.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Template Language for the RFP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2027 STUDY MUST COVER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Governor's Commission should request a rigorous, independent study in 2027 to inform an overhaul of ECS in the 2028 legislative session.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55448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58368" y="170992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7" name="Image 0" descr="/tmp/work/assets/icons/handshak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" y="1771650"/>
            <a:ext cx="333756" cy="333756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216152" y="164592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Engage multiple constituencies</a:t>
            </a:r>
            <a:endParaRPr lang="en-US" sz="1150" dirty="0"/>
          </a:p>
        </p:txBody>
      </p:sp>
      <p:sp>
        <p:nvSpPr>
          <p:cNvPr id="9" name="Text 6"/>
          <p:cNvSpPr txBox="1"/>
          <p:nvPr/>
        </p:nvSpPr>
        <p:spPr>
          <a:xfrm>
            <a:off x="667512" y="217627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determine desired outcomes and the programs/services needed to reach them.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292498" y="155448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4447946" y="170992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2" name="Image 1" descr="/tmp/work/assets/icons/coins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668" y="1771650"/>
            <a:ext cx="333756" cy="333756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5005730" y="164592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Estimate the full cost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4457090" y="217627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comprehensively, for all children to meet the proposed standards.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8082077" y="155448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6" name="Shape 12"/>
          <p:cNvSpPr/>
          <p:nvPr/>
        </p:nvSpPr>
        <p:spPr>
          <a:xfrm>
            <a:off x="8237525" y="170992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7" name="Image 2" descr="/tmp/work/assets/icons/arrowtrend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9247" y="1771650"/>
            <a:ext cx="333756" cy="333756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8795309" y="164592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rising or shifting standards</a:t>
            </a:r>
            <a:endParaRPr lang="en-US" sz="1150" dirty="0"/>
          </a:p>
        </p:txBody>
      </p:sp>
      <p:sp>
        <p:nvSpPr>
          <p:cNvPr id="19" name="Text 14"/>
          <p:cNvSpPr txBox="1"/>
          <p:nvPr/>
        </p:nvSpPr>
        <p:spPr>
          <a:xfrm>
            <a:off x="8246669" y="217627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how costs change as expectations broaden or narrow.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502920" y="301752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1" name="Shape 16"/>
          <p:cNvSpPr/>
          <p:nvPr/>
        </p:nvSpPr>
        <p:spPr>
          <a:xfrm>
            <a:off x="658368" y="317296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22" name="Image 3" descr="/tmp/work/assets/icons/users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90" y="3234690"/>
            <a:ext cx="333756" cy="333756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1216152" y="310896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 differences in student need</a:t>
            </a:r>
            <a:endParaRPr lang="en-US" sz="1150" dirty="0"/>
          </a:p>
        </p:txBody>
      </p:sp>
      <p:sp>
        <p:nvSpPr>
          <p:cNvPr id="24" name="Text 18"/>
          <p:cNvSpPr txBox="1"/>
          <p:nvPr/>
        </p:nvSpPr>
        <p:spPr>
          <a:xfrm>
            <a:off x="667512" y="363931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how those needs drive cost.</a:t>
            </a:r>
            <a:endParaRPr lang="en-US" sz="950" dirty="0"/>
          </a:p>
        </p:txBody>
      </p:sp>
      <p:sp>
        <p:nvSpPr>
          <p:cNvPr id="25" name="Shape 19"/>
          <p:cNvSpPr/>
          <p:nvPr/>
        </p:nvSpPr>
        <p:spPr>
          <a:xfrm>
            <a:off x="4292498" y="301752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6" name="Shape 20"/>
          <p:cNvSpPr/>
          <p:nvPr/>
        </p:nvSpPr>
        <p:spPr>
          <a:xfrm>
            <a:off x="4447946" y="317296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27" name="Image 4" descr="/tmp/work/assets/icons/map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9668" y="3234690"/>
            <a:ext cx="333756" cy="333756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5005730" y="310896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for school &amp; district context</a:t>
            </a:r>
            <a:endParaRPr lang="en-US" sz="1150" dirty="0"/>
          </a:p>
        </p:txBody>
      </p:sp>
      <p:sp>
        <p:nvSpPr>
          <p:cNvPr id="29" name="Text 22"/>
          <p:cNvSpPr txBox="1"/>
          <p:nvPr/>
        </p:nvSpPr>
        <p:spPr>
          <a:xfrm>
            <a:off x="4457090" y="363931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scale, remoteness, sparsity, and grade ranges served.</a:t>
            </a:r>
            <a:endParaRPr lang="en-US" sz="950" dirty="0"/>
          </a:p>
        </p:txBody>
      </p:sp>
      <p:sp>
        <p:nvSpPr>
          <p:cNvPr id="30" name="Shape 23"/>
          <p:cNvSpPr/>
          <p:nvPr/>
        </p:nvSpPr>
        <p:spPr>
          <a:xfrm>
            <a:off x="8082077" y="301752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31" name="Shape 24"/>
          <p:cNvSpPr/>
          <p:nvPr/>
        </p:nvSpPr>
        <p:spPr>
          <a:xfrm>
            <a:off x="8237525" y="317296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32" name="Image 5" descr="/tmp/work/assets/icons/dollarsign_whit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247" y="3234690"/>
            <a:ext cx="333756" cy="333756"/>
          </a:xfrm>
          <a:prstGeom prst="rect">
            <a:avLst/>
          </a:prstGeom>
        </p:spPr>
      </p:pic>
      <p:sp>
        <p:nvSpPr>
          <p:cNvPr id="33" name="Text 25"/>
          <p:cNvSpPr txBox="1"/>
          <p:nvPr/>
        </p:nvSpPr>
        <p:spPr>
          <a:xfrm>
            <a:off x="8795309" y="310896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Adjust for regional wage differences</a:t>
            </a:r>
            <a:endParaRPr lang="en-US" sz="1150" dirty="0"/>
          </a:p>
        </p:txBody>
      </p:sp>
      <p:sp>
        <p:nvSpPr>
          <p:cNvPr id="34" name="Text 26"/>
          <p:cNvSpPr txBox="1"/>
          <p:nvPr/>
        </p:nvSpPr>
        <p:spPr>
          <a:xfrm>
            <a:off x="8246669" y="363931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competitive wages required to staff schools.</a:t>
            </a:r>
            <a:endParaRPr lang="en-US" sz="950" dirty="0"/>
          </a:p>
        </p:txBody>
      </p:sp>
      <p:sp>
        <p:nvSpPr>
          <p:cNvPr id="35" name="Shape 27"/>
          <p:cNvSpPr/>
          <p:nvPr/>
        </p:nvSpPr>
        <p:spPr>
          <a:xfrm>
            <a:off x="502920" y="448056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36" name="Shape 28"/>
          <p:cNvSpPr/>
          <p:nvPr/>
        </p:nvSpPr>
        <p:spPr>
          <a:xfrm>
            <a:off x="658368" y="463600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37" name="Image 6" descr="/tmp/work/assets/icons/clipboard_whit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090" y="4697730"/>
            <a:ext cx="333756" cy="333756"/>
          </a:xfrm>
          <a:prstGeom prst="rect">
            <a:avLst/>
          </a:prstGeom>
        </p:spPr>
      </p:pic>
      <p:sp>
        <p:nvSpPr>
          <p:cNvPr id="38" name="Text 29"/>
          <p:cNvSpPr txBox="1"/>
          <p:nvPr/>
        </p:nvSpPr>
        <p:spPr>
          <a:xfrm>
            <a:off x="1216152" y="457200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Produce per-pupil cost estimates</a:t>
            </a:r>
            <a:endParaRPr lang="en-US" sz="1150" dirty="0"/>
          </a:p>
        </p:txBody>
      </p:sp>
      <p:sp>
        <p:nvSpPr>
          <p:cNvPr id="39" name="Text 30"/>
          <p:cNvSpPr txBox="1"/>
          <p:nvPr/>
        </p:nvSpPr>
        <p:spPr>
          <a:xfrm>
            <a:off x="667512" y="510235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school and district level, net of all relevant programs and services.</a:t>
            </a:r>
            <a:endParaRPr lang="en-US" sz="950" dirty="0"/>
          </a:p>
        </p:txBody>
      </p:sp>
      <p:sp>
        <p:nvSpPr>
          <p:cNvPr id="40" name="Shape 31"/>
          <p:cNvSpPr/>
          <p:nvPr/>
        </p:nvSpPr>
        <p:spPr>
          <a:xfrm>
            <a:off x="4292498" y="448056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41" name="Shape 32"/>
          <p:cNvSpPr/>
          <p:nvPr/>
        </p:nvSpPr>
        <p:spPr>
          <a:xfrm>
            <a:off x="4447946" y="463600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42" name="Image 7" descr="/tmp/work/assets/icons/magnify_whit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9668" y="4697730"/>
            <a:ext cx="333756" cy="333756"/>
          </a:xfrm>
          <a:prstGeom prst="rect">
            <a:avLst/>
          </a:prstGeom>
        </p:spPr>
      </p:pic>
      <p:sp>
        <p:nvSpPr>
          <p:cNvPr id="43" name="Text 33"/>
          <p:cNvSpPr txBox="1"/>
          <p:nvPr/>
        </p:nvSpPr>
        <p:spPr>
          <a:xfrm>
            <a:off x="5005730" y="457200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Evaluate current efficiency</a:t>
            </a:r>
            <a:endParaRPr lang="en-US" sz="1150" dirty="0"/>
          </a:p>
        </p:txBody>
      </p:sp>
      <p:sp>
        <p:nvSpPr>
          <p:cNvPr id="44" name="Text 34"/>
          <p:cNvSpPr txBox="1"/>
          <p:nvPr/>
        </p:nvSpPr>
        <p:spPr>
          <a:xfrm>
            <a:off x="4457090" y="510235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how districts and schools organize resources today.</a:t>
            </a:r>
            <a:endParaRPr lang="en-US" sz="950" dirty="0"/>
          </a:p>
        </p:txBody>
      </p:sp>
      <p:sp>
        <p:nvSpPr>
          <p:cNvPr id="45" name="Shape 35"/>
          <p:cNvSpPr/>
          <p:nvPr/>
        </p:nvSpPr>
        <p:spPr>
          <a:xfrm>
            <a:off x="8082077" y="4480560"/>
            <a:ext cx="3606698" cy="1325880"/>
          </a:xfrm>
          <a:prstGeom prst="roundRect">
            <a:avLst>
              <a:gd name="adj" fmla="val 551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46" name="Shape 36"/>
          <p:cNvSpPr/>
          <p:nvPr/>
        </p:nvSpPr>
        <p:spPr>
          <a:xfrm>
            <a:off x="8237525" y="4636008"/>
            <a:ext cx="457200" cy="4572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47" name="Image 8" descr="/tmp/work/assets/icons/gavel_whit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9247" y="4697730"/>
            <a:ext cx="333756" cy="333756"/>
          </a:xfrm>
          <a:prstGeom prst="rect">
            <a:avLst/>
          </a:prstGeom>
        </p:spPr>
      </p:pic>
      <p:sp>
        <p:nvSpPr>
          <p:cNvPr id="48" name="Text 37"/>
          <p:cNvSpPr txBox="1"/>
          <p:nvPr/>
        </p:nvSpPr>
        <p:spPr>
          <a:xfrm>
            <a:off x="8795309" y="4572000"/>
            <a:ext cx="273801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 a new formula</a:t>
            </a:r>
            <a:endParaRPr lang="en-US" sz="1150" dirty="0"/>
          </a:p>
        </p:txBody>
      </p:sp>
      <p:sp>
        <p:nvSpPr>
          <p:cNvPr id="49" name="Text 38"/>
          <p:cNvSpPr txBox="1"/>
          <p:nvPr/>
        </p:nvSpPr>
        <p:spPr>
          <a:xfrm>
            <a:off x="8246669" y="5102352"/>
            <a:ext cx="32866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or replacing ECS to cover the cost of adequate outcomes.</a:t>
            </a:r>
            <a:endParaRPr lang="en-US" sz="950" dirty="0"/>
          </a:p>
        </p:txBody>
      </p:sp>
      <p:sp>
        <p:nvSpPr>
          <p:cNvPr id="50" name="Text 39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51" name="Text 40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 to a New Formula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SEQUENCE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1786852" y="2743200"/>
            <a:ext cx="7703591" cy="0"/>
          </a:xfrm>
          <a:prstGeom prst="line">
            <a:avLst/>
          </a:prstGeom>
          <a:noFill/>
          <a:ln w="38100">
            <a:solidFill>
              <a:srgbClr val="E1E0D9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398232" y="2354580"/>
            <a:ext cx="777240" cy="7772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6" name="Image 0" descr="/tmp/work/assets/icons/gavel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159" y="2459507"/>
            <a:ext cx="567385" cy="56738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94360" y="3337560"/>
            <a:ext cx="2384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3749040"/>
            <a:ext cx="22935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Governor's Commission convenes; RFP language finalized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966096" y="2354580"/>
            <a:ext cx="777240" cy="7772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0" name="Image 1" descr="/tmp/work/assets/icons/magnify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023" y="2459507"/>
            <a:ext cx="567385" cy="56738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3162224" y="3337560"/>
            <a:ext cx="2384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2027</a:t>
            </a:r>
            <a:endParaRPr lang="en-US" sz="1600" dirty="0"/>
          </a:p>
        </p:txBody>
      </p:sp>
      <p:sp>
        <p:nvSpPr>
          <p:cNvPr id="12" name="Text 8"/>
          <p:cNvSpPr txBox="1"/>
          <p:nvPr/>
        </p:nvSpPr>
        <p:spPr>
          <a:xfrm>
            <a:off x="3207944" y="3749040"/>
            <a:ext cx="22935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cost study conducted statewide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533960" y="2354580"/>
            <a:ext cx="777240" cy="7772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4" name="Image 2" descr="/tmp/work/assets/icons/landmark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887" y="2459507"/>
            <a:ext cx="567385" cy="567385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5730088" y="3337560"/>
            <a:ext cx="2384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2028 Session</a:t>
            </a:r>
            <a:endParaRPr lang="en-US" sz="1600" dirty="0"/>
          </a:p>
        </p:txBody>
      </p:sp>
      <p:sp>
        <p:nvSpPr>
          <p:cNvPr id="16" name="Text 11"/>
          <p:cNvSpPr txBox="1"/>
          <p:nvPr/>
        </p:nvSpPr>
        <p:spPr>
          <a:xfrm>
            <a:off x="5775808" y="3749040"/>
            <a:ext cx="22935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Legislature overhauls or replaces ECS using study findings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9101823" y="2354580"/>
            <a:ext cx="777240" cy="77724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18" name="Image 3" descr="/tmp/work/assets/icons/flag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6751" y="2459507"/>
            <a:ext cx="567385" cy="567385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8297951" y="3337560"/>
            <a:ext cx="2384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Fall 2028</a:t>
            </a:r>
            <a:endParaRPr lang="en-US" sz="1600" dirty="0"/>
          </a:p>
        </p:txBody>
      </p:sp>
      <p:sp>
        <p:nvSpPr>
          <p:cNvPr id="20" name="Text 14"/>
          <p:cNvSpPr txBox="1"/>
          <p:nvPr/>
        </p:nvSpPr>
        <p:spPr>
          <a:xfrm>
            <a:off x="8343671" y="3749040"/>
            <a:ext cx="229354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formula begins phase-in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502920" y="4754880"/>
            <a:ext cx="11185855" cy="1051560"/>
          </a:xfrm>
          <a:prstGeom prst="roundRect">
            <a:avLst>
              <a:gd name="adj" fmla="val 6957"/>
            </a:avLst>
          </a:prstGeom>
          <a:solidFill>
            <a:srgbClr val="EEF2F8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2" name="Text 16"/>
          <p:cNvSpPr txBox="1"/>
          <p:nvPr/>
        </p:nvSpPr>
        <p:spPr>
          <a:xfrm>
            <a:off x="777240" y="4892040"/>
            <a:ext cx="106372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i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“It has now been 12 years since I first laid out the plight of majority-Hispanic Connecticut school districts. An entire cohort of children has passed from Grade 1 to 12 in that time — with conditions only worsening.”</a:t>
            </a:r>
            <a:endParaRPr lang="en-US" sz="1300" dirty="0"/>
          </a:p>
        </p:txBody>
      </p:sp>
      <p:sp>
        <p:nvSpPr>
          <p:cNvPr id="23" name="Text 17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4" name="Text 18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3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366B"/>
          </a:solidFill>
          <a:ln/>
        </p:spPr>
        <p:txBody>
          <a:bodyPr/>
          <a:p/>
        </p:txBody>
      </p:sp>
      <p:sp>
        <p:nvSpPr>
          <p:cNvPr id="3" name="Text 1"/>
          <p:cNvSpPr txBox="1"/>
          <p:nvPr/>
        </p:nvSpPr>
        <p:spPr>
          <a:xfrm>
            <a:off x="502920" y="233172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B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2697480"/>
            <a:ext cx="1118585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 of Education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Modeling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4160520"/>
            <a:ext cx="93570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same methodology has been used to reform funding formulas in Delaware, Oregon, Colorado, and beyond — select states.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Framework for Outcome-Oriented Analysis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COST MODEL IS BUILT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455768" cy="2148840"/>
          </a:xfrm>
          <a:prstGeom prst="roundRect">
            <a:avLst>
              <a:gd name="adj" fmla="val 3404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08660" y="2057400"/>
            <a:ext cx="777240" cy="777240"/>
          </a:xfrm>
          <a:prstGeom prst="ellipse">
            <a:avLst/>
          </a:prstGeom>
          <a:solidFill>
            <a:srgbClr val="2A78D6"/>
          </a:solidFill>
          <a:ln/>
        </p:spPr>
        <p:txBody>
          <a:bodyPr/>
          <a:p/>
        </p:txBody>
      </p:sp>
      <p:pic>
        <p:nvPicPr>
          <p:cNvPr id="6" name="Image 0" descr="/tmp/work/assets/icons/user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87" y="2162327"/>
            <a:ext cx="567385" cy="56738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554480" y="160020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2A78D6"/>
          </a:solidFill>
          <a:ln/>
        </p:spPr>
        <p:txBody>
          <a:bodyPr/>
          <a:p/>
        </p:txBody>
      </p:sp>
      <p:sp>
        <p:nvSpPr>
          <p:cNvPr id="8" name="Text 5"/>
          <p:cNvSpPr txBox="1"/>
          <p:nvPr/>
        </p:nvSpPr>
        <p:spPr>
          <a:xfrm>
            <a:off x="1554480" y="160020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1a</a:t>
            </a:r>
            <a:endParaRPr lang="en-US" sz="1100" dirty="0"/>
          </a:p>
        </p:txBody>
      </p:sp>
      <p:sp>
        <p:nvSpPr>
          <p:cNvPr id="9" name="Text 6"/>
          <p:cNvSpPr txBox="1"/>
          <p:nvPr/>
        </p:nvSpPr>
        <p:spPr>
          <a:xfrm>
            <a:off x="1554480" y="1965960"/>
            <a:ext cx="4175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Needs (Risk) Analysis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1554480" y="2359152"/>
            <a:ext cx="417560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which student and community characteristics explain differences in outcomes.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233008" y="1371600"/>
            <a:ext cx="5455768" cy="2148840"/>
          </a:xfrm>
          <a:prstGeom prst="roundRect">
            <a:avLst>
              <a:gd name="adj" fmla="val 3404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6438748" y="2057400"/>
            <a:ext cx="777240" cy="777240"/>
          </a:xfrm>
          <a:prstGeom prst="ellipse">
            <a:avLst/>
          </a:prstGeom>
          <a:solidFill>
            <a:srgbClr val="2A78D6"/>
          </a:solidFill>
          <a:ln/>
        </p:spPr>
        <p:txBody>
          <a:bodyPr/>
          <a:p/>
        </p:txBody>
      </p:sp>
      <p:pic>
        <p:nvPicPr>
          <p:cNvPr id="13" name="Image 1" descr="/tmp/work/assets/icons/char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675" y="2162327"/>
            <a:ext cx="567385" cy="567385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7284568" y="160020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2A78D6"/>
          </a:solidFill>
          <a:ln/>
        </p:spPr>
        <p:txBody>
          <a:bodyPr/>
          <a:p/>
        </p:txBody>
      </p:sp>
      <p:sp>
        <p:nvSpPr>
          <p:cNvPr id="15" name="Text 11"/>
          <p:cNvSpPr txBox="1"/>
          <p:nvPr/>
        </p:nvSpPr>
        <p:spPr>
          <a:xfrm>
            <a:off x="7284568" y="160020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1b</a:t>
            </a:r>
            <a:endParaRPr lang="en-US" sz="1100" dirty="0"/>
          </a:p>
        </p:txBody>
      </p:sp>
      <p:sp>
        <p:nvSpPr>
          <p:cNvPr id="16" name="Text 12"/>
          <p:cNvSpPr txBox="1"/>
          <p:nvPr/>
        </p:nvSpPr>
        <p:spPr>
          <a:xfrm>
            <a:off x="7284568" y="1965960"/>
            <a:ext cx="4175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Spending Analysis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7284568" y="2359152"/>
            <a:ext cx="417560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what districts actually spend today, given context, fiscal capacity, and tastes.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02920" y="3749040"/>
            <a:ext cx="5455768" cy="2148840"/>
          </a:xfrm>
          <a:prstGeom prst="roundRect">
            <a:avLst>
              <a:gd name="adj" fmla="val 3404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9" name="Shape 15"/>
          <p:cNvSpPr/>
          <p:nvPr/>
        </p:nvSpPr>
        <p:spPr>
          <a:xfrm>
            <a:off x="708660" y="4434840"/>
            <a:ext cx="777240" cy="77724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20" name="Image 2" descr="/tmp/work/assets/icons/targe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87" y="4539767"/>
            <a:ext cx="567385" cy="567385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1554480" y="397764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B6834"/>
          </a:solidFill>
          <a:ln/>
        </p:spPr>
        <p:txBody>
          <a:bodyPr/>
          <a:p/>
        </p:txBody>
      </p:sp>
      <p:sp>
        <p:nvSpPr>
          <p:cNvPr id="22" name="Text 17"/>
          <p:cNvSpPr txBox="1"/>
          <p:nvPr/>
        </p:nvSpPr>
        <p:spPr>
          <a:xfrm>
            <a:off x="1554480" y="397764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2a</a:t>
            </a:r>
            <a:endParaRPr lang="en-US" sz="1100" dirty="0"/>
          </a:p>
        </p:txBody>
      </p:sp>
      <p:sp>
        <p:nvSpPr>
          <p:cNvPr id="23" name="Text 18"/>
          <p:cNvSpPr txBox="1"/>
          <p:nvPr/>
        </p:nvSpPr>
        <p:spPr>
          <a:xfrm>
            <a:off x="1554480" y="4343400"/>
            <a:ext cx="4175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Modeling</a:t>
            </a:r>
            <a:endParaRPr lang="en-US" sz="1500" dirty="0"/>
          </a:p>
        </p:txBody>
      </p:sp>
      <p:sp>
        <p:nvSpPr>
          <p:cNvPr id="24" name="Text 19"/>
          <p:cNvSpPr txBox="1"/>
          <p:nvPr/>
        </p:nvSpPr>
        <p:spPr>
          <a:xfrm>
            <a:off x="1554480" y="4736592"/>
            <a:ext cx="417560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what spending should be to hit outcome targets, net of inefficiency.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6233008" y="3749040"/>
            <a:ext cx="5455768" cy="2148840"/>
          </a:xfrm>
          <a:prstGeom prst="roundRect">
            <a:avLst>
              <a:gd name="adj" fmla="val 3404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6" name="Shape 21"/>
          <p:cNvSpPr/>
          <p:nvPr/>
        </p:nvSpPr>
        <p:spPr>
          <a:xfrm>
            <a:off x="6438748" y="4434840"/>
            <a:ext cx="777240" cy="77724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27" name="Image 3" descr="/tmp/work/assets/icons/gavel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3675" y="4539767"/>
            <a:ext cx="567385" cy="567385"/>
          </a:xfrm>
          <a:prstGeom prst="rect">
            <a:avLst/>
          </a:prstGeom>
        </p:spPr>
      </p:pic>
      <p:sp>
        <p:nvSpPr>
          <p:cNvPr id="28" name="Shape 22"/>
          <p:cNvSpPr/>
          <p:nvPr/>
        </p:nvSpPr>
        <p:spPr>
          <a:xfrm>
            <a:off x="7284568" y="397764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B6834"/>
          </a:solidFill>
          <a:ln/>
        </p:spPr>
        <p:txBody>
          <a:bodyPr/>
          <a:p/>
        </p:txBody>
      </p:sp>
      <p:sp>
        <p:nvSpPr>
          <p:cNvPr id="29" name="Text 23"/>
          <p:cNvSpPr txBox="1"/>
          <p:nvPr/>
        </p:nvSpPr>
        <p:spPr>
          <a:xfrm>
            <a:off x="7284568" y="397764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2b</a:t>
            </a:r>
            <a:endParaRPr lang="en-US" sz="1100" dirty="0"/>
          </a:p>
        </p:txBody>
      </p:sp>
      <p:sp>
        <p:nvSpPr>
          <p:cNvPr id="30" name="Text 24"/>
          <p:cNvSpPr txBox="1"/>
          <p:nvPr/>
        </p:nvSpPr>
        <p:spPr>
          <a:xfrm>
            <a:off x="7284568" y="4343400"/>
            <a:ext cx="4175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Calibrating Formulas</a:t>
            </a:r>
            <a:endParaRPr lang="en-US" sz="1500" dirty="0"/>
          </a:p>
        </p:txBody>
      </p:sp>
      <p:sp>
        <p:nvSpPr>
          <p:cNvPr id="31" name="Text 25"/>
          <p:cNvSpPr txBox="1"/>
          <p:nvPr/>
        </p:nvSpPr>
        <p:spPr>
          <a:xfrm>
            <a:off x="7284568" y="4736592"/>
            <a:ext cx="417560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modeled costs into state and local funding shares by student and district characteristics.</a:t>
            </a:r>
            <a:endParaRPr lang="en-US" sz="1100" dirty="0"/>
          </a:p>
        </p:txBody>
      </p:sp>
      <p:sp>
        <p:nvSpPr>
          <p:cNvPr id="32" name="Text 26"/>
          <p:cNvSpPr txBox="1"/>
          <p:nvPr/>
        </p:nvSpPr>
        <p:spPr>
          <a:xfrm>
            <a:off x="502920" y="6172200"/>
            <a:ext cx="11185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and spending analysis (top) describe what is; cost modeling and formula calibration (bottom) prescribe what should be.</a:t>
            </a:r>
            <a:endParaRPr lang="en-US" sz="1050" dirty="0"/>
          </a:p>
        </p:txBody>
      </p:sp>
      <p:sp>
        <p:nvSpPr>
          <p:cNvPr id="33" name="Text 27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34" name="Text 28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Matters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RESEARCH SHOWS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51560"/>
            <a:ext cx="111858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2025 comprehensive review of the empirical literature confirms four consistent findings about school funding and student outcomes.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691640"/>
            <a:ext cx="11185855" cy="1170432"/>
          </a:xfrm>
          <a:prstGeom prst="roundRect">
            <a:avLst>
              <a:gd name="adj" fmla="val 6250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22376" y="1993392"/>
            <a:ext cx="566928" cy="566928"/>
          </a:xfrm>
          <a:prstGeom prst="ellipse">
            <a:avLst/>
          </a:prstGeom>
          <a:solidFill>
            <a:srgbClr val="2A78D6"/>
          </a:solidFill>
          <a:ln/>
        </p:spPr>
      </p:sp>
      <p:pic>
        <p:nvPicPr>
          <p:cNvPr id="7" name="Image 0" descr="/tmp/work/assets/icons/arrowtrend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11" y="2069927"/>
            <a:ext cx="413857" cy="41385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463040" y="1801368"/>
            <a:ext cx="99971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matters in both directions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1463040" y="2130552"/>
            <a:ext cx="99971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Increases to school funding lead to improved student outcomes; decreases lead to worse outcomes.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2920" y="2971800"/>
            <a:ext cx="11185855" cy="1170432"/>
          </a:xfrm>
          <a:prstGeom prst="roundRect">
            <a:avLst>
              <a:gd name="adj" fmla="val 6250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22376" y="3273552"/>
            <a:ext cx="566928" cy="566928"/>
          </a:xfrm>
          <a:prstGeom prst="ellipse">
            <a:avLst/>
          </a:prstGeom>
          <a:solidFill>
            <a:srgbClr val="2A78D6"/>
          </a:solidFill>
          <a:ln/>
        </p:spPr>
      </p:sp>
      <p:pic>
        <p:nvPicPr>
          <p:cNvPr id="12" name="Image 1" descr="/tmp/work/assets/icons/coins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911" y="3350087"/>
            <a:ext cx="413857" cy="41385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1463040" y="3081528"/>
            <a:ext cx="99971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Both operating and capital dollars matter</a:t>
            </a:r>
            <a:endParaRPr lang="en-US" sz="1500" dirty="0"/>
          </a:p>
        </p:txBody>
      </p:sp>
      <p:sp>
        <p:nvSpPr>
          <p:cNvPr id="14" name="Text 10"/>
          <p:cNvSpPr txBox="1"/>
          <p:nvPr/>
        </p:nvSpPr>
        <p:spPr>
          <a:xfrm>
            <a:off x="1463040" y="3410712"/>
            <a:ext cx="99971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dollars typically raise teacher wages and shrink class sizes; capital spending improves facilities, though with a longer lag before students benefit.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502920" y="4251960"/>
            <a:ext cx="11185855" cy="1170432"/>
          </a:xfrm>
          <a:prstGeom prst="roundRect">
            <a:avLst>
              <a:gd name="adj" fmla="val 6250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2376" y="4553712"/>
            <a:ext cx="566928" cy="566928"/>
          </a:xfrm>
          <a:prstGeom prst="ellipse">
            <a:avLst/>
          </a:prstGeom>
          <a:solidFill>
            <a:srgbClr val="2A78D6"/>
          </a:solidFill>
          <a:ln/>
        </p:spPr>
      </p:sp>
      <p:pic>
        <p:nvPicPr>
          <p:cNvPr id="17" name="Image 2" descr="/tmp/work/assets/icons/scal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911" y="4630247"/>
            <a:ext cx="413857" cy="413857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1463040" y="4361688"/>
            <a:ext cx="99971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matters most where it's needed most</a:t>
            </a:r>
            <a:endParaRPr lang="en-US" sz="1500" dirty="0"/>
          </a:p>
        </p:txBody>
      </p:sp>
      <p:sp>
        <p:nvSpPr>
          <p:cNvPr id="19" name="Text 14"/>
          <p:cNvSpPr txBox="1"/>
          <p:nvPr/>
        </p:nvSpPr>
        <p:spPr>
          <a:xfrm>
            <a:off x="1463040" y="4690872"/>
            <a:ext cx="99971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dollars yield a several-fold larger return in previously low-spending and higher-poverty settings than in lower-poverty settings.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502920" y="5532120"/>
            <a:ext cx="11185855" cy="1170432"/>
          </a:xfrm>
          <a:prstGeom prst="roundRect">
            <a:avLst>
              <a:gd name="adj" fmla="val 6250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22376" y="5833872"/>
            <a:ext cx="566928" cy="566928"/>
          </a:xfrm>
          <a:prstGeom prst="ellipse">
            <a:avLst/>
          </a:prstGeom>
          <a:solidFill>
            <a:srgbClr val="2A78D6"/>
          </a:solidFill>
          <a:ln/>
        </p:spPr>
      </p:sp>
      <p:pic>
        <p:nvPicPr>
          <p:cNvPr id="22" name="Image 3" descr="/tmp/work/assets/icons/rout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911" y="5910407"/>
            <a:ext cx="413857" cy="413857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1463040" y="5641848"/>
            <a:ext cx="99971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source of the funding doesn't change the result</a:t>
            </a:r>
            <a:endParaRPr lang="en-US" sz="1500" dirty="0"/>
          </a:p>
        </p:txBody>
      </p:sp>
      <p:sp>
        <p:nvSpPr>
          <p:cNvPr id="24" name="Text 18"/>
          <p:cNvSpPr txBox="1"/>
          <p:nvPr/>
        </p:nvSpPr>
        <p:spPr>
          <a:xfrm>
            <a:off x="1463040" y="5971032"/>
            <a:ext cx="99971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Legislative action, economic conditions, federal stimulus, local votes, or judicial orders — however new funding arrives, it improves outcomes.</a:t>
            </a:r>
            <a:endParaRPr lang="en-US" sz="1150" dirty="0"/>
          </a:p>
        </p:txBody>
      </p:sp>
      <p:sp>
        <p:nvSpPr>
          <p:cNvPr id="25" name="Text 19"/>
          <p:cNvSpPr txBox="1"/>
          <p:nvPr/>
        </p:nvSpPr>
        <p:spPr>
          <a:xfrm>
            <a:off x="502920" y="6830568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test scores, rigorous studies also link increased funding to higher educational attainment, higher adult income, lower mortality, and lower crime rates.</a:t>
            </a:r>
            <a:endParaRPr lang="en-US" sz="1050" dirty="0"/>
          </a:p>
        </p:txBody>
      </p:sp>
      <p:sp>
        <p:nvSpPr>
          <p:cNvPr id="26" name="Text 20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7" name="Text 21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Selecting Measures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OUTCOMES, SPENDING &amp; EFFICIENCY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and ongoing studies converge on four categories of measures.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508760"/>
            <a:ext cx="5455768" cy="1965960"/>
          </a:xfrm>
          <a:prstGeom prst="roundRect">
            <a:avLst>
              <a:gd name="adj" fmla="val 3721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76656" y="1682496"/>
            <a:ext cx="566928" cy="566928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7" name="Image 0" descr="/tmp/work/assets/icons/target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91" y="1759031"/>
            <a:ext cx="413857" cy="41385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371600" y="1709928"/>
            <a:ext cx="440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Outcomes</a:t>
            </a:r>
            <a:endParaRPr lang="en-US" sz="1450" dirty="0"/>
          </a:p>
        </p:txBody>
      </p:sp>
      <p:sp>
        <p:nvSpPr>
          <p:cNvPr id="9" name="Text 6"/>
          <p:cNvSpPr txBox="1"/>
          <p:nvPr/>
        </p:nvSpPr>
        <p:spPr>
          <a:xfrm>
            <a:off x="777240" y="2286000"/>
            <a:ext cx="49528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 &amp; math assessments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Absenteeism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graduation &amp; advanced diplomas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Dropout rates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233008" y="1508760"/>
            <a:ext cx="5455768" cy="1965960"/>
          </a:xfrm>
          <a:prstGeom prst="roundRect">
            <a:avLst>
              <a:gd name="adj" fmla="val 3721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6406744" y="1682496"/>
            <a:ext cx="566928" cy="566928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2" name="Image 1" descr="/tmp/work/assets/icons/magnify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279" y="1759031"/>
            <a:ext cx="413857" cy="41385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7101688" y="1709928"/>
            <a:ext cx="440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Instruments</a:t>
            </a:r>
            <a:endParaRPr lang="en-US" sz="1450" dirty="0"/>
          </a:p>
        </p:txBody>
      </p:sp>
      <p:sp>
        <p:nvSpPr>
          <p:cNvPr id="14" name="Text 10"/>
          <p:cNvSpPr txBox="1"/>
          <p:nvPr/>
        </p:nvSpPr>
        <p:spPr>
          <a:xfrm>
            <a:off x="6507328" y="2286000"/>
            <a:ext cx="49528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Neighboring-district outcomes &amp; demographics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Income/poverty ratio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Racial composition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 education levels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502920" y="3657600"/>
            <a:ext cx="5455768" cy="1965960"/>
          </a:xfrm>
          <a:prstGeom prst="roundRect">
            <a:avLst>
              <a:gd name="adj" fmla="val 3721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6" name="Shape 12"/>
          <p:cNvSpPr/>
          <p:nvPr/>
        </p:nvSpPr>
        <p:spPr>
          <a:xfrm>
            <a:off x="676656" y="3831336"/>
            <a:ext cx="566928" cy="566928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7" name="Image 2" descr="/tmp/work/assets/icons/coins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91" y="3907871"/>
            <a:ext cx="413857" cy="413857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1371600" y="3858768"/>
            <a:ext cx="440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Spending Measures</a:t>
            </a:r>
            <a:endParaRPr lang="en-US" sz="1450" dirty="0"/>
          </a:p>
        </p:txBody>
      </p:sp>
      <p:sp>
        <p:nvSpPr>
          <p:cNvPr id="19" name="Text 14"/>
          <p:cNvSpPr txBox="1"/>
          <p:nvPr/>
        </p:nvSpPr>
        <p:spPr>
          <a:xfrm>
            <a:off x="777240" y="4434840"/>
            <a:ext cx="49528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operating expenditures per pupil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Excludes debt service &amp; tuition transfers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6233008" y="3657600"/>
            <a:ext cx="5455768" cy="1965960"/>
          </a:xfrm>
          <a:prstGeom prst="roundRect">
            <a:avLst>
              <a:gd name="adj" fmla="val 3721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1" name="Shape 16"/>
          <p:cNvSpPr/>
          <p:nvPr/>
        </p:nvSpPr>
        <p:spPr>
          <a:xfrm>
            <a:off x="6406744" y="3831336"/>
            <a:ext cx="566928" cy="566928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22" name="Image 3" descr="/tmp/work/assets/icons/scal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3279" y="3907871"/>
            <a:ext cx="413857" cy="413857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7101688" y="3858768"/>
            <a:ext cx="4404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Efficiency Measures</a:t>
            </a:r>
            <a:endParaRPr lang="en-US" sz="1450" dirty="0"/>
          </a:p>
        </p:txBody>
      </p:sp>
      <p:sp>
        <p:nvSpPr>
          <p:cNvPr id="24" name="Text 18"/>
          <p:cNvSpPr txBox="1"/>
          <p:nvPr/>
        </p:nvSpPr>
        <p:spPr>
          <a:xfrm>
            <a:off x="6507328" y="4434840"/>
            <a:ext cx="49528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 capacity (relative income, taxable wealth)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monitoring (demographics, aid share)</a:t>
            </a:r>
            <a:endParaRPr lang="en-US" sz="95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Competition density (market share)</a:t>
            </a:r>
            <a:endParaRPr lang="en-US" sz="950" dirty="0"/>
          </a:p>
        </p:txBody>
      </p:sp>
      <p:sp>
        <p:nvSpPr>
          <p:cNvPr id="25" name="Text 19"/>
          <p:cNvSpPr txBox="1"/>
          <p:nvPr/>
        </p:nvSpPr>
        <p:spPr>
          <a:xfrm>
            <a:off x="502920" y="5824728"/>
            <a:ext cx="11185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Weighted factor score via structural equation modeling. [2] Neighbor = other districts in the same labor-market area, or nearest schools outside the district. Source: Recent &amp; ongoing NECM studies.</a:t>
            </a:r>
            <a:endParaRPr lang="en-US" sz="850" dirty="0"/>
          </a:p>
        </p:txBody>
      </p:sp>
      <p:sp>
        <p:nvSpPr>
          <p:cNvPr id="26" name="Text 20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7" name="Text 21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Identifying Student Needs &amp; Context Measures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DRIVES THE COST OF ADEQUACY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measures should explain the largest share of variation in outcomes; context measures capture how institutional, geographic, and labor-market factors shift the cost of meeting a given standard.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02920" y="1691640"/>
            <a:ext cx="3545738" cy="1874520"/>
          </a:xfrm>
          <a:prstGeom prst="roundRect">
            <a:avLst>
              <a:gd name="adj" fmla="val 3902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2001469" y="1874520"/>
            <a:ext cx="548640" cy="5486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7" name="Image 0" descr="/tmp/work/assets/icons/langua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536" y="1948586"/>
            <a:ext cx="400507" cy="40050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640080" y="2514600"/>
            <a:ext cx="32714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Individual Needs</a:t>
            </a:r>
            <a:endParaRPr lang="en-US" sz="1250" dirty="0"/>
          </a:p>
        </p:txBody>
      </p:sp>
      <p:sp>
        <p:nvSpPr>
          <p:cNvPr id="9" name="Text 6"/>
          <p:cNvSpPr txBox="1"/>
          <p:nvPr/>
        </p:nvSpPr>
        <p:spPr>
          <a:xfrm>
            <a:off x="731520" y="2880360"/>
            <a:ext cx="308853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learners (by proficiency level)</a:t>
            </a:r>
            <a:endParaRPr lang="en-US" sz="900" dirty="0"/>
          </a:p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Disability, by severity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4322978" y="1691640"/>
            <a:ext cx="3545738" cy="1874520"/>
          </a:xfrm>
          <a:prstGeom prst="roundRect">
            <a:avLst>
              <a:gd name="adj" fmla="val 3902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5821528" y="1874520"/>
            <a:ext cx="548640" cy="5486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2" name="Image 1" descr="/tmp/work/assets/icons/users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594" y="1948586"/>
            <a:ext cx="400507" cy="40050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4460138" y="2514600"/>
            <a:ext cx="32714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Collective Needs</a:t>
            </a:r>
            <a:endParaRPr lang="en-US" sz="1250" dirty="0"/>
          </a:p>
        </p:txBody>
      </p:sp>
      <p:sp>
        <p:nvSpPr>
          <p:cNvPr id="14" name="Text 10"/>
          <p:cNvSpPr txBox="1"/>
          <p:nvPr/>
        </p:nvSpPr>
        <p:spPr>
          <a:xfrm>
            <a:off x="4551578" y="2880360"/>
            <a:ext cx="308853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 poverty &amp; income/poverty ratio</a:t>
            </a:r>
            <a:endParaRPr lang="en-US" sz="900" dirty="0"/>
          </a:p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Racial isolation</a:t>
            </a:r>
            <a:endParaRPr lang="en-US" sz="900" dirty="0"/>
          </a:p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Homelessness, migrant students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8143037" y="1691640"/>
            <a:ext cx="3545738" cy="1874520"/>
          </a:xfrm>
          <a:prstGeom prst="roundRect">
            <a:avLst>
              <a:gd name="adj" fmla="val 3902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6" name="Shape 12"/>
          <p:cNvSpPr/>
          <p:nvPr/>
        </p:nvSpPr>
        <p:spPr>
          <a:xfrm>
            <a:off x="9641586" y="1874520"/>
            <a:ext cx="548640" cy="5486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7" name="Image 2" descr="/tmp/work/assets/icons/school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652" y="1948586"/>
            <a:ext cx="400507" cy="400507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8280197" y="2514600"/>
            <a:ext cx="32714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Institutional / Structural</a:t>
            </a:r>
            <a:endParaRPr lang="en-US" sz="1250" dirty="0"/>
          </a:p>
        </p:txBody>
      </p:sp>
      <p:sp>
        <p:nvSpPr>
          <p:cNvPr id="19" name="Text 14"/>
          <p:cNvSpPr txBox="1"/>
          <p:nvPr/>
        </p:nvSpPr>
        <p:spPr>
          <a:xfrm>
            <a:off x="8371637" y="2880360"/>
            <a:ext cx="308853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Grade-range distribution</a:t>
            </a:r>
            <a:endParaRPr lang="en-US" sz="900" dirty="0"/>
          </a:p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 size / scale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502920" y="3749040"/>
            <a:ext cx="3545738" cy="1874520"/>
          </a:xfrm>
          <a:prstGeom prst="roundRect">
            <a:avLst>
              <a:gd name="adj" fmla="val 3902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1" name="Shape 16"/>
          <p:cNvSpPr/>
          <p:nvPr/>
        </p:nvSpPr>
        <p:spPr>
          <a:xfrm>
            <a:off x="2001469" y="3931920"/>
            <a:ext cx="548640" cy="5486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22" name="Image 3" descr="/tmp/work/assets/icons/map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536" y="4005986"/>
            <a:ext cx="400507" cy="400507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640080" y="4572000"/>
            <a:ext cx="32714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Geographic Location</a:t>
            </a:r>
            <a:endParaRPr lang="en-US" sz="1250" dirty="0"/>
          </a:p>
        </p:txBody>
      </p:sp>
      <p:sp>
        <p:nvSpPr>
          <p:cNvPr id="24" name="Text 18"/>
          <p:cNvSpPr txBox="1"/>
          <p:nvPr/>
        </p:nvSpPr>
        <p:spPr>
          <a:xfrm>
            <a:off x="731520" y="4937760"/>
            <a:ext cx="308853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&amp; enrollment sparsity</a:t>
            </a:r>
            <a:endParaRPr lang="en-US" sz="900" dirty="0"/>
          </a:p>
        </p:txBody>
      </p:sp>
      <p:sp>
        <p:nvSpPr>
          <p:cNvPr id="25" name="Shape 19"/>
          <p:cNvSpPr/>
          <p:nvPr/>
        </p:nvSpPr>
        <p:spPr>
          <a:xfrm>
            <a:off x="4322978" y="3749040"/>
            <a:ext cx="3545738" cy="1874520"/>
          </a:xfrm>
          <a:prstGeom prst="roundRect">
            <a:avLst>
              <a:gd name="adj" fmla="val 3902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6" name="Shape 20"/>
          <p:cNvSpPr/>
          <p:nvPr/>
        </p:nvSpPr>
        <p:spPr>
          <a:xfrm>
            <a:off x="5821528" y="3931920"/>
            <a:ext cx="548640" cy="5486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27" name="Image 4" descr="/tmp/work/assets/icons/dollarsign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5594" y="4005986"/>
            <a:ext cx="400507" cy="400507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4460138" y="4572000"/>
            <a:ext cx="32714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Input Prices</a:t>
            </a:r>
            <a:endParaRPr lang="en-US" sz="1250" dirty="0"/>
          </a:p>
        </p:txBody>
      </p:sp>
      <p:sp>
        <p:nvSpPr>
          <p:cNvPr id="29" name="Text 22"/>
          <p:cNvSpPr txBox="1"/>
          <p:nvPr/>
        </p:nvSpPr>
        <p:spPr>
          <a:xfrm>
            <a:off x="4551578" y="4937760"/>
            <a:ext cx="308853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comparable wage index for teachers</a:t>
            </a:r>
            <a:endParaRPr lang="en-US" sz="900" dirty="0"/>
          </a:p>
        </p:txBody>
      </p:sp>
      <p:sp>
        <p:nvSpPr>
          <p:cNvPr id="30" name="Text 23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31" name="Text 24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Delaware Example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COST MODEL TO FORMULA WEIGHT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3566160" cy="1417320"/>
          </a:xfrm>
          <a:prstGeom prst="roundRect">
            <a:avLst>
              <a:gd name="adj" fmla="val 5161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31520" y="1783080"/>
            <a:ext cx="502920" cy="50292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sp>
        <p:nvSpPr>
          <p:cNvPr id="6" name="Text 4"/>
          <p:cNvSpPr txBox="1"/>
          <p:nvPr/>
        </p:nvSpPr>
        <p:spPr>
          <a:xfrm>
            <a:off x="73152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2a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371600" y="1810512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Estimate Cost Models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777240" y="237744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cost function on Delaware's own school and district data.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074920" y="1554480"/>
            <a:ext cx="3566160" cy="1417320"/>
          </a:xfrm>
          <a:prstGeom prst="roundRect">
            <a:avLst>
              <a:gd name="adj" fmla="val 5161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5303520" y="1783080"/>
            <a:ext cx="502920" cy="50292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sp>
        <p:nvSpPr>
          <p:cNvPr id="11" name="Text 9"/>
          <p:cNvSpPr txBox="1"/>
          <p:nvPr/>
        </p:nvSpPr>
        <p:spPr>
          <a:xfrm>
            <a:off x="530352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2b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5943600" y="1810512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Convert to Formula Weights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5349240" y="237744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modeled cost differences into per-pupil funding weights.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069080" y="2263140"/>
            <a:ext cx="1005840" cy="0"/>
          </a:xfrm>
          <a:prstGeom prst="line">
            <a:avLst/>
          </a:prstGeom>
          <a:noFill/>
          <a:ln w="25400">
            <a:solidFill>
              <a:srgbClr val="898781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8641080" y="1554480"/>
            <a:ext cx="3047695" cy="1417320"/>
          </a:xfrm>
          <a:prstGeom prst="roundRect">
            <a:avLst>
              <a:gd name="adj" fmla="val 5161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6" name="Text 14"/>
          <p:cNvSpPr txBox="1"/>
          <p:nvPr/>
        </p:nvSpPr>
        <p:spPr>
          <a:xfrm>
            <a:off x="8823960" y="1691640"/>
            <a:ext cx="26819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DELAWARE WEIGHTS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8823960" y="1993392"/>
            <a:ext cx="26819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with disabilities: 3.40–3.75×</a:t>
            </a:r>
            <a:endParaRPr lang="en-US" sz="90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learners: 1.15×</a:t>
            </a:r>
            <a:endParaRPr lang="en-US" sz="900" dirty="0"/>
          </a:p>
          <a:p>
            <a:pPr marL="177800" indent="-1778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9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Vocational/technical programming: 4.58×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02920" y="3337560"/>
            <a:ext cx="11185855" cy="1417320"/>
          </a:xfrm>
          <a:prstGeom prst="roundRect">
            <a:avLst>
              <a:gd name="adj" fmla="val 5161"/>
            </a:avLst>
          </a:prstGeom>
          <a:solidFill>
            <a:srgbClr val="0D366B"/>
          </a:solidFill>
          <a:ln/>
        </p:spPr>
        <p:txBody>
          <a:bodyPr/>
          <a:p/>
        </p:txBody>
      </p:sp>
      <p:sp>
        <p:nvSpPr>
          <p:cNvPr id="19" name="Text 17"/>
          <p:cNvSpPr txBox="1"/>
          <p:nvPr/>
        </p:nvSpPr>
        <p:spPr>
          <a:xfrm>
            <a:off x="960120" y="3566160"/>
            <a:ext cx="2377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EB68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79%</a:t>
            </a:r>
            <a:endParaRPr lang="en-US" sz="5600" dirty="0"/>
          </a:p>
        </p:txBody>
      </p:sp>
      <p:sp>
        <p:nvSpPr>
          <p:cNvPr id="20" name="Text 18"/>
          <p:cNvSpPr txBox="1"/>
          <p:nvPr/>
        </p:nvSpPr>
        <p:spPr>
          <a:xfrm>
            <a:off x="1005840" y="42976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3520440" y="3611880"/>
            <a:ext cx="780257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Low-income students should be funded about 79% higher than students who are not low-income — the estimated weight from Delaware's cost model, applied directly to its funding formula.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502920" y="48920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Assessment of Delaware Public School Funding, Exhibit 50 (Atchison, Baker, Levin, et al., 2023). Weights are exponentiated Poisson regression coefficients using an average-outcomes target.</a:t>
            </a:r>
            <a:endParaRPr lang="en-US" sz="950" dirty="0"/>
          </a:p>
        </p:txBody>
      </p:sp>
      <p:sp>
        <p:nvSpPr>
          <p:cNvPr id="23" name="Text 21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4" name="Text 22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More Recent Findings — Oregon &amp; Colorado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COST-MODELING STUDIES, 2024–2025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55768" cy="4434840"/>
          </a:xfrm>
          <a:prstGeom prst="roundRect">
            <a:avLst>
              <a:gd name="adj" fmla="val 1649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08660" y="1668780"/>
            <a:ext cx="685800" cy="6858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6" name="Image 0" descr="/tmp/work/assets/icons/map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43" y="1761363"/>
            <a:ext cx="500634" cy="50063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508760" y="1737360"/>
            <a:ext cx="4267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Oregon</a:t>
            </a:r>
            <a:endParaRPr lang="en-US" sz="2000" dirty="0"/>
          </a:p>
        </p:txBody>
      </p:sp>
      <p:sp>
        <p:nvSpPr>
          <p:cNvPr id="8" name="Text 5"/>
          <p:cNvSpPr txBox="1"/>
          <p:nvPr/>
        </p:nvSpPr>
        <p:spPr>
          <a:xfrm>
            <a:off x="822960" y="2514600"/>
            <a:ext cx="48156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Cost of Providing Adequate Educational Opportunity in Oregon (Brooks, Levin, Baker &amp; Salvato, 2025)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822960" y="3383280"/>
            <a:ext cx="481568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1028700" y="3570732"/>
            <a:ext cx="502920" cy="50292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11" name="Image 1" descr="/tmp/work/assets/icons/warn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594" y="3638626"/>
            <a:ext cx="367132" cy="367132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1554480" y="3675888"/>
            <a:ext cx="3992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</a:t>
            </a:r>
            <a:endParaRPr lang="en-US" sz="950" dirty="0"/>
          </a:p>
        </p:txBody>
      </p:sp>
      <p:sp>
        <p:nvSpPr>
          <p:cNvPr id="13" name="Text 9"/>
          <p:cNvSpPr txBox="1"/>
          <p:nvPr/>
        </p:nvSpPr>
        <p:spPr>
          <a:xfrm>
            <a:off x="1005840" y="4160520"/>
            <a:ext cx="44499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spending profiles are strikingly flat relative to student economic disadvantage — a clear lack of progressivity in how dollars are currently distributed.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822960" y="5532120"/>
            <a:ext cx="4815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olis.oregonlegislature.gov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6233008" y="1463040"/>
            <a:ext cx="5455768" cy="4434840"/>
          </a:xfrm>
          <a:prstGeom prst="roundRect">
            <a:avLst>
              <a:gd name="adj" fmla="val 1649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6" name="Shape 12"/>
          <p:cNvSpPr/>
          <p:nvPr/>
        </p:nvSpPr>
        <p:spPr>
          <a:xfrm>
            <a:off x="6438748" y="1668780"/>
            <a:ext cx="685800" cy="68580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17" name="Image 2" descr="/tmp/work/assets/icons/landmark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1331" y="1761363"/>
            <a:ext cx="500634" cy="500634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7238848" y="1737360"/>
            <a:ext cx="4267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Colorado</a:t>
            </a:r>
            <a:endParaRPr lang="en-US" sz="2000" dirty="0"/>
          </a:p>
        </p:txBody>
      </p:sp>
      <p:sp>
        <p:nvSpPr>
          <p:cNvPr id="19" name="Text 14"/>
          <p:cNvSpPr txBox="1"/>
          <p:nvPr/>
        </p:nvSpPr>
        <p:spPr>
          <a:xfrm>
            <a:off x="6553048" y="2514600"/>
            <a:ext cx="48156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and Adequacy of Colorado School Funding: A Cost-Modeling Approach (Atchison et al., 2024)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6553048" y="3383280"/>
            <a:ext cx="481568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1" name="Shape 16"/>
          <p:cNvSpPr/>
          <p:nvPr/>
        </p:nvSpPr>
        <p:spPr>
          <a:xfrm>
            <a:off x="6758788" y="3570732"/>
            <a:ext cx="502920" cy="50292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22" name="Image 3" descr="/tmp/work/assets/icons/warn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682" y="3638626"/>
            <a:ext cx="367132" cy="367132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7284568" y="3675888"/>
            <a:ext cx="3992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</a:t>
            </a:r>
            <a:endParaRPr lang="en-US" sz="950" dirty="0"/>
          </a:p>
        </p:txBody>
      </p:sp>
      <p:sp>
        <p:nvSpPr>
          <p:cNvPr id="24" name="Text 18"/>
          <p:cNvSpPr txBox="1"/>
          <p:nvPr/>
        </p:nvSpPr>
        <p:spPr>
          <a:xfrm>
            <a:off x="6735928" y="4160520"/>
            <a:ext cx="44499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Spending profiles for low-income students and students with disabilities are non-monotonic — funding does not consistently increase with need.</a:t>
            </a:r>
            <a:endParaRPr lang="en-US" sz="1150" dirty="0"/>
          </a:p>
        </p:txBody>
      </p:sp>
      <p:sp>
        <p:nvSpPr>
          <p:cNvPr id="25" name="Text 19"/>
          <p:cNvSpPr txBox="1"/>
          <p:nvPr/>
        </p:nvSpPr>
        <p:spPr>
          <a:xfrm>
            <a:off x="6553048" y="5532120"/>
            <a:ext cx="4815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cde.state.co.us</a:t>
            </a:r>
            <a:endParaRPr lang="en-US" sz="900" dirty="0"/>
          </a:p>
        </p:txBody>
      </p:sp>
      <p:sp>
        <p:nvSpPr>
          <p:cNvPr id="26" name="Text 20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7" name="Text 21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Comparing School-Level Models Across Five States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COLORADO · DELAWARE · NEW JERSEY · NEW YORK · OREGON (AND THE NATION)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05840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cost-function approach — current spending vs. the cost of average and above-average outcomes, plotted against student economic disadvantage — replicates across states with very different funding systems.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02920" y="1645920"/>
            <a:ext cx="11185855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pic>
        <p:nvPicPr>
          <p:cNvPr id="6" name="Image 0" descr="/tmp/work/assets/five_state_models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610" y="1783080"/>
            <a:ext cx="5610475" cy="402336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8" name="Text 5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Elements of a Comprehensive Study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RECONCILING TWO TRADITIONS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11185855" cy="1051560"/>
          </a:xfrm>
          <a:prstGeom prst="roundRect">
            <a:avLst>
              <a:gd name="adj" fmla="val 695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31520" y="1668780"/>
            <a:ext cx="548640" cy="548640"/>
          </a:xfrm>
          <a:prstGeom prst="ellipse">
            <a:avLst/>
          </a:prstGeom>
          <a:solidFill>
            <a:srgbClr val="2A78D6"/>
          </a:solidFill>
          <a:ln/>
        </p:spPr>
        <p:txBody>
          <a:bodyPr/>
          <a:p/>
        </p:txBody>
      </p:sp>
      <p:pic>
        <p:nvPicPr>
          <p:cNvPr id="6" name="Image 0" descr="/tmp/work/assets/icons/chart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86" y="1742846"/>
            <a:ext cx="400507" cy="400507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371600" y="15270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A78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 txBox="1"/>
          <p:nvPr/>
        </p:nvSpPr>
        <p:spPr>
          <a:xfrm>
            <a:off x="1737360" y="152704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Education Cost Model (ECM)</a:t>
            </a:r>
            <a:endParaRPr lang="en-US" sz="1350" dirty="0"/>
          </a:p>
        </p:txBody>
      </p:sp>
      <p:sp>
        <p:nvSpPr>
          <p:cNvPr id="9" name="Text 6"/>
          <p:cNvSpPr txBox="1"/>
          <p:nvPr/>
        </p:nvSpPr>
        <p:spPr>
          <a:xfrm>
            <a:off x="1737360" y="1847088"/>
            <a:ext cx="97228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base per-pupil cost of adequacy, plus adjustments for need, price, scale, and context.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02920" y="2578608"/>
            <a:ext cx="11185855" cy="1051560"/>
          </a:xfrm>
          <a:prstGeom prst="roundRect">
            <a:avLst>
              <a:gd name="adj" fmla="val 6957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731520" y="2830068"/>
            <a:ext cx="548640" cy="548640"/>
          </a:xfrm>
          <a:prstGeom prst="ellipse">
            <a:avLst/>
          </a:prstGeom>
          <a:solidFill>
            <a:srgbClr val="2A78D6"/>
          </a:solidFill>
          <a:ln/>
        </p:spPr>
        <p:txBody>
          <a:bodyPr/>
          <a:p/>
        </p:txBody>
      </p:sp>
      <p:pic>
        <p:nvPicPr>
          <p:cNvPr id="12" name="Image 1" descr="/tmp/work/assets/icons/magnify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586" y="2904134"/>
            <a:ext cx="400507" cy="40050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1371600" y="26883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A78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0"/>
          <p:cNvSpPr txBox="1"/>
          <p:nvPr/>
        </p:nvSpPr>
        <p:spPr>
          <a:xfrm>
            <a:off x="1737360" y="2688336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Identify Efficient Schools &amp; Districts</a:t>
            </a:r>
            <a:endParaRPr lang="en-US" sz="1350" dirty="0"/>
          </a:p>
        </p:txBody>
      </p:sp>
      <p:sp>
        <p:nvSpPr>
          <p:cNvPr id="15" name="Text 11"/>
          <p:cNvSpPr txBox="1"/>
          <p:nvPr/>
        </p:nvSpPr>
        <p:spPr>
          <a:xfrm>
            <a:off x="1737360" y="3008376"/>
            <a:ext cx="97228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ECM to find schools/districts operating above, below, and at average efficiency; build resource &amp; staffing profiles for each.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02920" y="3739896"/>
            <a:ext cx="11185855" cy="1051560"/>
          </a:xfrm>
          <a:prstGeom prst="roundRect">
            <a:avLst>
              <a:gd name="adj" fmla="val 6957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7" name="Shape 13"/>
          <p:cNvSpPr/>
          <p:nvPr/>
        </p:nvSpPr>
        <p:spPr>
          <a:xfrm>
            <a:off x="731520" y="3991356"/>
            <a:ext cx="548640" cy="54864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18" name="Image 2" descr="/tmp/work/assets/icons/users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86" y="4065422"/>
            <a:ext cx="400507" cy="400507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1371600" y="38496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B68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5"/>
          <p:cNvSpPr txBox="1"/>
          <p:nvPr/>
        </p:nvSpPr>
        <p:spPr>
          <a:xfrm>
            <a:off x="1737360" y="3849624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Resource Cost Model</a:t>
            </a:r>
            <a:endParaRPr lang="en-US" sz="1350" dirty="0"/>
          </a:p>
        </p:txBody>
      </p:sp>
      <p:sp>
        <p:nvSpPr>
          <p:cNvPr id="21" name="Text 16"/>
          <p:cNvSpPr txBox="1"/>
          <p:nvPr/>
        </p:nvSpPr>
        <p:spPr>
          <a:xfrm>
            <a:off x="1737360" y="4169664"/>
            <a:ext cx="97228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 Professional Judgment Panels of practitioners to propose resource configurations that meet outcome goals, including civic, arts, and mental-health needs.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502920" y="4901184"/>
            <a:ext cx="11185855" cy="1051560"/>
          </a:xfrm>
          <a:prstGeom prst="roundRect">
            <a:avLst>
              <a:gd name="adj" fmla="val 6957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3" name="Shape 18"/>
          <p:cNvSpPr/>
          <p:nvPr/>
        </p:nvSpPr>
        <p:spPr>
          <a:xfrm>
            <a:off x="731520" y="5152644"/>
            <a:ext cx="548640" cy="548640"/>
          </a:xfrm>
          <a:prstGeom prst="ellipse">
            <a:avLst/>
          </a:prstGeom>
          <a:solidFill>
            <a:srgbClr val="0D366B"/>
          </a:solidFill>
          <a:ln/>
        </p:spPr>
        <p:txBody>
          <a:bodyPr/>
          <a:p/>
        </p:txBody>
      </p:sp>
      <p:pic>
        <p:nvPicPr>
          <p:cNvPr id="24" name="Image 3" descr="/tmp/work/assets/icons/gavel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586" y="5226710"/>
            <a:ext cx="400507" cy="400507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1371600" y="50109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Text 20"/>
          <p:cNvSpPr txBox="1"/>
          <p:nvPr/>
        </p:nvSpPr>
        <p:spPr>
          <a:xfrm>
            <a:off x="1737360" y="501091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Reconciliation &amp; Formula Development</a:t>
            </a:r>
            <a:endParaRPr lang="en-US" sz="1350" dirty="0"/>
          </a:p>
        </p:txBody>
      </p:sp>
      <p:sp>
        <p:nvSpPr>
          <p:cNvPr id="27" name="Text 21"/>
          <p:cNvSpPr txBox="1"/>
          <p:nvPr/>
        </p:nvSpPr>
        <p:spPr>
          <a:xfrm>
            <a:off x="1737360" y="5330952"/>
            <a:ext cx="97228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and reconcile findings from steps 1–3 into a single funding formula.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502920" y="6135624"/>
            <a:ext cx="137160" cy="137160"/>
          </a:xfrm>
          <a:prstGeom prst="ellipse">
            <a:avLst/>
          </a:prstGeom>
          <a:solidFill>
            <a:srgbClr val="2A78D6"/>
          </a:solidFill>
          <a:ln/>
        </p:spPr>
        <p:txBody>
          <a:bodyPr/>
          <a:p/>
        </p:txBody>
      </p:sp>
      <p:sp>
        <p:nvSpPr>
          <p:cNvPr id="29" name="Text 23"/>
          <p:cNvSpPr txBox="1"/>
          <p:nvPr/>
        </p:nvSpPr>
        <p:spPr>
          <a:xfrm>
            <a:off x="704088" y="6080760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Outcome-oriented (cost function modeling)</a:t>
            </a:r>
            <a:endParaRPr lang="en-US" sz="1000" dirty="0"/>
          </a:p>
        </p:txBody>
      </p:sp>
      <p:sp>
        <p:nvSpPr>
          <p:cNvPr id="30" name="Shape 24"/>
          <p:cNvSpPr/>
          <p:nvPr/>
        </p:nvSpPr>
        <p:spPr>
          <a:xfrm>
            <a:off x="3886200" y="6135624"/>
            <a:ext cx="137160" cy="13716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sp>
        <p:nvSpPr>
          <p:cNvPr id="31" name="Text 25"/>
          <p:cNvSpPr txBox="1"/>
          <p:nvPr/>
        </p:nvSpPr>
        <p:spPr>
          <a:xfrm>
            <a:off x="4087368" y="6080760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Input-oriented (professional judgment)</a:t>
            </a:r>
            <a:endParaRPr lang="en-US" sz="1000" dirty="0"/>
          </a:p>
        </p:txBody>
      </p:sp>
      <p:sp>
        <p:nvSpPr>
          <p:cNvPr id="32" name="Text 26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33" name="Text 27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Recent Applications of Cost Modeling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 BIBLIOGRAPHY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18872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PEER-REVIEWED ARTICLES &amp; WORKING PAPERS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1554480"/>
            <a:ext cx="539496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Baker, B. D. (2024). How and Why Racial Isolation Affects Education Costs &amp; the Provision of Equal Educational Opportunity. EdWorkingPaper No. 24-1047, Annenberg Institute, Brown University.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Baker, B. D., Weber, M., &amp; Srikanth, A. (2021). Informing Federal School Finance Policy with Empirical Evidence. Journal of Education Finance, 47(1), 1-25.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Levin, J., Baker, B., Lee, J., Atchison, D., &amp; Kelchen, R. (2022). An Examination of the Costs of Texas Community Colleges. REL 2023-142.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Kolbe, T., Baker, B. D., Atchison, D., Levin, J., &amp; Harris, P. (2021). The additional cost of operating rural schools: Evidence from Vermont. AERA Open, 7.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Zhao, B. (2022). Estimating the cost function of Connecticut public K-12 education. Education Economics, 31(4), 439-470.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Gronberg, T. J., Jansen, D. W., &amp; Taylor, L. L. (2017). Are charters the best alternative? Southern Economic Journal, 83(3), 721-743.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126480" y="118872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REPORTS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6126480" y="1554480"/>
            <a:ext cx="5562295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Colorado — Atchison, Levin, Levin, Kolar, Blair, Srikanth &amp; Salvato (2024). Equity and Adequacy of Colorado School Funding.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Delaware — Atchison, Baker, Levin, Fatima, Trauth, Srikanth, Herberle, Gannon-Slater, Junk, Wallace &amp; Baker (2023). Assessment of Delaware Public School Funding.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Hampshire — Atchison, Baker, Levin &amp; Kearns (2020). NH Commission to Study School Funding, Final Report.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Ohio — Levin, Brooks, Baker, Fatima, Blair, Salvato, Srikanth, London, Atchison, Jacobson, Hadley, Dotson, Harrington &amp; Yeshitla (2025). Study of the Educational Costs of Serving Economically Disadvantaged Students.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Oregon — Brooks, Levin, Baker &amp; Salvato (2025). Understanding the Cost of Providing Adequate Educational Opportunity in Oregon.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1800"/>
              </a:spcAft>
              <a:buSzPct val="100000"/>
              <a:buChar char="•"/>
            </a:pPr>
            <a:r>
              <a:rPr lang="en-US" sz="11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Vermont — Kolbe, Baker, Atchison &amp; Levin (2019). Pupil Weighting Factors Report.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" y="5806440"/>
            <a:ext cx="11185855" cy="502920"/>
          </a:xfrm>
          <a:prstGeom prst="roundRect">
            <a:avLst>
              <a:gd name="adj" fmla="val 14545"/>
            </a:avLst>
          </a:prstGeom>
          <a:solidFill>
            <a:srgbClr val="EEF2F8"/>
          </a:solidFill>
          <a:ln/>
        </p:spPr>
        <p:txBody>
          <a:bodyPr/>
          <a:p/>
        </p:txBody>
      </p:sp>
      <p:sp>
        <p:nvSpPr>
          <p:cNvPr id="9" name="Text 7"/>
          <p:cNvSpPr txBox="1"/>
          <p:nvPr/>
        </p:nvSpPr>
        <p:spPr>
          <a:xfrm>
            <a:off x="731520" y="5806440"/>
            <a:ext cx="107286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states, one consistent methodology — the National Education Cost Model has now informed funding studies from coast to coast.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1" name="Text 9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Influence of Cost Modeling Studies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RESEARCH TO FORMULA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440680" cy="3977640"/>
          </a:xfrm>
          <a:prstGeom prst="roundRect">
            <a:avLst>
              <a:gd name="adj" fmla="val 1839"/>
            </a:avLst>
          </a:prstGeom>
          <a:solidFill>
            <a:srgbClr val="E9F1FC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54380" y="1485900"/>
            <a:ext cx="594360" cy="594360"/>
          </a:xfrm>
          <a:prstGeom prst="ellipse">
            <a:avLst/>
          </a:prstGeom>
          <a:solidFill>
            <a:srgbClr val="2A78D6"/>
          </a:solidFill>
          <a:ln/>
        </p:spPr>
        <p:txBody>
          <a:bodyPr/>
          <a:p/>
        </p:txBody>
      </p:sp>
      <p:pic>
        <p:nvPicPr>
          <p:cNvPr id="6" name="Image 0" descr="/tmp/work/assets/icons/gavel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19" y="1566139"/>
            <a:ext cx="433883" cy="433883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508760" y="1536192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Formula Changes</a:t>
            </a:r>
            <a:endParaRPr lang="en-US" sz="1700" dirty="0"/>
          </a:p>
        </p:txBody>
      </p:sp>
      <p:sp>
        <p:nvSpPr>
          <p:cNvPr id="8" name="Text 5"/>
          <p:cNvSpPr txBox="1"/>
          <p:nvPr/>
        </p:nvSpPr>
        <p:spPr>
          <a:xfrm>
            <a:off x="822960" y="2377440"/>
            <a:ext cx="48463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Community College Formula — Levin, Baker, Lee, Atchison &amp; Kelchen (2022), REL 2023-142.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Vermont K-12 Formula Weights — Kolbe, Baker, Atchison &amp; Levin (2019), State of Vermont House &amp; Senate Education Committees.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Kansas School Funding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371600"/>
            <a:ext cx="5470855" cy="3977640"/>
          </a:xfrm>
          <a:prstGeom prst="roundRect">
            <a:avLst>
              <a:gd name="adj" fmla="val 1839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469380" y="1485900"/>
            <a:ext cx="594360" cy="594360"/>
          </a:xfrm>
          <a:prstGeom prst="ellipse">
            <a:avLst/>
          </a:prstGeom>
          <a:solidFill>
            <a:srgbClr val="EB6834"/>
          </a:solidFill>
          <a:ln/>
        </p:spPr>
        <p:txBody>
          <a:bodyPr/>
          <a:p/>
        </p:txBody>
      </p:sp>
      <p:pic>
        <p:nvPicPr>
          <p:cNvPr id="11" name="Image 1" descr="/tmp/work/assets/icons/landmark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619" y="1566139"/>
            <a:ext cx="433883" cy="433883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223760" y="1536192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State Uses</a:t>
            </a:r>
            <a:endParaRPr lang="en-US" sz="1700" dirty="0"/>
          </a:p>
        </p:txBody>
      </p:sp>
      <p:sp>
        <p:nvSpPr>
          <p:cNvPr id="13" name="Text 9"/>
          <p:cNvSpPr txBox="1"/>
          <p:nvPr/>
        </p:nvSpPr>
        <p:spPr>
          <a:xfrm>
            <a:off x="6537960" y="2377440"/>
            <a:ext cx="48463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Joint Legislative Audit &amp; Review Commission Report — jlarc.virginia.gov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Missouri Department of Elementary &amp; Secondary Education Report — dese.mo.gov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02920" y="5532120"/>
            <a:ext cx="11185855" cy="548640"/>
          </a:xfrm>
          <a:prstGeom prst="roundRect">
            <a:avLst>
              <a:gd name="adj" fmla="val 13333"/>
            </a:avLst>
          </a:prstGeom>
          <a:solidFill>
            <a:srgbClr val="0D366B"/>
          </a:solidFill>
          <a:ln/>
        </p:spPr>
        <p:txBody>
          <a:bodyPr/>
          <a:p/>
        </p:txBody>
      </p:sp>
      <p:sp>
        <p:nvSpPr>
          <p:cNvPr id="15" name="Text 11"/>
          <p:cNvSpPr txBox="1"/>
          <p:nvPr/>
        </p:nvSpPr>
        <p:spPr>
          <a:xfrm>
            <a:off x="777240" y="5532120"/>
            <a:ext cx="1063721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Connecticut's Governor's Commission can follow the same path: an independent cost study, translated directly into formula weights the legislature adopts.</a:t>
            </a:r>
            <a:endParaRPr lang="en-US" sz="1150" dirty="0"/>
          </a:p>
        </p:txBody>
      </p:sp>
      <p:sp>
        <p:nvSpPr>
          <p:cNvPr id="16" name="Text 12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7" name="Text 13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D3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840480"/>
            <a:ext cx="5486400" cy="5486400"/>
          </a:xfrm>
          <a:prstGeom prst="ellipse">
            <a:avLst/>
          </a:prstGeom>
          <a:solidFill>
            <a:srgbClr val="0A2E5C"/>
          </a:solidFill>
          <a:ln/>
        </p:spPr>
        <p:txBody>
          <a:bodyPr/>
          <a:p/>
        </p:txBody>
      </p:sp>
      <p:sp>
        <p:nvSpPr>
          <p:cNvPr id="3" name="Text 1"/>
          <p:cNvSpPr txBox="1"/>
          <p:nvPr/>
        </p:nvSpPr>
        <p:spPr>
          <a:xfrm>
            <a:off x="502920" y="1371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8FB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BOTTOM LINE</a:t>
            </a:r>
            <a:endParaRPr lang="en-US" sz="13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78308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Connecticut is wealthy enough to fix this.</a:t>
            </a:r>
            <a:endParaRPr lang="en-US" sz="36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2880360"/>
            <a:ext cx="9601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E8EF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the need — a rigorous, independent cost study in 2027.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E8EF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Recalibrate the formula — redesign ECS around the study's cost targets by the 2028 session.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E8EF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it — raise the tax revenue the system requires, and begin phase-in by Fall 2028.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5166360"/>
            <a:ext cx="11185855" cy="960120"/>
          </a:xfrm>
          <a:prstGeom prst="roundRect">
            <a:avLst>
              <a:gd name="adj" fmla="val 7619"/>
            </a:avLst>
          </a:prstGeom>
          <a:solidFill>
            <a:srgbClr val="12417F"/>
          </a:solidFill>
          <a:ln/>
        </p:spPr>
        <p:txBody>
          <a:bodyPr/>
          <a:p/>
        </p:txBody>
      </p:sp>
      <p:sp>
        <p:nvSpPr>
          <p:cNvPr id="7" name="Text 5"/>
          <p:cNvSpPr txBox="1"/>
          <p:nvPr/>
        </p:nvSpPr>
        <p:spPr>
          <a:xfrm>
            <a:off x="777240" y="5166360"/>
            <a:ext cx="106372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Bruce D. Baker</a:t>
            </a: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University of Miami  ·  Prepared for the Governor's Commission on Education Funding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9" name="Text 7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 b="1" i="0">
                <a:solidFill>
                  <a:srgbClr val="EB6834"/>
                </a:solidFill>
                <a:latin typeface="Calibri"/>
              </a:rPr>
              <a:t>CT WIDGET DATA · HARTFORD AREA, 2024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 i="0">
                <a:solidFill>
                  <a:srgbClr val="0D366B"/>
                </a:solidFill>
                <a:latin typeface="Cambria"/>
              </a:rPr>
              <a:t>The Hartford-Area Funding Divide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005840"/>
            <a:ext cx="11185855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0" i="0">
                <a:solidFill>
                  <a:srgbClr val="52514E"/>
                </a:solidFill>
                <a:latin typeface="Calibri"/>
              </a:rPr>
              <a:t>Farmington and New Britain sit less than ten miles apart, but Farmington spends 125% of what its students need while New Britain spends barely half — a gap that tracks town wealth, not need.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691640"/>
            <a:ext cx="777240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>
            <a:noFill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ap_hartford_ar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12" y="1828800"/>
            <a:ext cx="4242816" cy="39776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549640" y="1691640"/>
            <a:ext cx="3139135" cy="4251960"/>
          </a:xfrm>
          <a:prstGeom prst="roundRect">
            <a:avLst>
              <a:gd name="adj" fmla="val 2330"/>
            </a:avLst>
          </a:prstGeom>
          <a:solidFill>
            <a:srgbClr val="EEF2F8"/>
          </a:solidFill>
          <a:ln>
            <a:noFill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32520" y="1856232"/>
            <a:ext cx="277337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 b="1" i="0">
                <a:solidFill>
                  <a:srgbClr val="EB6834"/>
                </a:solidFill>
                <a:latin typeface="Calibri"/>
              </a:rPr>
              <a:t>TWO DISTRICTS</a:t>
            </a:r>
          </a:p>
        </p:txBody>
      </p:sp>
      <p:sp>
        <p:nvSpPr>
          <p:cNvPr id="9" name="Oval 8"/>
          <p:cNvSpPr/>
          <p:nvPr/>
        </p:nvSpPr>
        <p:spPr>
          <a:xfrm>
            <a:off x="8732520" y="2276376"/>
            <a:ext cx="109728" cy="109728"/>
          </a:xfrm>
          <a:prstGeom prst="ellipse">
            <a:avLst/>
          </a:prstGeom>
          <a:solidFill>
            <a:srgbClr val="EB6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951976" y="2221512"/>
            <a:ext cx="255391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50" b="1" i="0">
                <a:solidFill>
                  <a:srgbClr val="0D366B"/>
                </a:solidFill>
                <a:latin typeface="Cambria"/>
              </a:rPr>
              <a:t>Farmington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51976" y="2404392"/>
            <a:ext cx="2553919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 b="1" i="0">
                <a:solidFill>
                  <a:srgbClr val="0B0B0B"/>
                </a:solidFill>
                <a:latin typeface="Calibri"/>
              </a:rPr>
              <a:t>125% adequate  ·  +0.53 outcome index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51976" y="2623848"/>
            <a:ext cx="2535631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00" b="0" i="0">
                <a:solidFill>
                  <a:srgbClr val="52514E"/>
                </a:solidFill>
                <a:latin typeface="Calibri"/>
              </a:rPr>
              <a:t>Comfortably funded, outcomes above the MA average.</a:t>
            </a:r>
          </a:p>
        </p:txBody>
      </p:sp>
      <p:sp>
        <p:nvSpPr>
          <p:cNvPr id="13" name="Oval 12"/>
          <p:cNvSpPr/>
          <p:nvPr/>
        </p:nvSpPr>
        <p:spPr>
          <a:xfrm>
            <a:off x="8732520" y="3209826"/>
            <a:ext cx="109728" cy="109728"/>
          </a:xfrm>
          <a:prstGeom prst="ellipse">
            <a:avLst/>
          </a:prstGeom>
          <a:solidFill>
            <a:srgbClr val="EB6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951976" y="3154962"/>
            <a:ext cx="255391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50" b="1" i="0">
                <a:solidFill>
                  <a:srgbClr val="0D366B"/>
                </a:solidFill>
                <a:latin typeface="Cambria"/>
              </a:rPr>
              <a:t>New Britain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51976" y="3337842"/>
            <a:ext cx="2553919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 b="1" i="0">
                <a:solidFill>
                  <a:srgbClr val="0B0B0B"/>
                </a:solidFill>
                <a:latin typeface="Calibri"/>
              </a:rPr>
              <a:t>55% adequate  ·  −1.67 outcome index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51976" y="3557298"/>
            <a:ext cx="2535631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00" b="0" i="0">
                <a:solidFill>
                  <a:srgbClr val="52514E"/>
                </a:solidFill>
                <a:latin typeface="Calibri"/>
              </a:rPr>
              <a:t>Barely half of what's needed; outcomes far below the MA average.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053328"/>
            <a:ext cx="1118585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50" b="0" i="0">
                <a:solidFill>
                  <a:srgbClr val="898781"/>
                </a:solidFill>
                <a:latin typeface="Calibri"/>
              </a:rPr>
              <a:t>Source: CT district finance &amp; outcomes widget, 2024. Town boundaries: U.S. Census TIGER/Line. % adequacy = current spending ÷ simulated cost model (100% = adequate).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00" b="0" i="0">
                <a:solidFill>
                  <a:srgbClr val="898781"/>
                </a:solidFill>
                <a:latin typeface="Calibri"/>
              </a:rPr>
              <a:t>REFORMING SCHOOL FINANCE IN CONNECTICUT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898781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Goals of School Finance Systems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THE PROBLEM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234440"/>
            <a:ext cx="61264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14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all children — regardless of where they live or attend school — equal opportunity to achieve common, adequate outcome goals.</a:t>
            </a:r>
            <a:endParaRPr lang="en-US" sz="14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14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Providing equal opportunity costs different amounts in different settings, and across children by need and context.</a:t>
            </a:r>
            <a:endParaRPr lang="en-US" sz="14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14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accountability systems set the common goals used to rate, rank, and evaluate schools.</a:t>
            </a:r>
            <a:endParaRPr lang="en-US" sz="14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14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fair system funds what's sufficient to provide equal opportunity to meet those goals — goals often tied to state constitutional rights.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818120" y="1508760"/>
            <a:ext cx="2834640" cy="2834640"/>
          </a:xfrm>
          <a:prstGeom prst="ellipse">
            <a:avLst/>
          </a:prstGeom>
          <a:solidFill>
            <a:srgbClr val="2A78D6">
              <a:alpha val="22000"/>
            </a:srgbClr>
          </a:solidFill>
          <a:ln w="19050">
            <a:solidFill>
              <a:srgbClr val="2A78D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052560" y="1508760"/>
            <a:ext cx="2834640" cy="2834640"/>
          </a:xfrm>
          <a:prstGeom prst="ellipse">
            <a:avLst/>
          </a:prstGeom>
          <a:solidFill>
            <a:srgbClr val="EB6834">
              <a:alpha val="22000"/>
            </a:srgbClr>
          </a:solidFill>
          <a:ln w="19050">
            <a:solidFill>
              <a:srgbClr val="EB683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98080" y="18745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A78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EQUITY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7406640" y="2194560"/>
            <a:ext cx="1554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 opportunity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achieve common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</a:t>
            </a:r>
            <a:endParaRPr lang="en-US" sz="900" dirty="0"/>
          </a:p>
        </p:txBody>
      </p:sp>
      <p:sp>
        <p:nvSpPr>
          <p:cNvPr id="9" name="Text 7"/>
          <p:cNvSpPr txBox="1"/>
          <p:nvPr/>
        </p:nvSpPr>
        <p:spPr>
          <a:xfrm>
            <a:off x="9418320" y="18745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B68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ADEQUACY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9509760" y="2194560"/>
            <a:ext cx="1554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sufficient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productive, engaged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citizenship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8641080" y="356616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EDUCATIONAL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OPPORTUNITY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7223760" y="4160520"/>
            <a:ext cx="4480560" cy="1691640"/>
          </a:xfrm>
          <a:prstGeom prst="roundRect">
            <a:avLst>
              <a:gd name="adj" fmla="val 4324"/>
            </a:avLst>
          </a:prstGeom>
          <a:solidFill>
            <a:srgbClr val="EEF2F8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7452360" y="427939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well-designed funding system must: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7452360" y="4572000"/>
            <a:ext cx="4023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Fully, publicly finance the cost of equal opportunity for every eligible child.</a:t>
            </a:r>
            <a:endParaRPr lang="en-US" sz="1050" dirty="0"/>
          </a:p>
          <a:p>
            <a:pPr marL="177800" indent="-1778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revenue equitably and stably across institutions and settings.</a:t>
            </a:r>
            <a:endParaRPr lang="en-US" sz="1050" dirty="0"/>
          </a:p>
        </p:txBody>
      </p:sp>
      <p:sp>
        <p:nvSpPr>
          <p:cNvPr id="15" name="Text 13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 b="1" i="0">
                <a:solidFill>
                  <a:srgbClr val="EB6834"/>
                </a:solidFill>
                <a:latin typeface="Calibri"/>
              </a:rPr>
              <a:t>CT WIDGET DATA · FAIRFIELD COUNTY, 2024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 i="0">
                <a:solidFill>
                  <a:srgbClr val="0D366B"/>
                </a:solidFill>
                <a:latin typeface="Cambria"/>
              </a:rPr>
              <a:t>Fairfield County's Funding Divide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005840"/>
            <a:ext cx="11185855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0" i="0">
                <a:solidFill>
                  <a:srgbClr val="52514E"/>
                </a:solidFill>
                <a:latin typeface="Calibri"/>
              </a:rPr>
              <a:t>Bridgeport and New Canaan sit in the same county, a 25-minute drive apart on the Merritt Parkway. New Canaan spends nearly four times the share of adequate funding that Bridgeport does.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691640"/>
            <a:ext cx="777240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>
            <a:noFill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ap_fairfield_coun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734" y="1828800"/>
            <a:ext cx="3420770" cy="39776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549640" y="1691640"/>
            <a:ext cx="3139135" cy="4251960"/>
          </a:xfrm>
          <a:prstGeom prst="roundRect">
            <a:avLst>
              <a:gd name="adj" fmla="val 2330"/>
            </a:avLst>
          </a:prstGeom>
          <a:solidFill>
            <a:srgbClr val="EEF2F8"/>
          </a:solidFill>
          <a:ln>
            <a:noFill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32520" y="1856232"/>
            <a:ext cx="277337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 b="1" i="0">
                <a:solidFill>
                  <a:srgbClr val="EB6834"/>
                </a:solidFill>
                <a:latin typeface="Calibri"/>
              </a:rPr>
              <a:t>TWO DISTRICTS</a:t>
            </a:r>
          </a:p>
        </p:txBody>
      </p:sp>
      <p:sp>
        <p:nvSpPr>
          <p:cNvPr id="9" name="Oval 8"/>
          <p:cNvSpPr/>
          <p:nvPr/>
        </p:nvSpPr>
        <p:spPr>
          <a:xfrm>
            <a:off x="8732520" y="2276376"/>
            <a:ext cx="109728" cy="109728"/>
          </a:xfrm>
          <a:prstGeom prst="ellipse">
            <a:avLst/>
          </a:prstGeom>
          <a:solidFill>
            <a:srgbClr val="EB6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951976" y="2221512"/>
            <a:ext cx="255391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50" b="1" i="0">
                <a:solidFill>
                  <a:srgbClr val="0D366B"/>
                </a:solidFill>
                <a:latin typeface="Cambria"/>
              </a:rPr>
              <a:t>Bridgeport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51976" y="2404392"/>
            <a:ext cx="2553919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 b="1" i="0">
                <a:solidFill>
                  <a:srgbClr val="0B0B0B"/>
                </a:solidFill>
                <a:latin typeface="Calibri"/>
              </a:rPr>
              <a:t>41% adequate  ·  −1.06 outcome index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51976" y="2623848"/>
            <a:ext cx="2535631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00" b="0" i="0">
                <a:solidFill>
                  <a:srgbClr val="52514E"/>
                </a:solidFill>
                <a:latin typeface="Calibri"/>
              </a:rPr>
              <a:t>The state's largest under-funded district by enrollment.</a:t>
            </a:r>
          </a:p>
        </p:txBody>
      </p:sp>
      <p:sp>
        <p:nvSpPr>
          <p:cNvPr id="13" name="Oval 12"/>
          <p:cNvSpPr/>
          <p:nvPr/>
        </p:nvSpPr>
        <p:spPr>
          <a:xfrm>
            <a:off x="8732520" y="3209826"/>
            <a:ext cx="109728" cy="109728"/>
          </a:xfrm>
          <a:prstGeom prst="ellipse">
            <a:avLst/>
          </a:prstGeom>
          <a:solidFill>
            <a:srgbClr val="EB6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951976" y="3154962"/>
            <a:ext cx="2553919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50" b="1" i="0">
                <a:solidFill>
                  <a:srgbClr val="0D366B"/>
                </a:solidFill>
                <a:latin typeface="Cambria"/>
              </a:rPr>
              <a:t>New Canaan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51976" y="3337842"/>
            <a:ext cx="2553919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 b="1" i="0">
                <a:solidFill>
                  <a:srgbClr val="0B0B0B"/>
                </a:solidFill>
                <a:latin typeface="Calibri"/>
              </a:rPr>
              <a:t>159% adequate  ·  +0.91 outcome index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51976" y="3557298"/>
            <a:ext cx="2535631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00" b="0" i="0">
                <a:solidFill>
                  <a:srgbClr val="52514E"/>
                </a:solidFill>
                <a:latin typeface="Calibri"/>
              </a:rPr>
              <a:t>Low poverty; well above the adequacy bar and above MA's average outcomes.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053328"/>
            <a:ext cx="1118585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50" b="0" i="0">
                <a:solidFill>
                  <a:srgbClr val="898781"/>
                </a:solidFill>
                <a:latin typeface="Calibri"/>
              </a:rPr>
              <a:t>Source: CT district finance &amp; outcomes widget, 2024. Town boundaries: U.S. Census TIGER/Line. % adequacy = current spending ÷ simulated cost model (100% = adequate).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00" b="0" i="0">
                <a:solidFill>
                  <a:srgbClr val="898781"/>
                </a:solidFill>
                <a:latin typeface="Calibri"/>
              </a:rPr>
              <a:t>REFORMING SCHOOL FINANCE IN CONNECTICUT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898781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3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366B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233172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B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2697480"/>
            <a:ext cx="1118585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Condition of Education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Connecticut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4160520"/>
            <a:ext cx="93570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Connecticut's average outcomes are strong — but the state has one of the least equitably funded public education systems in the nation.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Summaries from the National Report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ADEQUACY &amp; FAIRNESS OF STATE SCHOOL FINANCE SYSTEMS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33956" y="1728216"/>
            <a:ext cx="658368" cy="658368"/>
          </a:xfrm>
          <a:prstGeom prst="ellipse">
            <a:avLst/>
          </a:prstGeom>
          <a:solidFill>
            <a:srgbClr val="2A78D6"/>
          </a:solidFill>
          <a:ln/>
        </p:spPr>
      </p:sp>
      <p:pic>
        <p:nvPicPr>
          <p:cNvPr id="6" name="Image 0" descr="/tmp/work/assets/icons/coin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836" y="1817096"/>
            <a:ext cx="480609" cy="480609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685800" y="2560320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85800" y="2926080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A78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3.91%</a:t>
            </a:r>
            <a:endParaRPr lang="en-US" sz="4400" dirty="0"/>
          </a:p>
        </p:txBody>
      </p:sp>
      <p:sp>
        <p:nvSpPr>
          <p:cNvPr id="9" name="Text 6"/>
          <p:cNvSpPr txBox="1"/>
          <p:nvPr/>
        </p:nvSpPr>
        <p:spPr>
          <a:xfrm>
            <a:off x="822960" y="3840480"/>
            <a:ext cx="2880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economic capacity devoted to K-12 schools — 0.78 points above the 3.13% U.S. average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1005840" y="4937760"/>
            <a:ext cx="2514600" cy="457200"/>
          </a:xfrm>
          <a:prstGeom prst="roundRect">
            <a:avLst>
              <a:gd name="adj" fmla="val 50000"/>
            </a:avLst>
          </a:prstGeom>
          <a:solidFill>
            <a:srgbClr val="2A78D6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1005840" y="493776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 #3 of 50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279392" y="141732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5710428" y="1728216"/>
            <a:ext cx="658368" cy="658368"/>
          </a:xfrm>
          <a:prstGeom prst="ellipse">
            <a:avLst/>
          </a:prstGeom>
          <a:solidFill>
            <a:srgbClr val="2A78D6"/>
          </a:solidFill>
          <a:ln/>
        </p:spPr>
      </p:sp>
      <p:pic>
        <p:nvPicPr>
          <p:cNvPr id="14" name="Image 1" descr="/tmp/work/assets/icons/char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308" y="1817096"/>
            <a:ext cx="480609" cy="480609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4462272" y="2560320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STATEWIDE ADEQUACY</a:t>
            </a:r>
            <a:endParaRPr lang="en-US" sz="1100" dirty="0"/>
          </a:p>
        </p:txBody>
      </p:sp>
      <p:sp>
        <p:nvSpPr>
          <p:cNvPr id="16" name="Text 12"/>
          <p:cNvSpPr txBox="1"/>
          <p:nvPr/>
        </p:nvSpPr>
        <p:spPr>
          <a:xfrm>
            <a:off x="4462272" y="2926080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A78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156.6%</a:t>
            </a:r>
            <a:endParaRPr lang="en-US" sz="4400" dirty="0"/>
          </a:p>
        </p:txBody>
      </p:sp>
      <p:sp>
        <p:nvSpPr>
          <p:cNvPr id="17" name="Text 13"/>
          <p:cNvSpPr txBox="1"/>
          <p:nvPr/>
        </p:nvSpPr>
        <p:spPr>
          <a:xfrm>
            <a:off x="4599432" y="3840480"/>
            <a:ext cx="2880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average CT student's district spends 56.6% above what's needed for national-average outcomes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4782312" y="4937760"/>
            <a:ext cx="2514600" cy="457200"/>
          </a:xfrm>
          <a:prstGeom prst="roundRect">
            <a:avLst>
              <a:gd name="adj" fmla="val 50000"/>
            </a:avLst>
          </a:prstGeom>
          <a:solidFill>
            <a:srgbClr val="2A78D6"/>
          </a:solidFill>
          <a:ln/>
        </p:spPr>
      </p:sp>
      <p:sp>
        <p:nvSpPr>
          <p:cNvPr id="19" name="Text 15"/>
          <p:cNvSpPr txBox="1"/>
          <p:nvPr/>
        </p:nvSpPr>
        <p:spPr>
          <a:xfrm>
            <a:off x="4782312" y="493776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 #4 of 50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8055864" y="141732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9F9F7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9486900" y="1728216"/>
            <a:ext cx="658368" cy="658368"/>
          </a:xfrm>
          <a:prstGeom prst="ellipse">
            <a:avLst/>
          </a:prstGeom>
          <a:solidFill>
            <a:srgbClr val="E34948"/>
          </a:solidFill>
          <a:ln/>
        </p:spPr>
      </p:sp>
      <p:pic>
        <p:nvPicPr>
          <p:cNvPr id="22" name="Image 2" descr="/tmp/work/assets/icons/scal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780" y="1817096"/>
            <a:ext cx="480609" cy="480609"/>
          </a:xfrm>
          <a:prstGeom prst="rect">
            <a:avLst/>
          </a:prstGeom>
        </p:spPr>
      </p:pic>
      <p:sp>
        <p:nvSpPr>
          <p:cNvPr id="23" name="Text 18"/>
          <p:cNvSpPr txBox="1"/>
          <p:nvPr/>
        </p:nvSpPr>
        <p:spPr>
          <a:xfrm>
            <a:off x="8238744" y="2560320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 EDUCATIONAL OPPORTUNITY</a:t>
            </a:r>
            <a:endParaRPr lang="en-US" sz="1100" dirty="0"/>
          </a:p>
        </p:txBody>
      </p:sp>
      <p:sp>
        <p:nvSpPr>
          <p:cNvPr id="24" name="Text 19"/>
          <p:cNvSpPr txBox="1"/>
          <p:nvPr/>
        </p:nvSpPr>
        <p:spPr>
          <a:xfrm>
            <a:off x="8238744" y="2926080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E34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−148.1</a:t>
            </a:r>
            <a:endParaRPr lang="en-US" sz="4400" dirty="0"/>
          </a:p>
        </p:txBody>
      </p:sp>
      <p:sp>
        <p:nvSpPr>
          <p:cNvPr id="25" name="Text 20"/>
          <p:cNvSpPr txBox="1"/>
          <p:nvPr/>
        </p:nvSpPr>
        <p:spPr>
          <a:xfrm>
            <a:off x="8375904" y="3840480"/>
            <a:ext cx="2880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opportunity-gap score (points); #1 would mean the most equal state</a:t>
            </a:r>
            <a:endParaRPr lang="en-US" sz="1150" dirty="0"/>
          </a:p>
        </p:txBody>
      </p:sp>
      <p:sp>
        <p:nvSpPr>
          <p:cNvPr id="26" name="Shape 21"/>
          <p:cNvSpPr/>
          <p:nvPr/>
        </p:nvSpPr>
        <p:spPr>
          <a:xfrm>
            <a:off x="8558784" y="4937760"/>
            <a:ext cx="2514600" cy="457200"/>
          </a:xfrm>
          <a:prstGeom prst="roundRect">
            <a:avLst>
              <a:gd name="adj" fmla="val 50000"/>
            </a:avLst>
          </a:prstGeom>
          <a:solidFill>
            <a:srgbClr val="E34948"/>
          </a:solidFill>
          <a:ln/>
        </p:spPr>
      </p:sp>
      <p:sp>
        <p:nvSpPr>
          <p:cNvPr id="27" name="Text 22"/>
          <p:cNvSpPr txBox="1"/>
          <p:nvPr/>
        </p:nvSpPr>
        <p:spPr>
          <a:xfrm>
            <a:off x="8558784" y="493776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 #46 of 47</a:t>
            </a:r>
            <a:endParaRPr lang="en-US" sz="1200" dirty="0"/>
          </a:p>
        </p:txBody>
      </p:sp>
      <p:sp>
        <p:nvSpPr>
          <p:cNvPr id="28" name="Text 23"/>
          <p:cNvSpPr txBox="1"/>
          <p:nvPr/>
        </p:nvSpPr>
        <p:spPr>
          <a:xfrm>
            <a:off x="502920" y="5641848"/>
            <a:ext cx="11185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Connecticut's problem isn't spending capacity — it's how that spending is distributed. Source: schoolfinancedata.org/sites/default/files/data/profiles26_ct.pdf</a:t>
            </a:r>
            <a:endParaRPr lang="en-US" sz="1000" dirty="0"/>
          </a:p>
        </p:txBody>
      </p:sp>
      <p:sp>
        <p:nvSpPr>
          <p:cNvPr id="29" name="Text 24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30" name="Text 25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Recommendations from 2021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MIRROR OP-ED · BAKER, COTTO &amp; GREEN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51560"/>
            <a:ext cx="111858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“Now is the time to fix Connecticut school finance” laid out a three-step process. Five years later, the state has taken none of these steps.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023360" y="2560320"/>
            <a:ext cx="256032" cy="0"/>
          </a:xfrm>
          <a:prstGeom prst="line">
            <a:avLst/>
          </a:prstGeom>
          <a:noFill/>
          <a:ln w="25400">
            <a:solidFill>
              <a:srgbClr val="E1E0D9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1805940" y="2103120"/>
            <a:ext cx="914400" cy="914400"/>
          </a:xfrm>
          <a:prstGeom prst="ellipse">
            <a:avLst/>
          </a:prstGeom>
          <a:solidFill>
            <a:srgbClr val="0D366B"/>
          </a:solidFill>
          <a:ln/>
        </p:spPr>
      </p:sp>
      <p:pic>
        <p:nvPicPr>
          <p:cNvPr id="7" name="Image 0" descr="/tmp/work/assets/icons/magnify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384" y="2226564"/>
            <a:ext cx="667512" cy="66751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2537460" y="2103120"/>
            <a:ext cx="457200" cy="457200"/>
          </a:xfrm>
          <a:prstGeom prst="ellipse">
            <a:avLst/>
          </a:prstGeom>
          <a:solidFill>
            <a:srgbClr val="EB6834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253746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 txBox="1"/>
          <p:nvPr/>
        </p:nvSpPr>
        <p:spPr>
          <a:xfrm>
            <a:off x="502920" y="32004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Study the need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640080" y="3611880"/>
            <a:ext cx="3246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rigorous analyses: what is needed to achieve equal opportunity for all of the state's children to reach a sufficiently robust set of outcomes?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7799832" y="2560320"/>
            <a:ext cx="256032" cy="0"/>
          </a:xfrm>
          <a:prstGeom prst="line">
            <a:avLst/>
          </a:prstGeom>
          <a:noFill/>
          <a:ln w="25400">
            <a:solidFill>
              <a:srgbClr val="E1E0D9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>
            <a:off x="5582412" y="2103120"/>
            <a:ext cx="914400" cy="914400"/>
          </a:xfrm>
          <a:prstGeom prst="ellipse">
            <a:avLst/>
          </a:prstGeom>
          <a:solidFill>
            <a:srgbClr val="0D366B"/>
          </a:solidFill>
          <a:ln/>
        </p:spPr>
      </p:sp>
      <p:pic>
        <p:nvPicPr>
          <p:cNvPr id="14" name="Image 1" descr="/tmp/work/assets/icons/gave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856" y="2226564"/>
            <a:ext cx="667512" cy="667512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313932" y="2103120"/>
            <a:ext cx="457200" cy="457200"/>
          </a:xfrm>
          <a:prstGeom prst="ellipse">
            <a:avLst/>
          </a:prstGeom>
          <a:solidFill>
            <a:srgbClr val="EB6834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6313932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3"/>
          <p:cNvSpPr txBox="1"/>
          <p:nvPr/>
        </p:nvSpPr>
        <p:spPr>
          <a:xfrm>
            <a:off x="4279392" y="32004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Recalibrate the formula</a:t>
            </a:r>
            <a:endParaRPr lang="en-US" sz="1600" dirty="0"/>
          </a:p>
        </p:txBody>
      </p:sp>
      <p:sp>
        <p:nvSpPr>
          <p:cNvPr id="18" name="Text 14"/>
          <p:cNvSpPr txBox="1"/>
          <p:nvPr/>
        </p:nvSpPr>
        <p:spPr>
          <a:xfrm>
            <a:off x="4416552" y="3611880"/>
            <a:ext cx="3246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Redesign ECS to hit those cost targets through a) equitable local effort and b) sufficient state aid.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9358884" y="2103120"/>
            <a:ext cx="914400" cy="914400"/>
          </a:xfrm>
          <a:prstGeom prst="ellipse">
            <a:avLst/>
          </a:prstGeom>
          <a:solidFill>
            <a:srgbClr val="0D366B"/>
          </a:solidFill>
          <a:ln/>
        </p:spPr>
      </p:sp>
      <p:pic>
        <p:nvPicPr>
          <p:cNvPr id="20" name="Image 2" descr="/tmp/work/assets/icons/coins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328" y="2226564"/>
            <a:ext cx="667512" cy="667512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10090404" y="2103120"/>
            <a:ext cx="457200" cy="457200"/>
          </a:xfrm>
          <a:prstGeom prst="ellipse">
            <a:avLst/>
          </a:prstGeom>
          <a:solidFill>
            <a:srgbClr val="EB6834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17"/>
          <p:cNvSpPr txBox="1"/>
          <p:nvPr/>
        </p:nvSpPr>
        <p:spPr>
          <a:xfrm>
            <a:off x="10090404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18"/>
          <p:cNvSpPr txBox="1"/>
          <p:nvPr/>
        </p:nvSpPr>
        <p:spPr>
          <a:xfrm>
            <a:off x="8055864" y="32004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 it</a:t>
            </a:r>
            <a:endParaRPr lang="en-US" sz="1600" dirty="0"/>
          </a:p>
        </p:txBody>
      </p:sp>
      <p:sp>
        <p:nvSpPr>
          <p:cNvPr id="24" name="Text 19"/>
          <p:cNvSpPr txBox="1"/>
          <p:nvPr/>
        </p:nvSpPr>
        <p:spPr>
          <a:xfrm>
            <a:off x="8193024" y="3611880"/>
            <a:ext cx="3246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sufficient tax revenues to support the system.</a:t>
            </a:r>
            <a:endParaRPr lang="en-US" sz="1200" dirty="0"/>
          </a:p>
        </p:txBody>
      </p:sp>
      <p:sp>
        <p:nvSpPr>
          <p:cNvPr id="25" name="Text 20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6" name="Text 21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Outcomes Are High — But Slipping vs. Peers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ASSESSMENT OF EDUCATIONAL PROGRESS, GRADE 8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24128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Connecticut's 8th-grade scores remain relatively high among all states, but the state trails its closest peers, Massachusetts and New Jersey, and has generally lost ground since the early 2010s.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691640"/>
            <a:ext cx="5349240" cy="3675888"/>
          </a:xfrm>
          <a:prstGeom prst="roundRect">
            <a:avLst>
              <a:gd name="adj" fmla="val 199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pic>
        <p:nvPicPr>
          <p:cNvPr id="6" name="Image 0" descr="/tmp/work/assets/naep_math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1856232"/>
            <a:ext cx="5020056" cy="3310128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667512" y="5093208"/>
            <a:ext cx="5020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1. Grade 8 Math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126480" y="1691640"/>
            <a:ext cx="5349240" cy="3675888"/>
          </a:xfrm>
          <a:prstGeom prst="roundRect">
            <a:avLst>
              <a:gd name="adj" fmla="val 199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pic>
        <p:nvPicPr>
          <p:cNvPr id="9" name="Image 1" descr="/tmp/work/assets/naep_reading_cr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072" y="1856232"/>
            <a:ext cx="5020056" cy="3310128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6291072" y="5093208"/>
            <a:ext cx="5020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2. Grade 8 Reading</a:t>
            </a:r>
            <a:endParaRPr lang="en-US" sz="1050" dirty="0"/>
          </a:p>
        </p:txBody>
      </p:sp>
      <p:sp>
        <p:nvSpPr>
          <p:cNvPr id="11" name="Text 7"/>
          <p:cNvSpPr txBox="1"/>
          <p:nvPr/>
        </p:nvSpPr>
        <p:spPr>
          <a:xfrm>
            <a:off x="502920" y="5458968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National Assessment of Educational Progress (NAEP), U.S. Dept. of Education.</a:t>
            </a:r>
            <a:endParaRPr lang="en-US" sz="950" dirty="0"/>
          </a:p>
        </p:txBody>
      </p:sp>
      <p:sp>
        <p:nvSpPr>
          <p:cNvPr id="12" name="Text 8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13" name="Text 9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National Education Cost Model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188720"/>
            <a:ext cx="50292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•"/>
            </a:pPr>
            <a:r>
              <a:rPr lang="en-US" sz="13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from multiple years of data on schools and districts nationwide: 13,000 local education agencies, across 50 state systems, 12 years of data.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•"/>
            </a:pPr>
            <a:r>
              <a:rPr lang="en-US" sz="13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the statistical relationships in the diagram at right, using the best available state and federal data.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•"/>
            </a:pPr>
            <a:r>
              <a:rPr lang="en-US" sz="1350" dirty="0">
                <a:solidFill>
                  <a:srgbClr val="0B0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the spending needed to achieve a given level of outcomes — across all children, and across all settings.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92240" y="1417320"/>
            <a:ext cx="1536192" cy="822960"/>
          </a:xfrm>
          <a:prstGeom prst="roundRect">
            <a:avLst>
              <a:gd name="adj" fmla="val 8889"/>
            </a:avLst>
          </a:prstGeom>
          <a:solidFill>
            <a:srgbClr val="E9F1FC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6492240" y="1417320"/>
            <a:ext cx="15361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8156448" y="1417320"/>
            <a:ext cx="1536192" cy="822960"/>
          </a:xfrm>
          <a:prstGeom prst="roundRect">
            <a:avLst>
              <a:gd name="adj" fmla="val 8889"/>
            </a:avLst>
          </a:prstGeom>
          <a:solidFill>
            <a:srgbClr val="E9F1F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156448" y="1417320"/>
            <a:ext cx="15361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9820656" y="1417320"/>
            <a:ext cx="1536192" cy="822960"/>
          </a:xfrm>
          <a:prstGeom prst="roundRect">
            <a:avLst>
              <a:gd name="adj" fmla="val 8889"/>
            </a:avLst>
          </a:prstGeom>
          <a:solidFill>
            <a:srgbClr val="E9F1FC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9820656" y="1417320"/>
            <a:ext cx="15361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&amp;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Geographic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260336" y="2240280"/>
            <a:ext cx="1312164" cy="777240"/>
          </a:xfrm>
          <a:prstGeom prst="line">
            <a:avLst/>
          </a:prstGeom>
          <a:noFill/>
          <a:ln w="15875">
            <a:solidFill>
              <a:srgbClr val="898781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 flipH="1">
            <a:off x="8924544" y="2240280"/>
            <a:ext cx="0" cy="777240"/>
          </a:xfrm>
          <a:prstGeom prst="line">
            <a:avLst/>
          </a:prstGeom>
          <a:noFill/>
          <a:ln w="15875">
            <a:solidFill>
              <a:srgbClr val="898781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 flipH="1">
            <a:off x="10588752" y="2240280"/>
            <a:ext cx="0" cy="777240"/>
          </a:xfrm>
          <a:prstGeom prst="line">
            <a:avLst/>
          </a:prstGeom>
          <a:noFill/>
          <a:ln w="15875">
            <a:solidFill>
              <a:srgbClr val="898781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7612380" y="3017520"/>
            <a:ext cx="1920240" cy="914400"/>
          </a:xfrm>
          <a:prstGeom prst="roundRect">
            <a:avLst>
              <a:gd name="adj" fmla="val 8000"/>
            </a:avLst>
          </a:prstGeom>
          <a:solidFill>
            <a:srgbClr val="0D366B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7612380" y="307238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7612380" y="347472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Inefficiency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10218420" y="3017520"/>
            <a:ext cx="1691640" cy="914400"/>
          </a:xfrm>
          <a:prstGeom prst="roundRect">
            <a:avLst>
              <a:gd name="adj" fmla="val 8000"/>
            </a:avLst>
          </a:prstGeom>
          <a:solidFill>
            <a:srgbClr val="EB6834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10218420" y="3017520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Measured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Outcomes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532620" y="3474720"/>
            <a:ext cx="685800" cy="0"/>
          </a:xfrm>
          <a:prstGeom prst="line">
            <a:avLst/>
          </a:prstGeom>
          <a:noFill/>
          <a:ln w="19050">
            <a:solidFill>
              <a:srgbClr val="898781"/>
            </a:solidFill>
            <a:prstDash val="solid"/>
            <a:headEnd type="triangl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703820" y="4526280"/>
            <a:ext cx="1737360" cy="685800"/>
          </a:xfrm>
          <a:prstGeom prst="roundRect">
            <a:avLst>
              <a:gd name="adj" fmla="val 10667"/>
            </a:avLst>
          </a:prstGeom>
          <a:solidFill>
            <a:srgbClr val="E9F1FC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7703820" y="452628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D3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 flipV="1">
            <a:off x="8572500" y="4526280"/>
            <a:ext cx="0" cy="0"/>
          </a:xfrm>
          <a:prstGeom prst="line">
            <a:avLst/>
          </a:prstGeom>
          <a:noFill/>
          <a:ln w="15875">
            <a:solidFill>
              <a:srgbClr val="898781"/>
            </a:solidFill>
            <a:prstDash val="solid"/>
            <a:tailEnd type="triangle"/>
          </a:ln>
        </p:spPr>
      </p:sp>
      <p:sp>
        <p:nvSpPr>
          <p:cNvPr id="23" name="Text 21"/>
          <p:cNvSpPr txBox="1"/>
          <p:nvPr/>
        </p:nvSpPr>
        <p:spPr>
          <a:xfrm>
            <a:off x="6446520" y="333756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Spending</a:t>
            </a:r>
            <a:endParaRPr lang="en-US" sz="950" dirty="0"/>
          </a:p>
        </p:txBody>
      </p:sp>
      <p:sp>
        <p:nvSpPr>
          <p:cNvPr id="24" name="Text 22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25" name="Text 23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84048"/>
            <a:ext cx="111858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6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Funding Gaps and Outcome Gaps Across the U.S.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9144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B68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CONTEXT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024128"/>
            <a:ext cx="1118585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251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funding adequacy (left) and student outcomes (right) both vary sharply by geography — and the two maps trace similar contours. Connecticut sits in a wealthy, high-adequacy region of the country, which is exactly why its internal inequities are so avoidable.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11185855" cy="3703320"/>
          </a:xfrm>
          <a:prstGeom prst="roundRect">
            <a:avLst>
              <a:gd name="adj" fmla="val 197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pic>
        <p:nvPicPr>
          <p:cNvPr id="6" name="Image 0" descr="/tmp/work/assets/us_maps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48840"/>
            <a:ext cx="10545775" cy="315468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02920" y="5669280"/>
            <a:ext cx="111858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1a/1b. The Adequacy and Fairness of State School Finance Systems, 8th ed. (Baker, Di Carlo &amp; Weber, 2026)</a:t>
            </a:r>
            <a:endParaRPr lang="en-US" sz="950" dirty="0"/>
          </a:p>
        </p:txBody>
      </p:sp>
      <p:sp>
        <p:nvSpPr>
          <p:cNvPr id="8" name="Text 5"/>
          <p:cNvSpPr txBox="1"/>
          <p:nvPr/>
        </p:nvSpPr>
        <p:spPr>
          <a:xfrm>
            <a:off x="502920" y="651052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REFORMING SCHOOL FINANCE IN CONNECTICUT</a:t>
            </a:r>
            <a:endParaRPr lang="en-US" sz="800" dirty="0"/>
          </a:p>
        </p:txBody>
      </p:sp>
      <p:sp>
        <p:nvSpPr>
          <p:cNvPr id="9" name="Text 6"/>
          <p:cNvSpPr txBox="1"/>
          <p:nvPr/>
        </p:nvSpPr>
        <p:spPr>
          <a:xfrm>
            <a:off x="11140135" y="651052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987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3320</Words>
  <Application>Microsoft Office PowerPoint</Application>
  <PresentationFormat>Widescreen</PresentationFormat>
  <Paragraphs>429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Bruce Baker</cp:lastModifiedBy>
  <cp:revision>2</cp:revision>
  <dcterms:created xsi:type="dcterms:W3CDTF">2026-08-26T14:06:28Z</dcterms:created>
  <dcterms:modified xsi:type="dcterms:W3CDTF">2026-08-27T12:07:49Z</dcterms:modified>
</cp:coreProperties>
</file>