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926080"/>
            <a:ext cx="7315200" cy="7315200"/>
          </a:xfrm>
          <a:prstGeom prst="ellipse">
            <a:avLst/>
          </a:prstGeom>
          <a:solidFill>
            <a:srgbClr val="14193F">
              <a:alpha val="7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607040" y="4023360"/>
            <a:ext cx="3840480" cy="3840480"/>
          </a:xfrm>
          <a:prstGeom prst="ellipse">
            <a:avLst/>
          </a:prstGeom>
          <a:solidFill>
            <a:srgbClr val="9C7A22">
              <a:alpha val="12000"/>
            </a:srgbClr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22960" y="15087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C9A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BRIEF  ·  NEW YORK STATE SCHOOL FINANCE</a:t>
            </a:r>
            <a:endParaRPr lang="en-US" sz="1400" dirty="0"/>
          </a:p>
        </p:txBody>
      </p:sp>
      <p:sp>
        <p:nvSpPr>
          <p:cNvPr id="5" name="Text 3"/>
          <p:cNvSpPr txBox="1"/>
          <p:nvPr/>
        </p:nvSpPr>
        <p:spPr>
          <a:xfrm>
            <a:off x="777240" y="1965960"/>
            <a:ext cx="98755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Fixing New York's</a:t>
            </a:r>
            <a:endParaRPr lang="en-US" sz="4600" dirty="0"/>
          </a:p>
          <a:p>
            <a:pPr indent="0" marL="0">
              <a:lnSpc>
                <a:spcPts val="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Foundation Aid Formula</a:t>
            </a:r>
            <a:endParaRPr lang="en-US" sz="4600" dirty="0"/>
          </a:p>
        </p:txBody>
      </p:sp>
      <p:sp>
        <p:nvSpPr>
          <p:cNvPr id="6" name="Text 4"/>
          <p:cNvSpPr txBox="1"/>
          <p:nvPr/>
        </p:nvSpPr>
        <p:spPr>
          <a:xfrm>
            <a:off x="822960" y="388620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E9EEF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Foundation Aid at 20: The Need for Cost-Based Reform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822960" y="4617720"/>
            <a:ext cx="1463040" cy="0"/>
          </a:xfrm>
          <a:prstGeom prst="line">
            <a:avLst/>
          </a:prstGeom>
          <a:noFill/>
          <a:ln w="31750">
            <a:solidFill>
              <a:srgbClr val="9C7A22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822960" y="484632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Bruce D. Baker
</a:t>
            </a:r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AFC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University of Miami, School of Education &amp; Human Development
</a:t>
            </a:r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AFC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August 2026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419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0" y="-2743200"/>
            <a:ext cx="6400800" cy="6400800"/>
          </a:xfrm>
          <a:prstGeom prst="ellipse">
            <a:avLst/>
          </a:prstGeom>
          <a:solidFill>
            <a:srgbClr val="1E2761">
              <a:alpha val="80000"/>
            </a:srgbClr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822960" y="26060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C9A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TWO</a:t>
            </a:r>
            <a:endParaRPr lang="en-US" sz="1400" dirty="0"/>
          </a:p>
        </p:txBody>
      </p:sp>
      <p:sp>
        <p:nvSpPr>
          <p:cNvPr id="4" name="Text 2"/>
          <p:cNvSpPr txBox="1"/>
          <p:nvPr/>
        </p:nvSpPr>
        <p:spPr>
          <a:xfrm>
            <a:off x="822960" y="297180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4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Preliminary Insights from</a:t>
            </a:r>
            <a:endParaRPr lang="en-US" sz="38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Cost Modeling</a:t>
            </a:r>
            <a:endParaRPr lang="en-US" sz="38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Aid at 20  |  Bruce D. Baker, University of Miami</a:t>
            </a:r>
            <a:endParaRPr lang="en-US" sz="900" dirty="0"/>
          </a:p>
        </p:txBody>
      </p:sp>
      <p:sp>
        <p:nvSpPr>
          <p:cNvPr id="6" name="Text 4"/>
          <p:cNvSpPr txBox="1"/>
          <p:nvPr/>
        </p:nvSpPr>
        <p:spPr>
          <a:xfrm>
            <a:off x="1136873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9C7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EMPIRICAL COST MODELING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New York's Funding Isn't Progressive Enough</a:t>
            </a:r>
            <a:endParaRPr lang="en-US" sz="3200" dirty="0"/>
          </a:p>
        </p:txBody>
      </p:sp>
      <p:pic>
        <p:nvPicPr>
          <p:cNvPr id="4" name="Image 0" descr="assets/fig8_stat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691640"/>
            <a:ext cx="5486400" cy="4015711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548640" y="5780503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 8. Current spending vs. modeled cost, by child poverty — six states + national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7406640" y="1645920"/>
            <a:ext cx="4251960" cy="4297680"/>
          </a:xfrm>
          <a:prstGeom prst="roundRect">
            <a:avLst>
              <a:gd name="adj" fmla="val 1720"/>
            </a:avLst>
          </a:prstGeom>
          <a:solidFill>
            <a:srgbClr val="1E2761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7726680" y="1874520"/>
            <a:ext cx="3657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C9A9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.877</a:t>
            </a:r>
            <a:endParaRPr lang="en-US" sz="3600" dirty="0"/>
          </a:p>
        </p:txBody>
      </p:sp>
      <p:sp>
        <p:nvSpPr>
          <p:cNvPr id="8" name="Text 5"/>
          <p:cNvSpPr txBox="1"/>
          <p:nvPr/>
        </p:nvSpPr>
        <p:spPr>
          <a:xfrm>
            <a:off x="7726680" y="2651760"/>
            <a:ext cx="3657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Correlation between New York's state-specific cost model and the National Education Cost Model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7726680" y="3703320"/>
            <a:ext cx="3611880" cy="0"/>
          </a:xfrm>
          <a:prstGeom prst="line">
            <a:avLst/>
          </a:prstGeom>
          <a:noFill/>
          <a:ln w="12700">
            <a:solidFill>
              <a:srgbClr val="C9A94A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7726680" y="3886200"/>
            <a:ext cx="36576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D9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models across five states and the nation agree: the cost of equal opportunity rises faster with student poverty than current spending does.</a:t>
            </a:r>
            <a:endParaRPr lang="en-US" sz="1300" dirty="0"/>
          </a:p>
        </p:txBody>
      </p:sp>
      <p:sp>
        <p:nvSpPr>
          <p:cNvPr id="11" name="Text 8"/>
          <p:cNvSpPr txBox="1"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Aid at 20  |  Bruce D. Baker, University of Miami</a:t>
            </a:r>
            <a:endParaRPr lang="en-US" sz="900" dirty="0"/>
          </a:p>
        </p:txBody>
      </p:sp>
      <p:sp>
        <p:nvSpPr>
          <p:cNvPr id="12" name="Text 9"/>
          <p:cNvSpPr txBox="1"/>
          <p:nvPr/>
        </p:nvSpPr>
        <p:spPr>
          <a:xfrm>
            <a:off x="1136873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9C7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CITY DISTRICTS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Small City Districts Are Underfunded</a:t>
            </a:r>
            <a:endParaRPr lang="en-US" sz="3200" dirty="0"/>
          </a:p>
        </p:txBody>
      </p:sp>
      <p:pic>
        <p:nvPicPr>
          <p:cNvPr id="4" name="Image 0" descr="assets/fig11_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554480"/>
            <a:ext cx="5486400" cy="450194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58000" y="1737360"/>
            <a:ext cx="4800600" cy="1691640"/>
          </a:xfrm>
          <a:prstGeom prst="roundRect">
            <a:avLst>
              <a:gd name="adj" fmla="val 4324"/>
            </a:avLst>
          </a:prstGeom>
          <a:solidFill>
            <a:srgbClr val="E9EEFA"/>
          </a:solidFill>
          <a:ln w="12700">
            <a:solidFill>
              <a:srgbClr val="D6E0F5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7132320" y="1874520"/>
            <a:ext cx="4251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419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46 of 57</a:t>
            </a:r>
            <a:endParaRPr lang="en-US" sz="3200" dirty="0"/>
          </a:p>
        </p:txBody>
      </p:sp>
      <p:sp>
        <p:nvSpPr>
          <p:cNvPr id="7" name="Text 4"/>
          <p:cNvSpPr txBox="1"/>
          <p:nvPr/>
        </p:nvSpPr>
        <p:spPr>
          <a:xfrm>
            <a:off x="7132320" y="2697480"/>
            <a:ext cx="4251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city districts spend below the cost of achieving current state-average outcomes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6858000" y="3657600"/>
            <a:ext cx="4800600" cy="1691640"/>
          </a:xfrm>
          <a:prstGeom prst="roundRect">
            <a:avLst>
              <a:gd name="adj" fmla="val 4324"/>
            </a:avLst>
          </a:prstGeom>
          <a:solidFill>
            <a:srgbClr val="E9EEFA"/>
          </a:solidFill>
          <a:ln w="12700">
            <a:solidFill>
              <a:srgbClr val="D6E0F5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7132320" y="3794760"/>
            <a:ext cx="4251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B337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54 of 57</a:t>
            </a:r>
            <a:endParaRPr lang="en-US" sz="3200" dirty="0"/>
          </a:p>
        </p:txBody>
      </p:sp>
      <p:sp>
        <p:nvSpPr>
          <p:cNvPr id="10" name="Text 7"/>
          <p:cNvSpPr txBox="1"/>
          <p:nvPr/>
        </p:nvSpPr>
        <p:spPr>
          <a:xfrm>
            <a:off x="7132320" y="4617720"/>
            <a:ext cx="4251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city districts spend below the cost of achieving a higher outcome standard — gaps exceeding $15,000 per pupil in some districts</a:t>
            </a:r>
            <a:endParaRPr lang="en-US" sz="1250" dirty="0"/>
          </a:p>
        </p:txBody>
      </p:sp>
      <p:sp>
        <p:nvSpPr>
          <p:cNvPr id="11" name="Text 8"/>
          <p:cNvSpPr txBox="1"/>
          <p:nvPr/>
        </p:nvSpPr>
        <p:spPr>
          <a:xfrm>
            <a:off x="6858000" y="5577840"/>
            <a:ext cx="4800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Districts with more adequate funding post higher outcomes than those with less — at every level examined.</a:t>
            </a:r>
            <a:endParaRPr lang="en-US" sz="1150" dirty="0"/>
          </a:p>
        </p:txBody>
      </p:sp>
      <p:sp>
        <p:nvSpPr>
          <p:cNvPr id="12" name="Text 9"/>
          <p:cNvSpPr txBox="1"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Aid at 20  |  Bruce D. Baker, University of Miami</a:t>
            </a:r>
            <a:endParaRPr lang="en-US" sz="900" dirty="0"/>
          </a:p>
        </p:txBody>
      </p:sp>
      <p:sp>
        <p:nvSpPr>
          <p:cNvPr id="13" name="Text 10"/>
          <p:cNvSpPr txBox="1"/>
          <p:nvPr/>
        </p:nvSpPr>
        <p:spPr>
          <a:xfrm>
            <a:off x="1136873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9C7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THIS LEAVES US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Conclusions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11064240" cy="1371600"/>
          </a:xfrm>
          <a:prstGeom prst="roundRect">
            <a:avLst>
              <a:gd name="adj" fmla="val 4667"/>
            </a:avLst>
          </a:prstGeom>
          <a:solidFill>
            <a:srgbClr val="E9EEFA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822960" y="1920240"/>
            <a:ext cx="1097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2011680" y="1947672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calculation is disconnected from cost.</a:t>
            </a:r>
            <a:endParaRPr lang="en-US" sz="1600" dirty="0"/>
          </a:p>
        </p:txBody>
      </p:sp>
      <p:sp>
        <p:nvSpPr>
          <p:cNvPr id="7" name="Text 5"/>
          <p:cNvSpPr txBox="1"/>
          <p:nvPr/>
        </p:nvSpPr>
        <p:spPr>
          <a:xfrm>
            <a:off x="2011680" y="2350008"/>
            <a:ext cx="9326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formula's method and measures do not rationally determine what districts need to spend — or what they actually spend — to achieve adequate outcomes.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48640" y="3337560"/>
            <a:ext cx="11064240" cy="1371600"/>
          </a:xfrm>
          <a:prstGeom prst="roundRect">
            <a:avLst>
              <a:gd name="adj" fmla="val 4667"/>
            </a:avLst>
          </a:prstGeom>
          <a:solidFill>
            <a:srgbClr val="1E2761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822960" y="3474720"/>
            <a:ext cx="1097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9A9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3400" dirty="0"/>
          </a:p>
        </p:txBody>
      </p:sp>
      <p:sp>
        <p:nvSpPr>
          <p:cNvPr id="10" name="Text 8"/>
          <p:cNvSpPr txBox="1"/>
          <p:nvPr/>
        </p:nvSpPr>
        <p:spPr>
          <a:xfrm>
            <a:off x="2011680" y="3502152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gap keeps growing.</a:t>
            </a:r>
            <a:endParaRPr lang="en-US" sz="1600" dirty="0"/>
          </a:p>
        </p:txBody>
      </p:sp>
      <p:sp>
        <p:nvSpPr>
          <p:cNvPr id="11" name="Text 9"/>
          <p:cNvSpPr txBox="1"/>
          <p:nvPr/>
        </p:nvSpPr>
        <p:spPr>
          <a:xfrm>
            <a:off x="2011680" y="3904488"/>
            <a:ext cx="9326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D9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foundation formula has continued to drift further, over time, from funding even its own (already inadequate) hypothetical sound-basic-funding level.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48640" y="4892040"/>
            <a:ext cx="11064240" cy="1371600"/>
          </a:xfrm>
          <a:prstGeom prst="roundRect">
            <a:avLst>
              <a:gd name="adj" fmla="val 4667"/>
            </a:avLst>
          </a:prstGeom>
          <a:solidFill>
            <a:srgbClr val="E9EEFA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822960" y="5029200"/>
            <a:ext cx="1097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3400" dirty="0"/>
          </a:p>
        </p:txBody>
      </p:sp>
      <p:sp>
        <p:nvSpPr>
          <p:cNvPr id="14" name="Text 12"/>
          <p:cNvSpPr txBox="1"/>
          <p:nvPr/>
        </p:nvSpPr>
        <p:spPr>
          <a:xfrm>
            <a:off x="2011680" y="5056632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Expectations have changed; the formula hasn't.</a:t>
            </a:r>
            <a:endParaRPr lang="en-US" sz="1600" dirty="0"/>
          </a:p>
        </p:txBody>
      </p:sp>
      <p:sp>
        <p:nvSpPr>
          <p:cNvPr id="15" name="Text 13"/>
          <p:cNvSpPr txBox="1"/>
          <p:nvPr/>
        </p:nvSpPr>
        <p:spPr>
          <a:xfrm>
            <a:off x="2011680" y="5458968"/>
            <a:ext cx="9326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Standards, goals, and the context of the education system have changed — broader and higher expectations, alongside greater needs and cost pressures statewide.</a:t>
            </a:r>
            <a:endParaRPr lang="en-US" sz="1250" dirty="0"/>
          </a:p>
        </p:txBody>
      </p:sp>
      <p:sp>
        <p:nvSpPr>
          <p:cNvPr id="16" name="Text 14"/>
          <p:cNvSpPr txBox="1"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Aid at 20  |  Bruce D. Baker, University of Miami</a:t>
            </a:r>
            <a:endParaRPr lang="en-US" sz="900" dirty="0"/>
          </a:p>
        </p:txBody>
      </p:sp>
      <p:sp>
        <p:nvSpPr>
          <p:cNvPr id="17" name="Text 15"/>
          <p:cNvSpPr txBox="1"/>
          <p:nvPr/>
        </p:nvSpPr>
        <p:spPr>
          <a:xfrm>
            <a:off x="1136873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9C7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NEW YORK SHOULD DO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Recommendations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257800" cy="4160520"/>
          </a:xfrm>
          <a:prstGeom prst="roundRect">
            <a:avLst>
              <a:gd name="adj" fmla="val 1758"/>
            </a:avLst>
          </a:prstGeom>
          <a:solidFill>
            <a:srgbClr val="E9EEFA"/>
          </a:solidFill>
          <a:ln w="12700">
            <a:solidFill>
              <a:srgbClr val="D6E0F5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868680" y="2057400"/>
            <a:ext cx="4709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419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Short Term</a:t>
            </a:r>
            <a:endParaRPr lang="en-US" sz="1900" dirty="0"/>
          </a:p>
        </p:txBody>
      </p:sp>
      <p:sp>
        <p:nvSpPr>
          <p:cNvPr id="6" name="Text 4"/>
          <p:cNvSpPr txBox="1"/>
          <p:nvPr/>
        </p:nvSpPr>
        <p:spPr>
          <a:xfrm>
            <a:off x="868680" y="2651760"/>
            <a:ext cx="470916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350" b="1" dirty="0">
                <a:solidFill>
                  <a:srgbClr val="9C7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</a:t>
            </a:r>
            <a:pPr indent="0" marL="0">
              <a:lnSpc>
                <a:spcPct val="12800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Raise the base to reflect actual instructional spending of successful, efficient districts — a minimum of 10.75% above next year's inflation-adjusted base.
</a:t>
            </a:r>
            <a:pPr indent="0" marL="0">
              <a:lnSpc>
                <a:spcPct val="128000"/>
              </a:lnSpc>
              <a:buNone/>
            </a:pPr>
            <a:r>
              <a:rPr lang="en-US" sz="1350" b="1" dirty="0">
                <a:solidFill>
                  <a:srgbClr val="9C7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</a:t>
            </a:r>
            <a:pPr indent="0" marL="0">
              <a:lnSpc>
                <a:spcPct val="12800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and increase student-need adjustments — including for homeless, foster-care, and migrant students — and raise the English-learner weight, moving each toward 1.0 additional funding.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355080" y="1783080"/>
            <a:ext cx="5257800" cy="4160520"/>
          </a:xfrm>
          <a:prstGeom prst="roundRect">
            <a:avLst>
              <a:gd name="adj" fmla="val 1758"/>
            </a:avLst>
          </a:prstGeom>
          <a:solidFill>
            <a:srgbClr val="1E2761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6675120" y="2057400"/>
            <a:ext cx="4709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Longer Term</a:t>
            </a:r>
            <a:endParaRPr lang="en-US" sz="1900" dirty="0"/>
          </a:p>
        </p:txBody>
      </p:sp>
      <p:sp>
        <p:nvSpPr>
          <p:cNvPr id="9" name="Text 7"/>
          <p:cNvSpPr txBox="1"/>
          <p:nvPr/>
        </p:nvSpPr>
        <p:spPr>
          <a:xfrm>
            <a:off x="6675120" y="2651760"/>
            <a:ext cx="470916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E4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the next year and a half — with intent to reform Foundation Aid for FY 2028 — the state should conduct a rigorous, independent analysis of the spending required to achieve current, desired outcome goals for all children, in every school and district statewide.</a:t>
            </a:r>
            <a:endParaRPr lang="en-US" sz="1350" dirty="0"/>
          </a:p>
        </p:txBody>
      </p:sp>
      <p:sp>
        <p:nvSpPr>
          <p:cNvPr id="10" name="Text 8"/>
          <p:cNvSpPr txBox="1"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Aid at 20  |  Bruce D. Baker, University of Miami</a:t>
            </a:r>
            <a:endParaRPr lang="en-US" sz="900" dirty="0"/>
          </a:p>
        </p:txBody>
      </p:sp>
      <p:sp>
        <p:nvSpPr>
          <p:cNvPr id="11" name="Text 9"/>
          <p:cNvSpPr txBox="1"/>
          <p:nvPr/>
        </p:nvSpPr>
        <p:spPr>
          <a:xfrm>
            <a:off x="1136873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419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-2286000"/>
            <a:ext cx="5486400" cy="5486400"/>
          </a:xfrm>
          <a:prstGeom prst="ellipse">
            <a:avLst/>
          </a:prstGeom>
          <a:solidFill>
            <a:srgbClr val="1E2761">
              <a:alpha val="75000"/>
            </a:srgbClr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822960" y="6858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C9A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ASK</a:t>
            </a:r>
            <a:endParaRPr lang="en-US" sz="1400" dirty="0"/>
          </a:p>
        </p:txBody>
      </p:sp>
      <p:sp>
        <p:nvSpPr>
          <p:cNvPr id="4" name="Text 2"/>
          <p:cNvSpPr txBox="1"/>
          <p:nvPr/>
        </p:nvSpPr>
        <p:spPr>
          <a:xfrm>
            <a:off x="822960" y="1051560"/>
            <a:ext cx="102412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Commission a Rigorous Cost Study</a:t>
            </a:r>
            <a:endParaRPr lang="en-US" sz="3000" dirty="0"/>
          </a:p>
          <a:p>
            <a:pPr indent="0" marL="0">
              <a:lnSpc>
                <a:spcPts val="36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 the FY 2028 Budget</a:t>
            </a:r>
            <a:endParaRPr lang="en-US" sz="3000" dirty="0"/>
          </a:p>
        </p:txBody>
      </p:sp>
      <p:sp>
        <p:nvSpPr>
          <p:cNvPr id="5" name="Text 3"/>
          <p:cNvSpPr txBox="1"/>
          <p:nvPr/>
        </p:nvSpPr>
        <p:spPr>
          <a:xfrm>
            <a:off x="822960" y="242316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E9EEF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 inform an overhaul or replacement of the Foundation Aid formula for FY 2029.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22960" y="3246120"/>
            <a:ext cx="365760" cy="365760"/>
          </a:xfrm>
          <a:prstGeom prst="ellipse">
            <a:avLst/>
          </a:prstGeom>
          <a:solidFill>
            <a:srgbClr val="9C7A22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822960" y="32461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</a:t>
            </a:r>
            <a:endParaRPr lang="en-US" sz="1300" dirty="0"/>
          </a:p>
        </p:txBody>
      </p:sp>
      <p:sp>
        <p:nvSpPr>
          <p:cNvPr id="8" name="Text 6"/>
          <p:cNvSpPr txBox="1"/>
          <p:nvPr/>
        </p:nvSpPr>
        <p:spPr>
          <a:xfrm>
            <a:off x="1417320" y="3154680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300" dirty="0">
                <a:solidFill>
                  <a:srgbClr val="E4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 multiple constituencies to determine desired outcomes and the programs and services needed to provide every child equal educational opportunity.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822960" y="4160520"/>
            <a:ext cx="365760" cy="365760"/>
          </a:xfrm>
          <a:prstGeom prst="ellipse">
            <a:avLst/>
          </a:prstGeom>
          <a:solidFill>
            <a:srgbClr val="9C7A22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822960" y="41605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2</a:t>
            </a:r>
            <a:endParaRPr lang="en-US" sz="1300" dirty="0"/>
          </a:p>
        </p:txBody>
      </p:sp>
      <p:sp>
        <p:nvSpPr>
          <p:cNvPr id="11" name="Text 9"/>
          <p:cNvSpPr txBox="1"/>
          <p:nvPr/>
        </p:nvSpPr>
        <p:spPr>
          <a:xfrm>
            <a:off x="1417320" y="4069080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300" dirty="0">
                <a:solidFill>
                  <a:srgbClr val="E4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Produce a comprehensive, inclusive estimate of the cost for all children to meet those standards — accounting for student needs, district structure, geography, and regional wages.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22960" y="5074920"/>
            <a:ext cx="365760" cy="365760"/>
          </a:xfrm>
          <a:prstGeom prst="ellipse">
            <a:avLst/>
          </a:prstGeom>
          <a:solidFill>
            <a:srgbClr val="9C7A22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822960" y="50749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3</a:t>
            </a:r>
            <a:endParaRPr lang="en-US" sz="1300" dirty="0"/>
          </a:p>
        </p:txBody>
      </p:sp>
      <p:sp>
        <p:nvSpPr>
          <p:cNvPr id="14" name="Text 12"/>
          <p:cNvSpPr txBox="1"/>
          <p:nvPr/>
        </p:nvSpPr>
        <p:spPr>
          <a:xfrm>
            <a:off x="1417320" y="4983480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300" dirty="0">
                <a:solidFill>
                  <a:srgbClr val="E4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 school- and district-level per-pupil cost estimates, and recommendations for reforming or replacing Foundation Aid to meet the needs of every school and district.</a:t>
            </a:r>
            <a:endParaRPr lang="en-US" sz="1300" dirty="0"/>
          </a:p>
        </p:txBody>
      </p:sp>
      <p:sp>
        <p:nvSpPr>
          <p:cNvPr id="15" name="Text 13"/>
          <p:cNvSpPr txBox="1"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Aid at 20  |  Bruce D. Baker, University of Miami</a:t>
            </a:r>
            <a:endParaRPr lang="en-US" sz="900" dirty="0"/>
          </a:p>
        </p:txBody>
      </p:sp>
      <p:sp>
        <p:nvSpPr>
          <p:cNvPr id="16" name="Text 14"/>
          <p:cNvSpPr txBox="1"/>
          <p:nvPr/>
        </p:nvSpPr>
        <p:spPr>
          <a:xfrm>
            <a:off x="1136873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9C7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 MORE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Additional Resources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94360" y="1837944"/>
            <a:ext cx="128016" cy="128016"/>
          </a:xfrm>
          <a:prstGeom prst="ellipse">
            <a:avLst/>
          </a:prstGeom>
          <a:solidFill>
            <a:srgbClr val="9C7A22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914400" y="1728216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 Equity Analysis Report (October 2024)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94360" y="2276856"/>
            <a:ext cx="128016" cy="128016"/>
          </a:xfrm>
          <a:prstGeom prst="ellipse">
            <a:avLst/>
          </a:prstGeom>
          <a:solidFill>
            <a:srgbClr val="9C7A22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914400" y="216712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 Student Outcomes and Student Needs Report (October 2024)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594360" y="2715768"/>
            <a:ext cx="128016" cy="128016"/>
          </a:xfrm>
          <a:prstGeom prst="ellipse">
            <a:avLst/>
          </a:prstGeom>
          <a:solidFill>
            <a:srgbClr val="9C7A22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914400" y="260604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 Using Cost Modeling to Inform School Funding Policies Report (November 2024)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94360" y="3154680"/>
            <a:ext cx="128016" cy="128016"/>
          </a:xfrm>
          <a:prstGeom prst="ellipse">
            <a:avLst/>
          </a:prstGeom>
          <a:solidFill>
            <a:srgbClr val="9C7A22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914400" y="3044952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AIR's Review of the Rockefeller Report (December 2024)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94360" y="3593592"/>
            <a:ext cx="128016" cy="128016"/>
          </a:xfrm>
          <a:prstGeom prst="ellipse">
            <a:avLst/>
          </a:prstGeom>
          <a:solidFill>
            <a:srgbClr val="9C7A22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914400" y="3483864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AIR's Equity Issues in Raising Revenue Report (January 2025)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594360" y="4032504"/>
            <a:ext cx="128016" cy="128016"/>
          </a:xfrm>
          <a:prstGeom prst="ellipse">
            <a:avLst/>
          </a:prstGeom>
          <a:solidFill>
            <a:srgbClr val="9C7A22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914400" y="3922776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AIR's Review of the 2025-26 Executive Budget Projections (February 2025)</a:t>
            </a:r>
            <a:endParaRPr lang="en-US" sz="1350" dirty="0"/>
          </a:p>
        </p:txBody>
      </p:sp>
      <p:sp>
        <p:nvSpPr>
          <p:cNvPr id="16" name="Text 14"/>
          <p:cNvSpPr txBox="1"/>
          <p:nvPr/>
        </p:nvSpPr>
        <p:spPr>
          <a:xfrm>
            <a:off x="594360" y="4553712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bulletins and reports: cee.tc.columbia.edu/ny-school-funding-project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8869680" y="1783080"/>
            <a:ext cx="2743200" cy="4206240"/>
          </a:xfrm>
          <a:prstGeom prst="roundRect">
            <a:avLst>
              <a:gd name="adj" fmla="val 2667"/>
            </a:avLst>
          </a:prstGeom>
          <a:solidFill>
            <a:srgbClr val="E9EEFA"/>
          </a:solidFill>
          <a:ln w="12700">
            <a:solidFill>
              <a:srgbClr val="D6E0F5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9098280" y="210312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9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Bruce D. Baker</a:t>
            </a:r>
            <a:endParaRPr lang="en-US" sz="1500" dirty="0"/>
          </a:p>
        </p:txBody>
      </p:sp>
      <p:sp>
        <p:nvSpPr>
          <p:cNvPr id="19" name="Text 17"/>
          <p:cNvSpPr txBox="1"/>
          <p:nvPr/>
        </p:nvSpPr>
        <p:spPr>
          <a:xfrm>
            <a:off x="9098280" y="2514600"/>
            <a:ext cx="2286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University of Miami</a:t>
            </a:r>
            <a:endParaRPr lang="en-US" sz="12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 of Education &amp;</a:t>
            </a:r>
            <a:endParaRPr lang="en-US" sz="12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Development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9098280" y="3520440"/>
            <a:ext cx="2194560" cy="0"/>
          </a:xfrm>
          <a:prstGeom prst="line">
            <a:avLst/>
          </a:prstGeom>
          <a:noFill/>
          <a:ln w="12700">
            <a:solidFill>
              <a:srgbClr val="C9A94A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9098280" y="3657600"/>
            <a:ext cx="2286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Companion policy brief:</a:t>
            </a:r>
            <a:endParaRPr lang="en-US" sz="11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15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“Foundation Aid at 20: The Need for Cost-Based Reform”</a:t>
            </a:r>
            <a:endParaRPr lang="en-US" sz="11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15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August 2026</a:t>
            </a:r>
            <a:endParaRPr lang="en-US" sz="1150" dirty="0"/>
          </a:p>
        </p:txBody>
      </p:sp>
      <p:sp>
        <p:nvSpPr>
          <p:cNvPr id="22" name="Text 20"/>
          <p:cNvSpPr txBox="1"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Aid at 20  |  Bruce D. Baker, University of Miami</a:t>
            </a:r>
            <a:endParaRPr lang="en-US" sz="900" dirty="0"/>
          </a:p>
        </p:txBody>
      </p:sp>
      <p:sp>
        <p:nvSpPr>
          <p:cNvPr id="23" name="Text 21"/>
          <p:cNvSpPr txBox="1"/>
          <p:nvPr/>
        </p:nvSpPr>
        <p:spPr>
          <a:xfrm>
            <a:off x="1136873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9C7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FRAMING THE PROBLEM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School Finance Systems Are For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94360" y="1737360"/>
            <a:ext cx="566928" cy="56692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594360" y="173736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600" dirty="0"/>
          </a:p>
        </p:txBody>
      </p:sp>
      <p:sp>
        <p:nvSpPr>
          <p:cNvPr id="6" name="Text 4"/>
          <p:cNvSpPr txBox="1"/>
          <p:nvPr/>
        </p:nvSpPr>
        <p:spPr>
          <a:xfrm>
            <a:off x="1417320" y="1673352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Equal opportunity, not equal spending</a:t>
            </a:r>
            <a:endParaRPr lang="en-US" sz="1600" dirty="0"/>
          </a:p>
        </p:txBody>
      </p:sp>
      <p:sp>
        <p:nvSpPr>
          <p:cNvPr id="7" name="Text 5"/>
          <p:cNvSpPr txBox="1"/>
          <p:nvPr/>
        </p:nvSpPr>
        <p:spPr>
          <a:xfrm>
            <a:off x="1417320" y="2020824"/>
            <a:ext cx="9966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 every child — regardless of where they live or attend school — an equal opportunity to achieve common, adequate outcome goals.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94360" y="2907792"/>
            <a:ext cx="566928" cy="56692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594360" y="2907792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600" dirty="0"/>
          </a:p>
        </p:txBody>
      </p:sp>
      <p:sp>
        <p:nvSpPr>
          <p:cNvPr id="10" name="Text 8"/>
          <p:cNvSpPr txBox="1"/>
          <p:nvPr/>
        </p:nvSpPr>
        <p:spPr>
          <a:xfrm>
            <a:off x="1417320" y="2843784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Costs are not uniform</a:t>
            </a:r>
            <a:endParaRPr lang="en-US" sz="1600" dirty="0"/>
          </a:p>
        </p:txBody>
      </p:sp>
      <p:sp>
        <p:nvSpPr>
          <p:cNvPr id="11" name="Text 9"/>
          <p:cNvSpPr txBox="1"/>
          <p:nvPr/>
        </p:nvSpPr>
        <p:spPr>
          <a:xfrm>
            <a:off x="1417320" y="3191256"/>
            <a:ext cx="9966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Providing that equal opportunity costs different amounts in different settings, and for different children, individually and collectively, depending on their needs and context.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94360" y="4078224"/>
            <a:ext cx="566928" cy="56692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94360" y="407822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600" dirty="0"/>
          </a:p>
        </p:txBody>
      </p:sp>
      <p:sp>
        <p:nvSpPr>
          <p:cNvPr id="14" name="Text 12"/>
          <p:cNvSpPr txBox="1"/>
          <p:nvPr/>
        </p:nvSpPr>
        <p:spPr>
          <a:xfrm>
            <a:off x="1417320" y="4014216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 sets the bar</a:t>
            </a:r>
            <a:endParaRPr lang="en-US" sz="1600" dirty="0"/>
          </a:p>
        </p:txBody>
      </p:sp>
      <p:sp>
        <p:nvSpPr>
          <p:cNvPr id="15" name="Text 13"/>
          <p:cNvSpPr txBox="1"/>
          <p:nvPr/>
        </p:nvSpPr>
        <p:spPr>
          <a:xfrm>
            <a:off x="1417320" y="4361688"/>
            <a:ext cx="9966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accountability systems set common goals and rate, rank, and evaluate schools against them — goals often used to define constitutional rights to education.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94360" y="5248656"/>
            <a:ext cx="566928" cy="56692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594360" y="524865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1417320" y="5184648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must match the goal</a:t>
            </a:r>
            <a:endParaRPr lang="en-US" sz="1600" dirty="0"/>
          </a:p>
        </p:txBody>
      </p:sp>
      <p:sp>
        <p:nvSpPr>
          <p:cNvPr id="19" name="Text 17"/>
          <p:cNvSpPr txBox="1"/>
          <p:nvPr/>
        </p:nvSpPr>
        <p:spPr>
          <a:xfrm>
            <a:off x="1417320" y="5532120"/>
            <a:ext cx="9966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fair finance system requires funding sufficient to provide equal opportunity to meet these common goals — for every district, not just some.</a:t>
            </a:r>
            <a:endParaRPr lang="en-US" sz="1250" dirty="0"/>
          </a:p>
        </p:txBody>
      </p:sp>
      <p:sp>
        <p:nvSpPr>
          <p:cNvPr id="20" name="Text 18"/>
          <p:cNvSpPr txBox="1"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Aid at 20  |  Bruce D. Baker, University of Miami</a:t>
            </a:r>
            <a:endParaRPr lang="en-US" sz="900" dirty="0"/>
          </a:p>
        </p:txBody>
      </p:sp>
      <p:sp>
        <p:nvSpPr>
          <p:cNvPr id="21" name="Text 19"/>
          <p:cNvSpPr txBox="1"/>
          <p:nvPr/>
        </p:nvSpPr>
        <p:spPr>
          <a:xfrm>
            <a:off x="1136873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9C7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FRAMING THE PROBLEM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Basic Principles of “Cost” and “Equal Opportunity”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3520440" cy="3931920"/>
          </a:xfrm>
          <a:prstGeom prst="roundRect">
            <a:avLst>
              <a:gd name="adj" fmla="val 2078"/>
            </a:avLst>
          </a:prstGeom>
          <a:solidFill>
            <a:srgbClr val="E9EEFA"/>
          </a:solidFill>
          <a:ln/>
        </p:spPr>
      </p:sp>
      <p:sp>
        <p:nvSpPr>
          <p:cNvPr id="5" name="Shape 3"/>
          <p:cNvSpPr/>
          <p:nvPr/>
        </p:nvSpPr>
        <p:spPr>
          <a:xfrm>
            <a:off x="868680" y="2103120"/>
            <a:ext cx="502920" cy="50292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68680" y="21031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868680" y="2743200"/>
            <a:ext cx="2880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50" b="1" dirty="0">
                <a:solidFill>
                  <a:srgbClr val="14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outcomes cost more</a:t>
            </a:r>
            <a:endParaRPr lang="en-US" sz="1650" dirty="0"/>
          </a:p>
        </p:txBody>
      </p:sp>
      <p:sp>
        <p:nvSpPr>
          <p:cNvPr id="8" name="Text 6"/>
          <p:cNvSpPr txBox="1"/>
          <p:nvPr/>
        </p:nvSpPr>
        <p:spPr>
          <a:xfrm>
            <a:off x="868680" y="3657600"/>
            <a:ext cx="28803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else equal, the per-pupil spending required to achieve higher and broader outcome goals is greater than the spending required to achieve narrower, lower goals.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389120" y="1783080"/>
            <a:ext cx="3520440" cy="3931920"/>
          </a:xfrm>
          <a:prstGeom prst="roundRect">
            <a:avLst>
              <a:gd name="adj" fmla="val 2078"/>
            </a:avLst>
          </a:prstGeom>
          <a:solidFill>
            <a:srgbClr val="1E2761"/>
          </a:solidFill>
          <a:ln/>
        </p:spPr>
      </p:sp>
      <p:sp>
        <p:nvSpPr>
          <p:cNvPr id="10" name="Shape 8"/>
          <p:cNvSpPr/>
          <p:nvPr/>
        </p:nvSpPr>
        <p:spPr>
          <a:xfrm>
            <a:off x="4709160" y="2103120"/>
            <a:ext cx="502920" cy="502920"/>
          </a:xfrm>
          <a:prstGeom prst="ellipse">
            <a:avLst/>
          </a:prstGeom>
          <a:solidFill>
            <a:srgbClr val="9C7A22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709160" y="21031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12" name="Text 10"/>
          <p:cNvSpPr txBox="1"/>
          <p:nvPr/>
        </p:nvSpPr>
        <p:spPr>
          <a:xfrm>
            <a:off x="4709160" y="2743200"/>
            <a:ext cx="2880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children cost more to educate</a:t>
            </a:r>
            <a:endParaRPr lang="en-US" sz="1650" dirty="0"/>
          </a:p>
        </p:txBody>
      </p:sp>
      <p:sp>
        <p:nvSpPr>
          <p:cNvPr id="13" name="Text 11"/>
          <p:cNvSpPr txBox="1"/>
          <p:nvPr/>
        </p:nvSpPr>
        <p:spPr>
          <a:xfrm>
            <a:off x="4709160" y="3657600"/>
            <a:ext cx="28803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250" dirty="0">
                <a:solidFill>
                  <a:srgbClr val="D9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Collective, social-context effects (concentrated poverty) and specific student needs (English learners, students with disabilities) raise the cost of reaching the same outcomes.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229600" y="1783080"/>
            <a:ext cx="3520440" cy="3931920"/>
          </a:xfrm>
          <a:prstGeom prst="roundRect">
            <a:avLst>
              <a:gd name="adj" fmla="val 2078"/>
            </a:avLst>
          </a:prstGeom>
          <a:solidFill>
            <a:srgbClr val="E9EEFA"/>
          </a:solidFill>
          <a:ln/>
        </p:spPr>
      </p:sp>
      <p:sp>
        <p:nvSpPr>
          <p:cNvPr id="15" name="Shape 13"/>
          <p:cNvSpPr/>
          <p:nvPr/>
        </p:nvSpPr>
        <p:spPr>
          <a:xfrm>
            <a:off x="8549640" y="2103120"/>
            <a:ext cx="502920" cy="50292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549640" y="21031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5"/>
          <p:cNvSpPr txBox="1"/>
          <p:nvPr/>
        </p:nvSpPr>
        <p:spPr>
          <a:xfrm>
            <a:off x="8549640" y="2743200"/>
            <a:ext cx="2880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50" b="1" dirty="0">
                <a:solidFill>
                  <a:srgbClr val="14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settings cost more</a:t>
            </a:r>
            <a:endParaRPr lang="en-US" sz="1650" dirty="0"/>
          </a:p>
        </p:txBody>
      </p:sp>
      <p:sp>
        <p:nvSpPr>
          <p:cNvPr id="18" name="Text 16"/>
          <p:cNvSpPr txBox="1"/>
          <p:nvPr/>
        </p:nvSpPr>
        <p:spPr>
          <a:xfrm>
            <a:off x="8549640" y="3657600"/>
            <a:ext cx="28803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Economies of scale in small, sparsely populated, remote districts, and regional variation in the competitiveness of wages, both raise the cost of equal opportunity.</a:t>
            </a:r>
            <a:endParaRPr lang="en-US" sz="1250" dirty="0"/>
          </a:p>
        </p:txBody>
      </p:sp>
      <p:sp>
        <p:nvSpPr>
          <p:cNvPr id="19" name="Text 17"/>
          <p:cNvSpPr txBox="1"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Aid at 20  |  Bruce D. Baker, University of Miami</a:t>
            </a:r>
            <a:endParaRPr lang="en-US" sz="900" dirty="0"/>
          </a:p>
        </p:txBody>
      </p:sp>
      <p:sp>
        <p:nvSpPr>
          <p:cNvPr id="20" name="Text 18"/>
          <p:cNvSpPr txBox="1"/>
          <p:nvPr/>
        </p:nvSpPr>
        <p:spPr>
          <a:xfrm>
            <a:off x="1136873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9C7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FRAMING THE PROBLEM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Ways to Measure Educational Cost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5074920" cy="3840480"/>
          </a:xfrm>
          <a:prstGeom prst="roundRect">
            <a:avLst>
              <a:gd name="adj" fmla="val 1905"/>
            </a:avLst>
          </a:prstGeom>
          <a:solidFill>
            <a:srgbClr val="E9EEFA"/>
          </a:solidFill>
          <a:ln/>
        </p:spPr>
      </p:sp>
      <p:sp>
        <p:nvSpPr>
          <p:cNvPr id="5" name="Shape 3"/>
          <p:cNvSpPr/>
          <p:nvPr/>
        </p:nvSpPr>
        <p:spPr>
          <a:xfrm>
            <a:off x="914400" y="2148840"/>
            <a:ext cx="502920" cy="50292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914400" y="21488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914400" y="2816352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419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Outcome-Oriented</a:t>
            </a:r>
            <a:endParaRPr lang="en-US" sz="2000" dirty="0"/>
          </a:p>
        </p:txBody>
      </p:sp>
      <p:sp>
        <p:nvSpPr>
          <p:cNvPr id="8" name="Text 6"/>
          <p:cNvSpPr txBox="1"/>
          <p:nvPr/>
        </p:nvSpPr>
        <p:spPr>
          <a:xfrm>
            <a:off x="914400" y="3291840"/>
            <a:ext cx="4434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C7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Education Cost Function Analysis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914400" y="3794760"/>
            <a:ext cx="44348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Evaluate aggregate spending per student as a function of student outcomes and cost factors — need, labor price levels, scale of operations, and other institutional characteristics.</a:t>
            </a:r>
            <a:endParaRPr lang="en-US" sz="1350" dirty="0"/>
          </a:p>
        </p:txBody>
      </p:sp>
      <p:sp>
        <p:nvSpPr>
          <p:cNvPr id="10" name="Text 8"/>
          <p:cNvSpPr txBox="1"/>
          <p:nvPr/>
        </p:nvSpPr>
        <p:spPr>
          <a:xfrm>
            <a:off x="914400" y="5166360"/>
            <a:ext cx="4434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Duncombe &amp; Yinger, 2011; Levin et al., 2022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583680" y="1828800"/>
            <a:ext cx="5074920" cy="3840480"/>
          </a:xfrm>
          <a:prstGeom prst="roundRect">
            <a:avLst>
              <a:gd name="adj" fmla="val 1905"/>
            </a:avLst>
          </a:prstGeom>
          <a:solidFill>
            <a:srgbClr val="1E2761"/>
          </a:solidFill>
          <a:ln/>
        </p:spPr>
      </p:sp>
      <p:sp>
        <p:nvSpPr>
          <p:cNvPr id="12" name="Shape 10"/>
          <p:cNvSpPr/>
          <p:nvPr/>
        </p:nvSpPr>
        <p:spPr>
          <a:xfrm>
            <a:off x="6949440" y="2148840"/>
            <a:ext cx="502920" cy="502920"/>
          </a:xfrm>
          <a:prstGeom prst="ellipse">
            <a:avLst/>
          </a:prstGeom>
          <a:solidFill>
            <a:srgbClr val="9C7A22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6949440" y="21488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14" name="Text 12"/>
          <p:cNvSpPr txBox="1"/>
          <p:nvPr/>
        </p:nvSpPr>
        <p:spPr>
          <a:xfrm>
            <a:off x="6949440" y="2816352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Input-Oriented</a:t>
            </a:r>
            <a:endParaRPr lang="en-US" sz="2000" dirty="0"/>
          </a:p>
        </p:txBody>
      </p:sp>
      <p:sp>
        <p:nvSpPr>
          <p:cNvPr id="15" name="Text 13"/>
          <p:cNvSpPr txBox="1"/>
          <p:nvPr/>
        </p:nvSpPr>
        <p:spPr>
          <a:xfrm>
            <a:off x="6949440" y="3291840"/>
            <a:ext cx="4434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C9A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 Cost / Ingredients Method</a:t>
            </a:r>
            <a:endParaRPr lang="en-US" sz="1300" dirty="0"/>
          </a:p>
        </p:txBody>
      </p:sp>
      <p:sp>
        <p:nvSpPr>
          <p:cNvPr id="16" name="Text 14"/>
          <p:cNvSpPr txBox="1"/>
          <p:nvPr/>
        </p:nvSpPr>
        <p:spPr>
          <a:xfrm>
            <a:off x="6949440" y="3794760"/>
            <a:ext cx="44348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E4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Determine the personnel and non-personnel resources — and their corresponding costs — associated with the educational services used to generate student outcomes.</a:t>
            </a:r>
            <a:endParaRPr lang="en-US" sz="1350" dirty="0"/>
          </a:p>
        </p:txBody>
      </p:sp>
      <p:sp>
        <p:nvSpPr>
          <p:cNvPr id="17" name="Text 15"/>
          <p:cNvSpPr txBox="1"/>
          <p:nvPr/>
        </p:nvSpPr>
        <p:spPr>
          <a:xfrm>
            <a:off x="6949440" y="5166360"/>
            <a:ext cx="4434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AEB9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Levin et al., 2018; Baker &amp; Morphew, 2007</a:t>
            </a:r>
            <a:endParaRPr lang="en-US" sz="1100" dirty="0"/>
          </a:p>
        </p:txBody>
      </p:sp>
      <p:sp>
        <p:nvSpPr>
          <p:cNvPr id="18" name="Text 16"/>
          <p:cNvSpPr txBox="1"/>
          <p:nvPr/>
        </p:nvSpPr>
        <p:spPr>
          <a:xfrm>
            <a:off x="548640" y="589788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approaches are used, in combination, to inform the cost-model findings presented later in this deck.</a:t>
            </a:r>
            <a:endParaRPr lang="en-US" sz="1200" dirty="0"/>
          </a:p>
        </p:txBody>
      </p:sp>
      <p:sp>
        <p:nvSpPr>
          <p:cNvPr id="19" name="Text 17"/>
          <p:cNvSpPr txBox="1"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Aid at 20  |  Bruce D. Baker, University of Miami</a:t>
            </a:r>
            <a:endParaRPr lang="en-US" sz="900" dirty="0"/>
          </a:p>
        </p:txBody>
      </p:sp>
      <p:sp>
        <p:nvSpPr>
          <p:cNvPr id="20" name="Text 18"/>
          <p:cNvSpPr txBox="1"/>
          <p:nvPr/>
        </p:nvSpPr>
        <p:spPr>
          <a:xfrm>
            <a:off x="1136873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419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743200" y="3200400"/>
            <a:ext cx="6400800" cy="6400800"/>
          </a:xfrm>
          <a:prstGeom prst="ellipse">
            <a:avLst/>
          </a:prstGeom>
          <a:solidFill>
            <a:srgbClr val="1E2761">
              <a:alpha val="80000"/>
            </a:srgbClr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822960" y="26060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C9A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ONE</a:t>
            </a:r>
            <a:endParaRPr lang="en-US" sz="1400" dirty="0"/>
          </a:p>
        </p:txBody>
      </p:sp>
      <p:sp>
        <p:nvSpPr>
          <p:cNvPr id="4" name="Text 2"/>
          <p:cNvSpPr txBox="1"/>
          <p:nvPr/>
        </p:nvSpPr>
        <p:spPr>
          <a:xfrm>
            <a:off x="822960" y="297180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4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What's Wrong with New York's</a:t>
            </a:r>
            <a:endParaRPr lang="en-US" sz="38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Foundation Aid Formula?</a:t>
            </a:r>
            <a:endParaRPr lang="en-US" sz="38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Aid at 20  |  Bruce D. Baker, University of Miami</a:t>
            </a:r>
            <a:endParaRPr lang="en-US" sz="900" dirty="0"/>
          </a:p>
        </p:txBody>
      </p:sp>
      <p:sp>
        <p:nvSpPr>
          <p:cNvPr id="6" name="Text 4"/>
          <p:cNvSpPr txBox="1"/>
          <p:nvPr/>
        </p:nvSpPr>
        <p:spPr>
          <a:xfrm>
            <a:off x="1136873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9C7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FORMULA WORKS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Core Calculation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5120640" cy="960120"/>
          </a:xfrm>
          <a:prstGeom prst="roundRect">
            <a:avLst>
              <a:gd name="adj" fmla="val 7619"/>
            </a:avLst>
          </a:prstGeom>
          <a:solidFill>
            <a:srgbClr val="E9EEFA"/>
          </a:solidFill>
          <a:ln w="12700">
            <a:solidFill>
              <a:srgbClr val="D6E0F5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77240" y="1828800"/>
            <a:ext cx="46634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1419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Adj. Foundation Amount  ≈  Sound Basic Funding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548640" y="3017520"/>
            <a:ext cx="5120640" cy="960120"/>
          </a:xfrm>
          <a:prstGeom prst="roundRect">
            <a:avLst>
              <a:gd name="adj" fmla="val 7619"/>
            </a:avLst>
          </a:prstGeom>
          <a:solidFill>
            <a:srgbClr val="E9EEFA"/>
          </a:solidFill>
          <a:ln w="12700">
            <a:solidFill>
              <a:srgbClr val="D6E0F5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77240" y="3017520"/>
            <a:ext cx="46634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1419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Base × PNI × RCI × TAFPU  ≈  Sound Basic Funding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989320" y="1828800"/>
            <a:ext cx="5623560" cy="2331720"/>
          </a:xfrm>
          <a:prstGeom prst="roundRect">
            <a:avLst>
              <a:gd name="adj" fmla="val 3137"/>
            </a:avLst>
          </a:prstGeom>
          <a:solidFill>
            <a:srgbClr val="1E2761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6309360" y="201168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A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Base is built</a:t>
            </a:r>
            <a:endParaRPr lang="en-US" sz="1400" dirty="0"/>
          </a:p>
        </p:txBody>
      </p:sp>
      <p:sp>
        <p:nvSpPr>
          <p:cNvPr id="10" name="Text 8"/>
          <p:cNvSpPr txBox="1"/>
          <p:nvPr/>
        </p:nvSpPr>
        <p:spPr>
          <a:xfrm>
            <a:off x="6309360" y="2468880"/>
            <a:ext cx="50292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5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GEIE = IE − SEIE
</a:t>
            </a:r>
            <a:pPr indent="0" marL="0">
              <a:lnSpc>
                <a:spcPct val="135000"/>
              </a:lnSpc>
              <a:buNone/>
            </a:pPr>
            <a:r>
              <a:rPr lang="en-US" sz="15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Deflated GEIE = GEIE / PNI / RCI
</a:t>
            </a:r>
            <a:pPr indent="0" marL="0">
              <a:lnSpc>
                <a:spcPct val="135000"/>
              </a:lnSpc>
              <a:buNone/>
            </a:pPr>
            <a:r>
              <a:rPr lang="en-US" sz="15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Base = Avg. Deflated GEIE of</a:t>
            </a:r>
            <a:endParaRPr lang="en-US" sz="15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5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“Successful,” “Efficient” Districts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4343400"/>
            <a:ext cx="11064240" cy="1234440"/>
          </a:xfrm>
          <a:prstGeom prst="roundRect">
            <a:avLst>
              <a:gd name="adj" fmla="val 5926"/>
            </a:avLst>
          </a:prstGeom>
          <a:solidFill>
            <a:srgbClr val="FBF3DF"/>
          </a:solidFill>
          <a:ln w="12700">
            <a:solidFill>
              <a:srgbClr val="C9A94A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868680" y="4343400"/>
            <a:ext cx="104241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b="1" dirty="0">
                <a:solidFill>
                  <a:srgbClr val="9C7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 </a:t>
            </a:r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PNI (pupil need) and TAFPU (weighted pupil count) components were never grounded in an empirical cost analysis — only the Base draws, however imperfectly, on real spending data.</a:t>
            </a:r>
            <a:endParaRPr lang="en-US" sz="1400" dirty="0"/>
          </a:p>
        </p:txBody>
      </p:sp>
      <p:sp>
        <p:nvSpPr>
          <p:cNvPr id="13" name="Text 11"/>
          <p:cNvSpPr txBox="1"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Aid at 20  |  Bruce D. Baker, University of Miami</a:t>
            </a:r>
            <a:endParaRPr lang="en-US" sz="900" dirty="0"/>
          </a:p>
        </p:txBody>
      </p:sp>
      <p:sp>
        <p:nvSpPr>
          <p:cNvPr id="14" name="Text 12"/>
          <p:cNvSpPr txBox="1"/>
          <p:nvPr/>
        </p:nvSpPr>
        <p:spPr>
          <a:xfrm>
            <a:off x="1136873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9C7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FORMULA WORKS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None of the Required Conditions Are Met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11064240" cy="1216152"/>
          </a:xfrm>
          <a:prstGeom prst="roundRect">
            <a:avLst>
              <a:gd name="adj" fmla="val 5263"/>
            </a:avLst>
          </a:prstGeom>
          <a:solidFill>
            <a:srgbClr val="E9EEFA"/>
          </a:solidFill>
          <a:ln w="12700">
            <a:solidFill>
              <a:srgbClr val="D6E0F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2011680"/>
            <a:ext cx="457200" cy="457200"/>
          </a:xfrm>
          <a:prstGeom prst="ellipse">
            <a:avLst/>
          </a:prstGeom>
          <a:solidFill>
            <a:srgbClr val="B3372C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777240" y="2011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✕</a:t>
            </a:r>
            <a:endParaRPr lang="en-US" sz="1600" dirty="0"/>
          </a:p>
        </p:txBody>
      </p:sp>
      <p:sp>
        <p:nvSpPr>
          <p:cNvPr id="7" name="Text 5"/>
          <p:cNvSpPr txBox="1"/>
          <p:nvPr/>
        </p:nvSpPr>
        <p:spPr>
          <a:xfrm>
            <a:off x="1417320" y="1901952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Required: </a:t>
            </a:r>
            <a:pPr indent="0" marL="0">
              <a:buNone/>
            </a:pPr>
            <a:r>
              <a:rPr lang="en-US" sz="1350" dirty="0">
                <a:solidFill>
                  <a:srgbClr val="14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Instructional spending is all a district needs to operate.</a:t>
            </a:r>
            <a:endParaRPr lang="en-US" sz="1350" dirty="0"/>
          </a:p>
        </p:txBody>
      </p:sp>
      <p:sp>
        <p:nvSpPr>
          <p:cNvPr id="8" name="Text 6"/>
          <p:cNvSpPr txBox="1"/>
          <p:nvPr/>
        </p:nvSpPr>
        <p:spPr>
          <a:xfrm>
            <a:off x="1417320" y="2304288"/>
            <a:ext cx="9966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B337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Reality: </a:t>
            </a:r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Instructional spending is only ~65% (national) to ~75% (New York) of current operating expense — the rest is left unfunded by the formula's design.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3246120"/>
            <a:ext cx="11064240" cy="1216152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D6E0F5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77240" y="3429000"/>
            <a:ext cx="457200" cy="457200"/>
          </a:xfrm>
          <a:prstGeom prst="ellipse">
            <a:avLst/>
          </a:prstGeom>
          <a:solidFill>
            <a:srgbClr val="B3372C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777240" y="34290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✕</a:t>
            </a:r>
            <a:endParaRPr lang="en-US" sz="1600" dirty="0"/>
          </a:p>
        </p:txBody>
      </p:sp>
      <p:sp>
        <p:nvSpPr>
          <p:cNvPr id="12" name="Text 10"/>
          <p:cNvSpPr txBox="1"/>
          <p:nvPr/>
        </p:nvSpPr>
        <p:spPr>
          <a:xfrm>
            <a:off x="1417320" y="3319272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Required: </a:t>
            </a:r>
            <a:pPr indent="0" marL="0">
              <a:buNone/>
            </a:pPr>
            <a:r>
              <a:rPr lang="en-US" sz="1350" dirty="0">
                <a:solidFill>
                  <a:srgbClr val="14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PNI and RCI rest on thorough cost analyses.</a:t>
            </a:r>
            <a:endParaRPr lang="en-US" sz="1350" dirty="0"/>
          </a:p>
        </p:txBody>
      </p:sp>
      <p:sp>
        <p:nvSpPr>
          <p:cNvPr id="13" name="Text 11"/>
          <p:cNvSpPr txBox="1"/>
          <p:nvPr/>
        </p:nvSpPr>
        <p:spPr>
          <a:xfrm>
            <a:off x="1417320" y="3721608"/>
            <a:ext cx="9966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B337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Reality: </a:t>
            </a:r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empirical analysis was ever provided to validate the weights on the components of the Pupil Need Index, by the rigorous methods of the day.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48640" y="4663440"/>
            <a:ext cx="11064240" cy="1216152"/>
          </a:xfrm>
          <a:prstGeom prst="roundRect">
            <a:avLst>
              <a:gd name="adj" fmla="val 5263"/>
            </a:avLst>
          </a:prstGeom>
          <a:solidFill>
            <a:srgbClr val="E9EEFA"/>
          </a:solidFill>
          <a:ln w="12700">
            <a:solidFill>
              <a:srgbClr val="D6E0F5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77240" y="4846320"/>
            <a:ext cx="457200" cy="457200"/>
          </a:xfrm>
          <a:prstGeom prst="ellipse">
            <a:avLst/>
          </a:prstGeom>
          <a:solidFill>
            <a:srgbClr val="B3372C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777240" y="48463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✕</a:t>
            </a:r>
            <a:endParaRPr lang="en-US" sz="1600" dirty="0"/>
          </a:p>
        </p:txBody>
      </p:sp>
      <p:sp>
        <p:nvSpPr>
          <p:cNvPr id="17" name="Text 15"/>
          <p:cNvSpPr txBox="1"/>
          <p:nvPr/>
        </p:nvSpPr>
        <p:spPr>
          <a:xfrm>
            <a:off x="1417320" y="4736592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Required: </a:t>
            </a:r>
            <a:pPr indent="0" marL="0">
              <a:buNone/>
            </a:pPr>
            <a:r>
              <a:rPr lang="en-US" sz="1350" dirty="0">
                <a:solidFill>
                  <a:srgbClr val="14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Special-education spending removed from the Base is restored via TAFPU.</a:t>
            </a:r>
            <a:endParaRPr lang="en-US" sz="1350" dirty="0"/>
          </a:p>
        </p:txBody>
      </p:sp>
      <p:sp>
        <p:nvSpPr>
          <p:cNvPr id="18" name="Text 16"/>
          <p:cNvSpPr txBox="1"/>
          <p:nvPr/>
        </p:nvSpPr>
        <p:spPr>
          <a:xfrm>
            <a:off x="1417320" y="5138928"/>
            <a:ext cx="9966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B337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Reality: </a:t>
            </a:r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empirical analysis was ever provided to validate the weights on children with disabilities embedded in TAFPU.</a:t>
            </a:r>
            <a:endParaRPr lang="en-US" sz="1250" dirty="0"/>
          </a:p>
        </p:txBody>
      </p:sp>
      <p:sp>
        <p:nvSpPr>
          <p:cNvPr id="19" name="Text 17"/>
          <p:cNvSpPr txBox="1"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Aid at 20  |  Bruce D. Baker, University of Miami</a:t>
            </a:r>
            <a:endParaRPr lang="en-US" sz="900" dirty="0"/>
          </a:p>
        </p:txBody>
      </p:sp>
      <p:sp>
        <p:nvSpPr>
          <p:cNvPr id="20" name="Text 18"/>
          <p:cNvSpPr txBox="1"/>
          <p:nvPr/>
        </p:nvSpPr>
        <p:spPr>
          <a:xfrm>
            <a:off x="1136873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9C7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WIDENING GAP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Formula Funding Has Drifted from Reality</a:t>
            </a:r>
            <a:endParaRPr lang="en-US" sz="3200" dirty="0"/>
          </a:p>
        </p:txBody>
      </p:sp>
      <p:pic>
        <p:nvPicPr>
          <p:cNvPr id="4" name="Image 0" descr="assets/fig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1691640"/>
            <a:ext cx="6035040" cy="4016084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914400" y="5762588"/>
            <a:ext cx="6035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 4. Foundation Aid Funding in Context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7315200" y="1691640"/>
            <a:ext cx="4343400" cy="3977640"/>
          </a:xfrm>
          <a:prstGeom prst="roundRect">
            <a:avLst>
              <a:gd name="adj" fmla="val 1839"/>
            </a:avLst>
          </a:prstGeom>
          <a:solidFill>
            <a:srgbClr val="1E2761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7680960" y="1965960"/>
            <a:ext cx="3657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instructional spending alone now outpaces what the formula presumes adequate — by several thousand dollars per pupil.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7680960" y="3520440"/>
            <a:ext cx="3657600" cy="0"/>
          </a:xfrm>
          <a:prstGeom prst="line">
            <a:avLst/>
          </a:prstGeom>
          <a:noFill/>
          <a:ln w="12700">
            <a:solidFill>
              <a:srgbClr val="C9A94A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7680960" y="3703320"/>
            <a:ext cx="3657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D9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operating spending has pulled even further away from the formula's implicit budget.</a:t>
            </a:r>
            <a:endParaRPr lang="en-US" sz="1400" dirty="0"/>
          </a:p>
        </p:txBody>
      </p:sp>
      <p:sp>
        <p:nvSpPr>
          <p:cNvPr id="10" name="Text 7"/>
          <p:cNvSpPr txBox="1"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Aid at 20  |  Bruce D. Baker, University of Miami</a:t>
            </a:r>
            <a:endParaRPr lang="en-US" sz="900" dirty="0"/>
          </a:p>
        </p:txBody>
      </p:sp>
      <p:sp>
        <p:nvSpPr>
          <p:cNvPr id="11" name="Text 8"/>
          <p:cNvSpPr txBox="1"/>
          <p:nvPr/>
        </p:nvSpPr>
        <p:spPr>
          <a:xfrm>
            <a:off x="1136873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9C7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WIDENING GAP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Base Has Fallen Far Behind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50876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Recalculating the Foundation Aid base using districts' actual instructional-spending growth (2015–2027) tells a very different story than the adopted base.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194560"/>
            <a:ext cx="3337560" cy="1920240"/>
          </a:xfrm>
          <a:prstGeom prst="roundRect">
            <a:avLst>
              <a:gd name="adj" fmla="val 3810"/>
            </a:avLst>
          </a:prstGeom>
          <a:solidFill>
            <a:srgbClr val="E9EEFA"/>
          </a:solidFill>
          <a:ln w="12700">
            <a:solidFill>
              <a:srgbClr val="D6E0F5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685800" y="2331720"/>
            <a:ext cx="3063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419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$8,496</a:t>
            </a:r>
            <a:endParaRPr lang="en-US" sz="3400" dirty="0"/>
          </a:p>
        </p:txBody>
      </p:sp>
      <p:sp>
        <p:nvSpPr>
          <p:cNvPr id="7" name="Text 5"/>
          <p:cNvSpPr txBox="1"/>
          <p:nvPr/>
        </p:nvSpPr>
        <p:spPr>
          <a:xfrm>
            <a:off x="777240" y="3310128"/>
            <a:ext cx="2880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 2027 adopted Foundation Aid base per pupil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114800" y="2194560"/>
            <a:ext cx="3337560" cy="1920240"/>
          </a:xfrm>
          <a:prstGeom prst="roundRect">
            <a:avLst>
              <a:gd name="adj" fmla="val 3810"/>
            </a:avLst>
          </a:prstGeom>
          <a:solidFill>
            <a:srgbClr val="E9EEFA"/>
          </a:solidFill>
          <a:ln w="12700">
            <a:solidFill>
              <a:srgbClr val="D6E0F5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4251960" y="2331720"/>
            <a:ext cx="3063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B337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$10,229–</a:t>
            </a:r>
            <a:endParaRPr lang="en-US" sz="3400" dirty="0"/>
          </a:p>
          <a:p>
            <a:pPr algn="ctr" indent="0" marL="0">
              <a:buNone/>
            </a:pPr>
            <a:r>
              <a:rPr lang="en-US" sz="3400" b="1" dirty="0">
                <a:solidFill>
                  <a:srgbClr val="B337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$13,795</a:t>
            </a:r>
            <a:endParaRPr lang="en-US" sz="3400" dirty="0"/>
          </a:p>
        </p:txBody>
      </p:sp>
      <p:sp>
        <p:nvSpPr>
          <p:cNvPr id="10" name="Text 8"/>
          <p:cNvSpPr txBox="1"/>
          <p:nvPr/>
        </p:nvSpPr>
        <p:spPr>
          <a:xfrm>
            <a:off x="4343400" y="3310128"/>
            <a:ext cx="2880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base should be, recalculated from actual instructional-spending growth for successful districts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680960" y="2194560"/>
            <a:ext cx="3931920" cy="1920240"/>
          </a:xfrm>
          <a:prstGeom prst="roundRect">
            <a:avLst>
              <a:gd name="adj" fmla="val 3810"/>
            </a:avLst>
          </a:prstGeom>
          <a:solidFill>
            <a:srgbClr val="E9EEFA"/>
          </a:solidFill>
          <a:ln w="12700">
            <a:solidFill>
              <a:srgbClr val="D6E0F5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7818120" y="2331720"/>
            <a:ext cx="3657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9C7A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$5,000–</a:t>
            </a:r>
            <a:endParaRPr lang="en-US" sz="3400" dirty="0"/>
          </a:p>
          <a:p>
            <a:pPr algn="ctr" indent="0" marL="0">
              <a:buNone/>
            </a:pPr>
            <a:r>
              <a:rPr lang="en-US" sz="3400" b="1" dirty="0">
                <a:solidFill>
                  <a:srgbClr val="9C7A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$10,000</a:t>
            </a:r>
            <a:endParaRPr lang="en-US" sz="3400" dirty="0"/>
          </a:p>
        </p:txBody>
      </p:sp>
      <p:sp>
        <p:nvSpPr>
          <p:cNvPr id="13" name="Text 11"/>
          <p:cNvSpPr txBox="1"/>
          <p:nvPr/>
        </p:nvSpPr>
        <p:spPr>
          <a:xfrm>
            <a:off x="7909560" y="3310128"/>
            <a:ext cx="3474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Per-pupil gap between the formula's own implicit adequacy target and actual funding by 2027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48640" y="4434840"/>
            <a:ext cx="11064240" cy="1371600"/>
          </a:xfrm>
          <a:prstGeom prst="roundRect">
            <a:avLst>
              <a:gd name="adj" fmla="val 5333"/>
            </a:avLst>
          </a:prstGeom>
          <a:solidFill>
            <a:srgbClr val="FBF3DF"/>
          </a:solidFill>
          <a:ln w="12700">
            <a:solidFill>
              <a:srgbClr val="C9A94A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868680" y="4434840"/>
            <a:ext cx="104241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b="1" dirty="0">
                <a:solidFill>
                  <a:srgbClr val="9C7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Poughkeepsie specifically:  </a:t>
            </a:r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gap between actual and corrected Foundation Aid reaches roughly $10,000 per pupil by 2027 — nearly double the average gap across the eight tracked small city districts.</a:t>
            </a:r>
            <a:endParaRPr lang="en-US" sz="1400" dirty="0"/>
          </a:p>
        </p:txBody>
      </p:sp>
      <p:sp>
        <p:nvSpPr>
          <p:cNvPr id="16" name="Text 14"/>
          <p:cNvSpPr txBox="1"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Aid at 20  |  Bruce D. Baker, University of Miami</a:t>
            </a:r>
            <a:endParaRPr lang="en-US" sz="900" dirty="0"/>
          </a:p>
        </p:txBody>
      </p:sp>
      <p:sp>
        <p:nvSpPr>
          <p:cNvPr id="17" name="Text 15"/>
          <p:cNvSpPr txBox="1"/>
          <p:nvPr/>
        </p:nvSpPr>
        <p:spPr>
          <a:xfrm>
            <a:off x="1136873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2026-08-30T13:50:13Z</dcterms:created>
  <dcterms:modified xsi:type="dcterms:W3CDTF">2026-08-30T13:50:13Z</dcterms:modified>
</cp:coreProperties>
</file>