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4263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4263F"/>
          </a:solidFill>
          <a:ln/>
        </p:spPr>
      </p:sp>
      <p:sp>
        <p:nvSpPr>
          <p:cNvPr id="3" name="Text 1"/>
          <p:cNvSpPr txBox="1"/>
          <p:nvPr/>
        </p:nvSpPr>
        <p:spPr>
          <a:xfrm>
            <a:off x="640080" y="640080"/>
            <a:ext cx="9144000" cy="365760"/>
          </a:xfrm>
          <a:prstGeom prst="rect">
            <a:avLst/>
          </a:prstGeom>
          <a:noFill/>
          <a:ln/>
        </p:spPr>
        <p:txBody>
          <a:bodyPr wrap="square" lIns="0" tIns="0" rIns="0" bIns="0" rtlCol="0" anchor="ctr"/>
          <a:lstStyle/>
          <a:p>
            <a:pPr indent="0" marL="0">
              <a:buNone/>
            </a:pPr>
            <a:r>
              <a:rPr lang="en-US" sz="1300" b="1" spc="200" kern="0" dirty="0">
                <a:solidFill>
                  <a:srgbClr val="E8763F"/>
                </a:solidFill>
                <a:latin typeface="Calibri" pitchFamily="34" charset="0"/>
                <a:ea typeface="Calibri" pitchFamily="34" charset="-122"/>
                <a:cs typeface="Calibri" pitchFamily="34" charset="-120"/>
              </a:rPr>
              <a:t>SCHOOL FINANCE 101   ·   POLICY BRIEFING</a:t>
            </a:r>
            <a:endParaRPr lang="en-US" sz="1300" dirty="0"/>
          </a:p>
        </p:txBody>
      </p:sp>
      <p:sp>
        <p:nvSpPr>
          <p:cNvPr id="4" name="Text 2"/>
          <p:cNvSpPr txBox="1"/>
          <p:nvPr/>
        </p:nvSpPr>
        <p:spPr>
          <a:xfrm>
            <a:off x="640080" y="1234440"/>
            <a:ext cx="9875520" cy="2011680"/>
          </a:xfrm>
          <a:prstGeom prst="rect">
            <a:avLst/>
          </a:prstGeom>
          <a:noFill/>
          <a:ln/>
        </p:spPr>
        <p:txBody>
          <a:bodyPr wrap="square" lIns="0" tIns="0" rIns="0" bIns="0" rtlCol="0" anchor="ctr"/>
          <a:lstStyle/>
          <a:p>
            <a:pPr indent="0" marL="0">
              <a:lnSpc>
                <a:spcPts val="4600"/>
              </a:lnSpc>
              <a:buNone/>
            </a:pPr>
            <a:r>
              <a:rPr lang="en-US" sz="4000" b="1" dirty="0">
                <a:solidFill>
                  <a:srgbClr val="FFFFFF"/>
                </a:solidFill>
                <a:latin typeface="Cambria" pitchFamily="34" charset="0"/>
                <a:ea typeface="Cambria" pitchFamily="34" charset="-122"/>
                <a:cs typeface="Cambria" pitchFamily="34" charset="-120"/>
              </a:rPr>
              <a:t>New Jersey's Equal</a:t>
            </a:r>
            <a:endParaRPr lang="en-US" sz="4000" dirty="0"/>
          </a:p>
          <a:p>
            <a:pPr indent="0" marL="0">
              <a:lnSpc>
                <a:spcPts val="4600"/>
              </a:lnSpc>
              <a:buNone/>
            </a:pPr>
            <a:r>
              <a:rPr lang="en-US" sz="4000" b="1" dirty="0">
                <a:solidFill>
                  <a:srgbClr val="FFFFFF"/>
                </a:solidFill>
                <a:latin typeface="Cambria" pitchFamily="34" charset="0"/>
                <a:ea typeface="Cambria" pitchFamily="34" charset="-122"/>
                <a:cs typeface="Cambria" pitchFamily="34" charset="-120"/>
              </a:rPr>
              <a:t>Educational Opportunity Problem</a:t>
            </a:r>
            <a:endParaRPr lang="en-US" sz="4000" dirty="0"/>
          </a:p>
        </p:txBody>
      </p:sp>
      <p:sp>
        <p:nvSpPr>
          <p:cNvPr id="5" name="Text 3"/>
          <p:cNvSpPr txBox="1"/>
          <p:nvPr/>
        </p:nvSpPr>
        <p:spPr>
          <a:xfrm>
            <a:off x="640080" y="3246120"/>
            <a:ext cx="8778240" cy="822960"/>
          </a:xfrm>
          <a:prstGeom prst="rect">
            <a:avLst/>
          </a:prstGeom>
          <a:noFill/>
          <a:ln/>
        </p:spPr>
        <p:txBody>
          <a:bodyPr wrap="square" lIns="0" tIns="0" rIns="0" bIns="0" rtlCol="0" anchor="ctr"/>
          <a:lstStyle/>
          <a:p>
            <a:pPr indent="0" marL="0">
              <a:lnSpc>
                <a:spcPts val="2200"/>
              </a:lnSpc>
              <a:buNone/>
            </a:pPr>
            <a:r>
              <a:rPr lang="en-US" sz="1600" i="1" dirty="0">
                <a:solidFill>
                  <a:srgbClr val="E9EDF3"/>
                </a:solidFill>
                <a:latin typeface="Cambria" pitchFamily="34" charset="0"/>
                <a:ea typeface="Cambria" pitchFamily="34" charset="-122"/>
                <a:cs typeface="Cambria" pitchFamily="34" charset="-120"/>
              </a:rPr>
              <a:t>Why the state's school funding formula is falling further behind — and what fixing it would require</a:t>
            </a:r>
            <a:endParaRPr lang="en-US" sz="1600" dirty="0"/>
          </a:p>
        </p:txBody>
      </p:sp>
      <p:pic>
        <p:nvPicPr>
          <p:cNvPr id="6" name="Image 0" descr="/tmp/work/outputs/brief_assets/cover_mini_chart.png">    </p:cNvPr>
          <p:cNvPicPr>
            <a:picLocks noChangeAspect="1"/>
          </p:cNvPicPr>
          <p:nvPr/>
        </p:nvPicPr>
        <p:blipFill>
          <a:blip r:embed="rId1"/>
          <a:stretch>
            <a:fillRect/>
          </a:stretch>
        </p:blipFill>
        <p:spPr>
          <a:xfrm>
            <a:off x="640080" y="4251960"/>
            <a:ext cx="3246120" cy="1412748"/>
          </a:xfrm>
          <a:prstGeom prst="rect">
            <a:avLst/>
          </a:prstGeom>
        </p:spPr>
      </p:pic>
      <p:sp>
        <p:nvSpPr>
          <p:cNvPr id="7" name="Text 4"/>
          <p:cNvSpPr txBox="1"/>
          <p:nvPr/>
        </p:nvSpPr>
        <p:spPr>
          <a:xfrm>
            <a:off x="640080" y="4041648"/>
            <a:ext cx="5486400" cy="228600"/>
          </a:xfrm>
          <a:prstGeom prst="rect">
            <a:avLst/>
          </a:prstGeom>
          <a:noFill/>
          <a:ln/>
        </p:spPr>
        <p:txBody>
          <a:bodyPr wrap="square" lIns="0" tIns="0" rIns="0" bIns="0" rtlCol="0" anchor="ctr"/>
          <a:lstStyle/>
          <a:p>
            <a:pPr indent="0" marL="0">
              <a:buNone/>
            </a:pPr>
            <a:r>
              <a:rPr lang="en-US" sz="850" spc="100" kern="0" dirty="0">
                <a:solidFill>
                  <a:srgbClr val="9AA8BC"/>
                </a:solidFill>
                <a:latin typeface="Calibri" pitchFamily="34" charset="0"/>
                <a:ea typeface="Calibri" pitchFamily="34" charset="-122"/>
                <a:cs typeface="Calibri" pitchFamily="34" charset="-120"/>
              </a:rPr>
              <a:t>STATEWIDE ADEQUACY (MASSACHUSETTS STANDARD), 2009–2024</a:t>
            </a:r>
            <a:endParaRPr lang="en-US" sz="850" dirty="0"/>
          </a:p>
        </p:txBody>
      </p:sp>
      <p:sp>
        <p:nvSpPr>
          <p:cNvPr id="8" name="Text 5"/>
          <p:cNvSpPr txBox="1"/>
          <p:nvPr/>
        </p:nvSpPr>
        <p:spPr>
          <a:xfrm>
            <a:off x="640080" y="5806440"/>
            <a:ext cx="6400800" cy="868680"/>
          </a:xfrm>
          <a:prstGeom prst="rect">
            <a:avLst/>
          </a:prstGeom>
          <a:noFill/>
          <a:ln/>
        </p:spPr>
        <p:txBody>
          <a:bodyPr wrap="square" lIns="0" tIns="0" rIns="0" bIns="0" rtlCol="0" anchor="ctr"/>
          <a:lstStyle/>
          <a:p>
            <a:pPr indent="0" marL="0">
              <a:lnSpc>
                <a:spcPct val="130000"/>
              </a:lnSpc>
              <a:buNone/>
            </a:pPr>
            <a:r>
              <a:rPr lang="en-US" sz="1300" b="1" dirty="0">
                <a:solidFill>
                  <a:srgbClr val="FFFFFF"/>
                </a:solidFill>
                <a:latin typeface="Calibri" pitchFamily="34" charset="0"/>
                <a:ea typeface="Calibri" pitchFamily="34" charset="-122"/>
                <a:cs typeface="Calibri" pitchFamily="34" charset="-120"/>
              </a:rPr>
              <a:t>Bruce D. Baker
</a:t>
            </a:r>
            <a:pPr indent="0" marL="0">
              <a:lnSpc>
                <a:spcPct val="130000"/>
              </a:lnSpc>
              <a:buNone/>
            </a:pPr>
            <a:r>
              <a:rPr lang="en-US" sz="1100" dirty="0">
                <a:solidFill>
                  <a:srgbClr val="C7CEDB"/>
                </a:solidFill>
                <a:latin typeface="Calibri" pitchFamily="34" charset="0"/>
                <a:ea typeface="Calibri" pitchFamily="34" charset="-122"/>
                <a:cs typeface="Calibri" pitchFamily="34" charset="-120"/>
              </a:rPr>
              <a:t>University of Miami  ·  Co-Director, School Finance Indicators Database
</a:t>
            </a:r>
            <a:pPr indent="0" marL="0">
              <a:lnSpc>
                <a:spcPct val="130000"/>
              </a:lnSpc>
              <a:buNone/>
            </a:pPr>
            <a:r>
              <a:rPr lang="en-US" sz="1100" dirty="0">
                <a:solidFill>
                  <a:srgbClr val="C7CEDB"/>
                </a:solidFill>
                <a:latin typeface="Calibri" pitchFamily="34" charset="0"/>
                <a:ea typeface="Calibri" pitchFamily="34" charset="-122"/>
                <a:cs typeface="Calibri" pitchFamily="34" charset="-120"/>
              </a:rPr>
              <a:t>Saturday, September 5, 2026</a:t>
            </a:r>
            <a:endParaRPr lang="en-US" sz="1300" dirty="0"/>
          </a:p>
        </p:txBody>
      </p:sp>
      <p:sp>
        <p:nvSpPr>
          <p:cNvPr id="9" name="Text 6"/>
          <p:cNvSpPr txBox="1"/>
          <p:nvPr/>
        </p:nvSpPr>
        <p:spPr>
          <a:xfrm>
            <a:off x="9052560" y="1234440"/>
            <a:ext cx="2743200" cy="502920"/>
          </a:xfrm>
          <a:prstGeom prst="rect">
            <a:avLst/>
          </a:prstGeom>
          <a:noFill/>
          <a:ln/>
        </p:spPr>
        <p:txBody>
          <a:bodyPr wrap="square" lIns="0" tIns="0" rIns="0" bIns="0" rtlCol="0" anchor="ctr"/>
          <a:lstStyle/>
          <a:p>
            <a:pPr indent="0" marL="0">
              <a:buNone/>
            </a:pPr>
            <a:r>
              <a:rPr lang="en-US" sz="2200" b="1" dirty="0">
                <a:solidFill>
                  <a:srgbClr val="E8763F"/>
                </a:solidFill>
                <a:latin typeface="Cambria" pitchFamily="34" charset="0"/>
                <a:ea typeface="Cambria" pitchFamily="34" charset="-122"/>
                <a:cs typeface="Cambria" pitchFamily="34" charset="-120"/>
              </a:rPr>
              <a:t>198% → 147%</a:t>
            </a:r>
            <a:endParaRPr lang="en-US" sz="2200" dirty="0"/>
          </a:p>
        </p:txBody>
      </p:sp>
      <p:sp>
        <p:nvSpPr>
          <p:cNvPr id="10" name="Text 7"/>
          <p:cNvSpPr txBox="1"/>
          <p:nvPr/>
        </p:nvSpPr>
        <p:spPr>
          <a:xfrm>
            <a:off x="9052560" y="1709928"/>
            <a:ext cx="2743200" cy="502920"/>
          </a:xfrm>
          <a:prstGeom prst="rect">
            <a:avLst/>
          </a:prstGeom>
          <a:noFill/>
          <a:ln/>
        </p:spPr>
        <p:txBody>
          <a:bodyPr wrap="square" lIns="0" tIns="0" rIns="0" bIns="0" rtlCol="0" anchor="ctr"/>
          <a:lstStyle/>
          <a:p>
            <a:pPr indent="0" marL="0">
              <a:lnSpc>
                <a:spcPts val="1200"/>
              </a:lnSpc>
              <a:buNone/>
            </a:pPr>
            <a:r>
              <a:rPr lang="en-US" sz="950" dirty="0">
                <a:solidFill>
                  <a:srgbClr val="C7CEDB"/>
                </a:solidFill>
                <a:latin typeface="Calibri" pitchFamily="34" charset="0"/>
                <a:ea typeface="Calibri" pitchFamily="34" charset="-122"/>
                <a:cs typeface="Calibri" pitchFamily="34" charset="-120"/>
              </a:rPr>
              <a:t>Statewide adequacy, National standard</a:t>
            </a:r>
            <a:endParaRPr lang="en-US" sz="950" dirty="0"/>
          </a:p>
        </p:txBody>
      </p:sp>
      <p:sp>
        <p:nvSpPr>
          <p:cNvPr id="11" name="Text 8"/>
          <p:cNvSpPr txBox="1"/>
          <p:nvPr/>
        </p:nvSpPr>
        <p:spPr>
          <a:xfrm>
            <a:off x="9052560" y="2404872"/>
            <a:ext cx="2743200" cy="502920"/>
          </a:xfrm>
          <a:prstGeom prst="rect">
            <a:avLst/>
          </a:prstGeom>
          <a:noFill/>
          <a:ln/>
        </p:spPr>
        <p:txBody>
          <a:bodyPr wrap="square" lIns="0" tIns="0" rIns="0" bIns="0" rtlCol="0" anchor="ctr"/>
          <a:lstStyle/>
          <a:p>
            <a:pPr indent="0" marL="0">
              <a:buNone/>
            </a:pPr>
            <a:r>
              <a:rPr lang="en-US" sz="2200" b="1" dirty="0">
                <a:solidFill>
                  <a:srgbClr val="E8763F"/>
                </a:solidFill>
                <a:latin typeface="Cambria" pitchFamily="34" charset="0"/>
                <a:ea typeface="Cambria" pitchFamily="34" charset="-122"/>
                <a:cs typeface="Cambria" pitchFamily="34" charset="-120"/>
              </a:rPr>
              <a:t>132% → 98%</a:t>
            </a:r>
            <a:endParaRPr lang="en-US" sz="2200" dirty="0"/>
          </a:p>
        </p:txBody>
      </p:sp>
      <p:sp>
        <p:nvSpPr>
          <p:cNvPr id="12" name="Text 9"/>
          <p:cNvSpPr txBox="1"/>
          <p:nvPr/>
        </p:nvSpPr>
        <p:spPr>
          <a:xfrm>
            <a:off x="9052560" y="2880360"/>
            <a:ext cx="2743200" cy="502920"/>
          </a:xfrm>
          <a:prstGeom prst="rect">
            <a:avLst/>
          </a:prstGeom>
          <a:noFill/>
          <a:ln/>
        </p:spPr>
        <p:txBody>
          <a:bodyPr wrap="square" lIns="0" tIns="0" rIns="0" bIns="0" rtlCol="0" anchor="ctr"/>
          <a:lstStyle/>
          <a:p>
            <a:pPr indent="0" marL="0">
              <a:lnSpc>
                <a:spcPts val="1200"/>
              </a:lnSpc>
              <a:buNone/>
            </a:pPr>
            <a:r>
              <a:rPr lang="en-US" sz="950" dirty="0">
                <a:solidFill>
                  <a:srgbClr val="C7CEDB"/>
                </a:solidFill>
                <a:latin typeface="Calibri" pitchFamily="34" charset="0"/>
                <a:ea typeface="Calibri" pitchFamily="34" charset="-122"/>
                <a:cs typeface="Calibri" pitchFamily="34" charset="-120"/>
              </a:rPr>
              <a:t>Statewide adequacy, Massachusetts standard</a:t>
            </a:r>
            <a:endParaRPr lang="en-US" sz="950" dirty="0"/>
          </a:p>
        </p:txBody>
      </p:sp>
      <p:sp>
        <p:nvSpPr>
          <p:cNvPr id="13" name="Text 10"/>
          <p:cNvSpPr txBox="1"/>
          <p:nvPr/>
        </p:nvSpPr>
        <p:spPr>
          <a:xfrm>
            <a:off x="9052560" y="3575304"/>
            <a:ext cx="2743200" cy="502920"/>
          </a:xfrm>
          <a:prstGeom prst="rect">
            <a:avLst/>
          </a:prstGeom>
          <a:noFill/>
          <a:ln/>
        </p:spPr>
        <p:txBody>
          <a:bodyPr wrap="square" lIns="0" tIns="0" rIns="0" bIns="0" rtlCol="0" anchor="ctr"/>
          <a:lstStyle/>
          <a:p>
            <a:pPr indent="0" marL="0">
              <a:buNone/>
            </a:pPr>
            <a:r>
              <a:rPr lang="en-US" sz="2200" b="1" dirty="0">
                <a:solidFill>
                  <a:srgbClr val="E8763F"/>
                </a:solidFill>
                <a:latin typeface="Cambria" pitchFamily="34" charset="0"/>
                <a:ea typeface="Cambria" pitchFamily="34" charset="-122"/>
                <a:cs typeface="Cambria" pitchFamily="34" charset="-120"/>
              </a:rPr>
              <a:t>13% → 41%</a:t>
            </a:r>
            <a:endParaRPr lang="en-US" sz="2200" dirty="0"/>
          </a:p>
        </p:txBody>
      </p:sp>
      <p:sp>
        <p:nvSpPr>
          <p:cNvPr id="14" name="Text 11"/>
          <p:cNvSpPr txBox="1"/>
          <p:nvPr/>
        </p:nvSpPr>
        <p:spPr>
          <a:xfrm>
            <a:off x="9052560" y="4050792"/>
            <a:ext cx="2743200" cy="502920"/>
          </a:xfrm>
          <a:prstGeom prst="rect">
            <a:avLst/>
          </a:prstGeom>
          <a:noFill/>
          <a:ln/>
        </p:spPr>
        <p:txBody>
          <a:bodyPr wrap="square" lIns="0" tIns="0" rIns="0" bIns="0" rtlCol="0" anchor="ctr"/>
          <a:lstStyle/>
          <a:p>
            <a:pPr indent="0" marL="0">
              <a:lnSpc>
                <a:spcPts val="1200"/>
              </a:lnSpc>
              <a:buNone/>
            </a:pPr>
            <a:r>
              <a:rPr lang="en-US" sz="950" dirty="0">
                <a:solidFill>
                  <a:srgbClr val="C7CEDB"/>
                </a:solidFill>
                <a:latin typeface="Calibri" pitchFamily="34" charset="0"/>
                <a:ea typeface="Calibri" pitchFamily="34" charset="-122"/>
                <a:cs typeface="Calibri" pitchFamily="34" charset="-120"/>
              </a:rPr>
              <a:t>Districts below the MA standard since 2009</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384048"/>
            <a:ext cx="9144000" cy="320040"/>
          </a:xfrm>
          <a:prstGeom prst="rect">
            <a:avLst/>
          </a:prstGeom>
          <a:noFill/>
          <a:ln/>
        </p:spPr>
        <p:txBody>
          <a:bodyPr wrap="square" lIns="0" tIns="0" rIns="0" bIns="0" rtlCol="0" anchor="ctr"/>
          <a:lstStyle/>
          <a:p>
            <a:pPr indent="0" marL="0">
              <a:buNone/>
            </a:pPr>
            <a:r>
              <a:rPr lang="en-US" sz="1150" b="1" spc="200" kern="0" dirty="0">
                <a:solidFill>
                  <a:srgbClr val="C8582A"/>
                </a:solidFill>
                <a:latin typeface="Calibri" pitchFamily="34" charset="0"/>
                <a:ea typeface="Calibri" pitchFamily="34" charset="-122"/>
                <a:cs typeface="Calibri" pitchFamily="34" charset="-120"/>
              </a:rPr>
              <a:t>WHERE THE DIVIDE SHOWS UP</a:t>
            </a:r>
            <a:endParaRPr lang="en-US" sz="1150" dirty="0"/>
          </a:p>
        </p:txBody>
      </p:sp>
      <p:sp>
        <p:nvSpPr>
          <p:cNvPr id="3" name="Text 1"/>
          <p:cNvSpPr txBox="1"/>
          <p:nvPr/>
        </p:nvSpPr>
        <p:spPr>
          <a:xfrm>
            <a:off x="548640" y="685800"/>
            <a:ext cx="11064240" cy="822960"/>
          </a:xfrm>
          <a:prstGeom prst="rect">
            <a:avLst/>
          </a:prstGeom>
          <a:noFill/>
          <a:ln/>
        </p:spPr>
        <p:txBody>
          <a:bodyPr wrap="square" lIns="0" tIns="0" rIns="0" bIns="0" rtlCol="0" anchor="ctr"/>
          <a:lstStyle/>
          <a:p>
            <a:pPr indent="0" marL="0">
              <a:buNone/>
            </a:pPr>
            <a:r>
              <a:rPr lang="en-US" sz="3000" b="1" dirty="0">
                <a:solidFill>
                  <a:srgbClr val="14263F"/>
                </a:solidFill>
                <a:latin typeface="Cambria" pitchFamily="34" charset="0"/>
                <a:ea typeface="Cambria" pitchFamily="34" charset="-122"/>
                <a:cs typeface="Cambria" pitchFamily="34" charset="-120"/>
              </a:rPr>
              <a:t>Essex County's Funding Divide</a:t>
            </a:r>
            <a:endParaRPr lang="en-US" sz="3000" dirty="0"/>
          </a:p>
        </p:txBody>
      </p:sp>
      <p:sp>
        <p:nvSpPr>
          <p:cNvPr id="4" name="Text 2"/>
          <p:cNvSpPr txBox="1"/>
          <p:nvPr/>
        </p:nvSpPr>
        <p:spPr>
          <a:xfrm>
            <a:off x="548640" y="1554480"/>
            <a:ext cx="3657600" cy="4480560"/>
          </a:xfrm>
          <a:prstGeom prst="rect">
            <a:avLst/>
          </a:prstGeom>
          <a:noFill/>
          <a:ln/>
        </p:spPr>
        <p:txBody>
          <a:bodyPr wrap="square" lIns="0" tIns="0" rIns="0" bIns="0" rtlCol="0" anchor="ctr"/>
          <a:lstStyle/>
          <a:p>
            <a:pPr indent="0" marL="0">
              <a:lnSpc>
                <a:spcPct val="128000"/>
              </a:lnSpc>
              <a:buNone/>
            </a:pPr>
            <a:r>
              <a:rPr lang="en-US" sz="1500" b="1" dirty="0">
                <a:solidFill>
                  <a:srgbClr val="14263F"/>
                </a:solidFill>
                <a:latin typeface="Calibri" pitchFamily="34" charset="0"/>
                <a:ea typeface="Calibri" pitchFamily="34" charset="-122"/>
                <a:cs typeface="Calibri" pitchFamily="34" charset="-120"/>
              </a:rPr>
              <a:t>Less than 5 miles apart.
</a:t>
            </a:r>
            <a:pPr indent="0" marL="0">
              <a:lnSpc>
                <a:spcPct val="128000"/>
              </a:lnSpc>
              <a:buNone/>
            </a:pPr>
            <a:r>
              <a:rPr lang="en-US" sz="1250" dirty="0">
                <a:solidFill>
                  <a:srgbClr val="1C1C1A"/>
                </a:solidFill>
                <a:latin typeface="Calibri" pitchFamily="34" charset="0"/>
                <a:ea typeface="Calibri" pitchFamily="34" charset="-122"/>
                <a:cs typeface="Calibri" pitchFamily="34" charset="-120"/>
              </a:rPr>
              <a:t>Irvington and Millburn sit on opposite sides of the adequacy line, in the same county, drawing on the same regional labor market and the same state formula.
</a:t>
            </a:r>
            <a:pPr indent="0" marL="0">
              <a:lnSpc>
                <a:spcPct val="128000"/>
              </a:lnSpc>
              <a:buNone/>
            </a:pPr>
            <a:r>
              <a:rPr lang="en-US" sz="1250" dirty="0">
                <a:solidFill>
                  <a:srgbClr val="1C1C1A"/>
                </a:solidFill>
                <a:latin typeface="Calibri" pitchFamily="34" charset="0"/>
                <a:ea typeface="Calibri" pitchFamily="34" charset="-122"/>
                <a:cs typeface="Calibri" pitchFamily="34" charset="-120"/>
              </a:rPr>
              <a:t>The gap is not about distance — it's about how SFRA's local-share mechanics interact with two towns' very different property tax bases.</a:t>
            </a:r>
            <a:endParaRPr lang="en-US" sz="1250" dirty="0"/>
          </a:p>
        </p:txBody>
      </p:sp>
      <p:pic>
        <p:nvPicPr>
          <p:cNvPr id="5" name="Image 0" descr="/tmp/work/outputs/brief_assets/map_essex_county.png">    </p:cNvPr>
          <p:cNvPicPr>
            <a:picLocks noChangeAspect="1"/>
          </p:cNvPicPr>
          <p:nvPr/>
        </p:nvPicPr>
        <p:blipFill>
          <a:blip r:embed="rId1"/>
          <a:stretch>
            <a:fillRect/>
          </a:stretch>
        </p:blipFill>
        <p:spPr>
          <a:xfrm>
            <a:off x="5895563" y="1417320"/>
            <a:ext cx="4469650" cy="4480560"/>
          </a:xfrm>
          <a:prstGeom prst="rect">
            <a:avLst/>
          </a:prstGeom>
        </p:spPr>
      </p:pic>
      <p:sp>
        <p:nvSpPr>
          <p:cNvPr id="6" name="Text 3"/>
          <p:cNvSpPr txBox="1"/>
          <p:nvPr/>
        </p:nvSpPr>
        <p:spPr>
          <a:xfrm>
            <a:off x="4526280" y="5989320"/>
            <a:ext cx="7208215" cy="457200"/>
          </a:xfrm>
          <a:prstGeom prst="rect">
            <a:avLst/>
          </a:prstGeom>
          <a:noFill/>
          <a:ln/>
        </p:spPr>
        <p:txBody>
          <a:bodyPr wrap="square" lIns="0" tIns="0" rIns="0" bIns="0" rtlCol="0" anchor="ctr"/>
          <a:lstStyle/>
          <a:p>
            <a:pPr algn="ctr" indent="0" marL="0">
              <a:lnSpc>
                <a:spcPts val="1200"/>
              </a:lnSpc>
              <a:buNone/>
            </a:pPr>
            <a:r>
              <a:rPr lang="en-US" sz="950" i="1" dirty="0">
                <a:solidFill>
                  <a:srgbClr val="5B5A56"/>
                </a:solidFill>
                <a:latin typeface="Calibri" pitchFamily="34" charset="0"/>
                <a:ea typeface="Calibri" pitchFamily="34" charset="-122"/>
                <a:cs typeface="Calibri" pitchFamily="34" charset="-120"/>
              </a:rPr>
              <a:t>Irvington (78% adequate) and Millburn (217% adequate) and their neighboring towns, Essex County, 2024. Municipal boundaries: U.S. Census TIGER/Line, 2023.</a:t>
            </a:r>
            <a:endParaRPr lang="en-US" sz="950" dirty="0"/>
          </a:p>
        </p:txBody>
      </p:sp>
      <p:sp>
        <p:nvSpPr>
          <p:cNvPr id="7" name="Text 4"/>
          <p:cNvSpPr txBox="1"/>
          <p:nvPr/>
        </p:nvSpPr>
        <p:spPr>
          <a:xfrm>
            <a:off x="457200" y="6473952"/>
            <a:ext cx="7315200" cy="274320"/>
          </a:xfrm>
          <a:prstGeom prst="rect">
            <a:avLst/>
          </a:prstGeom>
          <a:noFill/>
          <a:ln/>
        </p:spPr>
        <p:txBody>
          <a:bodyPr wrap="square" rtlCol="0" anchor="ctr"/>
          <a:lstStyle/>
          <a:p>
            <a:pPr indent="0" marL="0">
              <a:buNone/>
            </a:pPr>
            <a:r>
              <a:rPr lang="en-US" sz="800" spc="100" kern="0" dirty="0">
                <a:solidFill>
                  <a:srgbClr val="5B5A56"/>
                </a:solidFill>
                <a:latin typeface="Calibri" pitchFamily="34" charset="0"/>
                <a:ea typeface="Calibri" pitchFamily="34" charset="-122"/>
                <a:cs typeface="Calibri" pitchFamily="34" charset="-120"/>
              </a:rPr>
              <a:t>NEW JERSEY'S EQUAL EDUCATIONAL OPPORTUNITY PROBLEM</a:t>
            </a:r>
            <a:endParaRPr lang="en-US" sz="800" dirty="0"/>
          </a:p>
        </p:txBody>
      </p:sp>
      <p:sp>
        <p:nvSpPr>
          <p:cNvPr id="8" name="Text 5"/>
          <p:cNvSpPr txBox="1"/>
          <p:nvPr/>
        </p:nvSpPr>
        <p:spPr>
          <a:xfrm>
            <a:off x="11277295" y="6473952"/>
            <a:ext cx="457200" cy="274320"/>
          </a:xfrm>
          <a:prstGeom prst="rect">
            <a:avLst/>
          </a:prstGeom>
          <a:noFill/>
          <a:ln/>
        </p:spPr>
        <p:txBody>
          <a:bodyPr wrap="square" rtlCol="0" anchor="ctr"/>
          <a:lstStyle/>
          <a:p>
            <a:pPr algn="r" indent="0" marL="0">
              <a:buNone/>
            </a:pPr>
            <a:r>
              <a:rPr lang="en-US" sz="800" dirty="0">
                <a:solidFill>
                  <a:srgbClr val="5B5A56"/>
                </a:solidFill>
                <a:latin typeface="Calibri" pitchFamily="34" charset="0"/>
                <a:ea typeface="Calibri" pitchFamily="34" charset="-122"/>
                <a:cs typeface="Calibri" pitchFamily="34" charset="-120"/>
              </a:rPr>
              <a:t>10</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384048"/>
            <a:ext cx="9144000" cy="320040"/>
          </a:xfrm>
          <a:prstGeom prst="rect">
            <a:avLst/>
          </a:prstGeom>
          <a:noFill/>
          <a:ln/>
        </p:spPr>
        <p:txBody>
          <a:bodyPr wrap="square" lIns="0" tIns="0" rIns="0" bIns="0" rtlCol="0" anchor="ctr"/>
          <a:lstStyle/>
          <a:p>
            <a:pPr indent="0" marL="0">
              <a:buNone/>
            </a:pPr>
            <a:r>
              <a:rPr lang="en-US" sz="1150" b="1" spc="200" kern="0" dirty="0">
                <a:solidFill>
                  <a:srgbClr val="C8582A"/>
                </a:solidFill>
                <a:latin typeface="Calibri" pitchFamily="34" charset="0"/>
                <a:ea typeface="Calibri" pitchFamily="34" charset="-122"/>
                <a:cs typeface="Calibri" pitchFamily="34" charset="-120"/>
              </a:rPr>
              <a:t>WHERE THE DIVIDE SHOWS UP</a:t>
            </a:r>
            <a:endParaRPr lang="en-US" sz="1150" dirty="0"/>
          </a:p>
        </p:txBody>
      </p:sp>
      <p:sp>
        <p:nvSpPr>
          <p:cNvPr id="3" name="Text 1"/>
          <p:cNvSpPr txBox="1"/>
          <p:nvPr/>
        </p:nvSpPr>
        <p:spPr>
          <a:xfrm>
            <a:off x="548640" y="685800"/>
            <a:ext cx="11064240" cy="822960"/>
          </a:xfrm>
          <a:prstGeom prst="rect">
            <a:avLst/>
          </a:prstGeom>
          <a:noFill/>
          <a:ln/>
        </p:spPr>
        <p:txBody>
          <a:bodyPr wrap="square" lIns="0" tIns="0" rIns="0" bIns="0" rtlCol="0" anchor="ctr"/>
          <a:lstStyle/>
          <a:p>
            <a:pPr indent="0" marL="0">
              <a:buNone/>
            </a:pPr>
            <a:r>
              <a:rPr lang="en-US" sz="3000" b="1" dirty="0">
                <a:solidFill>
                  <a:srgbClr val="14263F"/>
                </a:solidFill>
                <a:latin typeface="Cambria" pitchFamily="34" charset="0"/>
                <a:ea typeface="Cambria" pitchFamily="34" charset="-122"/>
                <a:cs typeface="Cambria" pitchFamily="34" charset="-120"/>
              </a:rPr>
              <a:t>Mercer County's Funding Divide</a:t>
            </a:r>
            <a:endParaRPr lang="en-US" sz="3000" dirty="0"/>
          </a:p>
        </p:txBody>
      </p:sp>
      <p:sp>
        <p:nvSpPr>
          <p:cNvPr id="4" name="Text 2"/>
          <p:cNvSpPr txBox="1"/>
          <p:nvPr/>
        </p:nvSpPr>
        <p:spPr>
          <a:xfrm>
            <a:off x="548640" y="1554480"/>
            <a:ext cx="3657600" cy="4480560"/>
          </a:xfrm>
          <a:prstGeom prst="rect">
            <a:avLst/>
          </a:prstGeom>
          <a:noFill/>
          <a:ln/>
        </p:spPr>
        <p:txBody>
          <a:bodyPr wrap="square" lIns="0" tIns="0" rIns="0" bIns="0" rtlCol="0" anchor="ctr"/>
          <a:lstStyle/>
          <a:p>
            <a:pPr indent="0" marL="0">
              <a:lnSpc>
                <a:spcPct val="128000"/>
              </a:lnSpc>
              <a:buNone/>
            </a:pPr>
            <a:r>
              <a:rPr lang="en-US" sz="1500" b="1" dirty="0">
                <a:solidFill>
                  <a:srgbClr val="14263F"/>
                </a:solidFill>
                <a:latin typeface="Calibri" pitchFamily="34" charset="0"/>
                <a:ea typeface="Calibri" pitchFamily="34" charset="-122"/>
                <a:cs typeface="Calibri" pitchFamily="34" charset="-120"/>
              </a:rPr>
              <a:t>About 10 miles apart.
</a:t>
            </a:r>
            <a:pPr indent="0" marL="0">
              <a:lnSpc>
                <a:spcPct val="128000"/>
              </a:lnSpc>
              <a:buNone/>
            </a:pPr>
            <a:r>
              <a:rPr lang="en-US" sz="1250" dirty="0">
                <a:solidFill>
                  <a:srgbClr val="1C1C1A"/>
                </a:solidFill>
                <a:latin typeface="Calibri" pitchFamily="34" charset="0"/>
                <a:ea typeface="Calibri" pitchFamily="34" charset="-122"/>
                <a:cs typeface="Calibri" pitchFamily="34" charset="-120"/>
              </a:rPr>
              <a:t>New Jersey's capital and one of the country's wealthiest university towns sit on opposite sides of the same adequacy line as Irvington and Millburn.
</a:t>
            </a:r>
            <a:pPr indent="0" marL="0">
              <a:lnSpc>
                <a:spcPct val="128000"/>
              </a:lnSpc>
              <a:buNone/>
            </a:pPr>
            <a:r>
              <a:rPr lang="en-US" sz="1250" dirty="0">
                <a:solidFill>
                  <a:srgbClr val="1C1C1A"/>
                </a:solidFill>
                <a:latin typeface="Calibri" pitchFamily="34" charset="0"/>
                <a:ea typeface="Calibri" pitchFamily="34" charset="-122"/>
                <a:cs typeface="Calibri" pitchFamily="34" charset="-120"/>
              </a:rPr>
              <a:t>These two pairs are not isolated cases — they are the geography behind the statewide pattern seen earlier.</a:t>
            </a:r>
            <a:endParaRPr lang="en-US" sz="1250" dirty="0"/>
          </a:p>
        </p:txBody>
      </p:sp>
      <p:pic>
        <p:nvPicPr>
          <p:cNvPr id="5" name="Image 0" descr="/tmp/work/outputs/brief_assets/map_mercer_county.png">    </p:cNvPr>
          <p:cNvPicPr>
            <a:picLocks noChangeAspect="1"/>
          </p:cNvPicPr>
          <p:nvPr/>
        </p:nvPicPr>
        <p:blipFill>
          <a:blip r:embed="rId1"/>
          <a:stretch>
            <a:fillRect/>
          </a:stretch>
        </p:blipFill>
        <p:spPr>
          <a:xfrm>
            <a:off x="5817075" y="1417320"/>
            <a:ext cx="4626626" cy="4480560"/>
          </a:xfrm>
          <a:prstGeom prst="rect">
            <a:avLst/>
          </a:prstGeom>
        </p:spPr>
      </p:pic>
      <p:sp>
        <p:nvSpPr>
          <p:cNvPr id="6" name="Text 3"/>
          <p:cNvSpPr txBox="1"/>
          <p:nvPr/>
        </p:nvSpPr>
        <p:spPr>
          <a:xfrm>
            <a:off x="4526280" y="5989320"/>
            <a:ext cx="7208215" cy="457200"/>
          </a:xfrm>
          <a:prstGeom prst="rect">
            <a:avLst/>
          </a:prstGeom>
          <a:noFill/>
          <a:ln/>
        </p:spPr>
        <p:txBody>
          <a:bodyPr wrap="square" lIns="0" tIns="0" rIns="0" bIns="0" rtlCol="0" anchor="ctr"/>
          <a:lstStyle/>
          <a:p>
            <a:pPr algn="ctr" indent="0" marL="0">
              <a:lnSpc>
                <a:spcPts val="1200"/>
              </a:lnSpc>
              <a:buNone/>
            </a:pPr>
            <a:r>
              <a:rPr lang="en-US" sz="950" i="1" dirty="0">
                <a:solidFill>
                  <a:srgbClr val="5B5A56"/>
                </a:solidFill>
                <a:latin typeface="Calibri" pitchFamily="34" charset="0"/>
                <a:ea typeface="Calibri" pitchFamily="34" charset="-122"/>
                <a:cs typeface="Calibri" pitchFamily="34" charset="-120"/>
              </a:rPr>
              <a:t>Trenton (79% adequate) and Princeton (199% adequate) and their neighboring towns, Mercer County, 2024. Municipal boundaries: U.S. Census TIGER/Line, 2023.</a:t>
            </a:r>
            <a:endParaRPr lang="en-US" sz="950" dirty="0"/>
          </a:p>
        </p:txBody>
      </p:sp>
      <p:sp>
        <p:nvSpPr>
          <p:cNvPr id="7" name="Text 4"/>
          <p:cNvSpPr txBox="1"/>
          <p:nvPr/>
        </p:nvSpPr>
        <p:spPr>
          <a:xfrm>
            <a:off x="457200" y="6473952"/>
            <a:ext cx="7315200" cy="274320"/>
          </a:xfrm>
          <a:prstGeom prst="rect">
            <a:avLst/>
          </a:prstGeom>
          <a:noFill/>
          <a:ln/>
        </p:spPr>
        <p:txBody>
          <a:bodyPr wrap="square" rtlCol="0" anchor="ctr"/>
          <a:lstStyle/>
          <a:p>
            <a:pPr indent="0" marL="0">
              <a:buNone/>
            </a:pPr>
            <a:r>
              <a:rPr lang="en-US" sz="800" spc="100" kern="0" dirty="0">
                <a:solidFill>
                  <a:srgbClr val="5B5A56"/>
                </a:solidFill>
                <a:latin typeface="Calibri" pitchFamily="34" charset="0"/>
                <a:ea typeface="Calibri" pitchFamily="34" charset="-122"/>
                <a:cs typeface="Calibri" pitchFamily="34" charset="-120"/>
              </a:rPr>
              <a:t>NEW JERSEY'S EQUAL EDUCATIONAL OPPORTUNITY PROBLEM</a:t>
            </a:r>
            <a:endParaRPr lang="en-US" sz="800" dirty="0"/>
          </a:p>
        </p:txBody>
      </p:sp>
      <p:sp>
        <p:nvSpPr>
          <p:cNvPr id="8" name="Text 5"/>
          <p:cNvSpPr txBox="1"/>
          <p:nvPr/>
        </p:nvSpPr>
        <p:spPr>
          <a:xfrm>
            <a:off x="11277295" y="6473952"/>
            <a:ext cx="457200" cy="274320"/>
          </a:xfrm>
          <a:prstGeom prst="rect">
            <a:avLst/>
          </a:prstGeom>
          <a:noFill/>
          <a:ln/>
        </p:spPr>
        <p:txBody>
          <a:bodyPr wrap="square" rtlCol="0" anchor="ctr"/>
          <a:lstStyle/>
          <a:p>
            <a:pPr algn="r" indent="0" marL="0">
              <a:buNone/>
            </a:pPr>
            <a:r>
              <a:rPr lang="en-US" sz="800" dirty="0">
                <a:solidFill>
                  <a:srgbClr val="5B5A56"/>
                </a:solidFill>
                <a:latin typeface="Calibri" pitchFamily="34" charset="0"/>
                <a:ea typeface="Calibri" pitchFamily="34" charset="-122"/>
                <a:cs typeface="Calibri" pitchFamily="34" charset="-120"/>
              </a:rPr>
              <a:t>11</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4263F"/>
        </a:solidFill>
      </p:bgPr>
    </p:bg>
    <p:spTree>
      <p:nvGrpSpPr>
        <p:cNvPr id="1" name=""/>
        <p:cNvGrpSpPr/>
        <p:nvPr/>
      </p:nvGrpSpPr>
      <p:grpSpPr>
        <a:xfrm>
          <a:off x="0" y="0"/>
          <a:ext cx="0" cy="0"/>
          <a:chOff x="0" y="0"/>
          <a:chExt cx="0" cy="0"/>
        </a:xfrm>
      </p:grpSpPr>
      <p:sp>
        <p:nvSpPr>
          <p:cNvPr id="2" name="Text 0"/>
          <p:cNvSpPr txBox="1"/>
          <p:nvPr/>
        </p:nvSpPr>
        <p:spPr>
          <a:xfrm>
            <a:off x="548640" y="384048"/>
            <a:ext cx="9144000" cy="320040"/>
          </a:xfrm>
          <a:prstGeom prst="rect">
            <a:avLst/>
          </a:prstGeom>
          <a:noFill/>
          <a:ln/>
        </p:spPr>
        <p:txBody>
          <a:bodyPr wrap="square" lIns="0" tIns="0" rIns="0" bIns="0" rtlCol="0" anchor="ctr"/>
          <a:lstStyle/>
          <a:p>
            <a:pPr indent="0" marL="0">
              <a:buNone/>
            </a:pPr>
            <a:r>
              <a:rPr lang="en-US" sz="1150" b="1" spc="200" kern="0" dirty="0">
                <a:solidFill>
                  <a:srgbClr val="E8763F"/>
                </a:solidFill>
                <a:latin typeface="Calibri" pitchFamily="34" charset="0"/>
                <a:ea typeface="Calibri" pitchFamily="34" charset="-122"/>
                <a:cs typeface="Calibri" pitchFamily="34" charset="-120"/>
              </a:rPr>
              <a:t>SCHOOL-LEVEL FINDINGS</a:t>
            </a:r>
            <a:endParaRPr lang="en-US" sz="1150" dirty="0"/>
          </a:p>
        </p:txBody>
      </p:sp>
      <p:sp>
        <p:nvSpPr>
          <p:cNvPr id="3" name="Text 1"/>
          <p:cNvSpPr txBox="1"/>
          <p:nvPr/>
        </p:nvSpPr>
        <p:spPr>
          <a:xfrm>
            <a:off x="548640" y="685800"/>
            <a:ext cx="10972800" cy="822960"/>
          </a:xfrm>
          <a:prstGeom prst="rect">
            <a:avLst/>
          </a:prstGeom>
          <a:noFill/>
          <a:ln/>
        </p:spPr>
        <p:txBody>
          <a:bodyPr wrap="square" lIns="0" tIns="0" rIns="0" bIns="0" rtlCol="0" anchor="ctr"/>
          <a:lstStyle/>
          <a:p>
            <a:pPr indent="0" marL="0">
              <a:buNone/>
            </a:pPr>
            <a:r>
              <a:rPr lang="en-US" sz="3000" b="1" dirty="0">
                <a:solidFill>
                  <a:srgbClr val="FFFFFF"/>
                </a:solidFill>
                <a:latin typeface="Cambria" pitchFamily="34" charset="0"/>
                <a:ea typeface="Cambria" pitchFamily="34" charset="-122"/>
                <a:cs typeface="Cambria" pitchFamily="34" charset="-120"/>
              </a:rPr>
              <a:t>The Same Divide, School by School</a:t>
            </a:r>
            <a:endParaRPr lang="en-US" sz="3000" dirty="0"/>
          </a:p>
        </p:txBody>
      </p:sp>
      <p:sp>
        <p:nvSpPr>
          <p:cNvPr id="4" name="Text 2"/>
          <p:cNvSpPr txBox="1"/>
          <p:nvPr/>
        </p:nvSpPr>
        <p:spPr>
          <a:xfrm>
            <a:off x="548640" y="1554480"/>
            <a:ext cx="6035040" cy="2926080"/>
          </a:xfrm>
          <a:prstGeom prst="rect">
            <a:avLst/>
          </a:prstGeom>
          <a:noFill/>
          <a:ln/>
        </p:spPr>
        <p:txBody>
          <a:bodyPr wrap="square" lIns="0" tIns="0" rIns="0" bIns="0" rtlCol="0" anchor="ctr"/>
          <a:lstStyle/>
          <a:p>
            <a:pPr indent="0" marL="0">
              <a:lnSpc>
                <a:spcPts val="1900"/>
              </a:lnSpc>
              <a:buNone/>
            </a:pPr>
            <a:r>
              <a:rPr lang="en-US" sz="1350" dirty="0">
                <a:solidFill>
                  <a:srgbClr val="E9EDF3"/>
                </a:solidFill>
                <a:latin typeface="Calibri" pitchFamily="34" charset="0"/>
                <a:ea typeface="Calibri" pitchFamily="34" charset="-122"/>
                <a:cs typeface="Calibri" pitchFamily="34" charset="-120"/>
              </a:rPr>
              <a:t>District-level averages are themselves an average of school-level realities. A separate School Finance Indicators Database cost model — built at the individual-school level for roughly 2,400 New Jersey public schools, 2019–2024 — lets us look inside districts rather than across them, against two standards: an “Average” (lower) bar, and a “+1 SD” (higher) bar one full standard deviation above it.</a:t>
            </a:r>
            <a:endParaRPr lang="en-US" sz="1350" dirty="0"/>
          </a:p>
        </p:txBody>
      </p:sp>
      <p:sp>
        <p:nvSpPr>
          <p:cNvPr id="5" name="Shape 3"/>
          <p:cNvSpPr/>
          <p:nvPr/>
        </p:nvSpPr>
        <p:spPr>
          <a:xfrm>
            <a:off x="7040880" y="1737360"/>
            <a:ext cx="4572000" cy="1417320"/>
          </a:xfrm>
          <a:prstGeom prst="roundRect">
            <a:avLst>
              <a:gd name="adj" fmla="val 3871"/>
            </a:avLst>
          </a:prstGeom>
          <a:solidFill>
            <a:srgbClr val="1C3557"/>
          </a:solidFill>
          <a:ln/>
        </p:spPr>
      </p:sp>
      <p:sp>
        <p:nvSpPr>
          <p:cNvPr id="6" name="Text 4"/>
          <p:cNvSpPr txBox="1"/>
          <p:nvPr/>
        </p:nvSpPr>
        <p:spPr>
          <a:xfrm>
            <a:off x="7269480" y="1874520"/>
            <a:ext cx="4114800" cy="594360"/>
          </a:xfrm>
          <a:prstGeom prst="rect">
            <a:avLst/>
          </a:prstGeom>
          <a:noFill/>
          <a:ln/>
        </p:spPr>
        <p:txBody>
          <a:bodyPr wrap="square" lIns="0" tIns="0" rIns="0" bIns="0" rtlCol="0" anchor="ctr"/>
          <a:lstStyle/>
          <a:p>
            <a:pPr indent="0" marL="0">
              <a:buNone/>
            </a:pPr>
            <a:r>
              <a:rPr lang="en-US" sz="2800" b="1" dirty="0">
                <a:solidFill>
                  <a:srgbClr val="E8763F"/>
                </a:solidFill>
                <a:latin typeface="Cambria" pitchFamily="34" charset="0"/>
                <a:ea typeface="Cambria" pitchFamily="34" charset="-122"/>
                <a:cs typeface="Cambria" pitchFamily="34" charset="-120"/>
              </a:rPr>
              <a:t>53–61%</a:t>
            </a:r>
            <a:endParaRPr lang="en-US" sz="2800" dirty="0"/>
          </a:p>
        </p:txBody>
      </p:sp>
      <p:sp>
        <p:nvSpPr>
          <p:cNvPr id="7" name="Text 5"/>
          <p:cNvSpPr txBox="1"/>
          <p:nvPr/>
        </p:nvSpPr>
        <p:spPr>
          <a:xfrm>
            <a:off x="7269480" y="2514600"/>
            <a:ext cx="4114800" cy="548640"/>
          </a:xfrm>
          <a:prstGeom prst="rect">
            <a:avLst/>
          </a:prstGeom>
          <a:noFill/>
          <a:ln/>
        </p:spPr>
        <p:txBody>
          <a:bodyPr wrap="square" lIns="0" tIns="0" rIns="0" bIns="0" rtlCol="0" anchor="ctr"/>
          <a:lstStyle/>
          <a:p>
            <a:pPr indent="0" marL="0">
              <a:lnSpc>
                <a:spcPts val="1500"/>
              </a:lnSpc>
              <a:buNone/>
            </a:pPr>
            <a:r>
              <a:rPr lang="en-US" sz="1200" dirty="0">
                <a:solidFill>
                  <a:srgbClr val="D6DDE8"/>
                </a:solidFill>
                <a:latin typeface="Calibri" pitchFamily="34" charset="0"/>
                <a:ea typeface="Calibri" pitchFamily="34" charset="-122"/>
                <a:cs typeface="Calibri" pitchFamily="34" charset="-120"/>
              </a:rPr>
              <a:t>of NJ schools funded below the lower, “Average” standard, 2019–2024</a:t>
            </a:r>
            <a:endParaRPr lang="en-US" sz="1200" dirty="0"/>
          </a:p>
        </p:txBody>
      </p:sp>
      <p:sp>
        <p:nvSpPr>
          <p:cNvPr id="8" name="Shape 6"/>
          <p:cNvSpPr/>
          <p:nvPr/>
        </p:nvSpPr>
        <p:spPr>
          <a:xfrm>
            <a:off x="7040880" y="3429000"/>
            <a:ext cx="4572000" cy="1417320"/>
          </a:xfrm>
          <a:prstGeom prst="roundRect">
            <a:avLst>
              <a:gd name="adj" fmla="val 3871"/>
            </a:avLst>
          </a:prstGeom>
          <a:solidFill>
            <a:srgbClr val="1C3557"/>
          </a:solidFill>
          <a:ln/>
        </p:spPr>
      </p:sp>
      <p:sp>
        <p:nvSpPr>
          <p:cNvPr id="9" name="Text 7"/>
          <p:cNvSpPr txBox="1"/>
          <p:nvPr/>
        </p:nvSpPr>
        <p:spPr>
          <a:xfrm>
            <a:off x="7269480" y="3566160"/>
            <a:ext cx="4114800" cy="594360"/>
          </a:xfrm>
          <a:prstGeom prst="rect">
            <a:avLst/>
          </a:prstGeom>
          <a:noFill/>
          <a:ln/>
        </p:spPr>
        <p:txBody>
          <a:bodyPr wrap="square" lIns="0" tIns="0" rIns="0" bIns="0" rtlCol="0" anchor="ctr"/>
          <a:lstStyle/>
          <a:p>
            <a:pPr indent="0" marL="0">
              <a:buNone/>
            </a:pPr>
            <a:r>
              <a:rPr lang="en-US" sz="2800" b="1" dirty="0">
                <a:solidFill>
                  <a:srgbClr val="E8763F"/>
                </a:solidFill>
                <a:latin typeface="Cambria" pitchFamily="34" charset="0"/>
                <a:ea typeface="Cambria" pitchFamily="34" charset="-122"/>
                <a:cs typeface="Cambria" pitchFamily="34" charset="-120"/>
              </a:rPr>
              <a:t>82–87%</a:t>
            </a:r>
            <a:endParaRPr lang="en-US" sz="2800" dirty="0"/>
          </a:p>
        </p:txBody>
      </p:sp>
      <p:sp>
        <p:nvSpPr>
          <p:cNvPr id="10" name="Text 8"/>
          <p:cNvSpPr txBox="1"/>
          <p:nvPr/>
        </p:nvSpPr>
        <p:spPr>
          <a:xfrm>
            <a:off x="7269480" y="4206240"/>
            <a:ext cx="4114800" cy="548640"/>
          </a:xfrm>
          <a:prstGeom prst="rect">
            <a:avLst/>
          </a:prstGeom>
          <a:noFill/>
          <a:ln/>
        </p:spPr>
        <p:txBody>
          <a:bodyPr wrap="square" lIns="0" tIns="0" rIns="0" bIns="0" rtlCol="0" anchor="ctr"/>
          <a:lstStyle/>
          <a:p>
            <a:pPr indent="0" marL="0">
              <a:lnSpc>
                <a:spcPts val="1500"/>
              </a:lnSpc>
              <a:buNone/>
            </a:pPr>
            <a:r>
              <a:rPr lang="en-US" sz="1200" dirty="0">
                <a:solidFill>
                  <a:srgbClr val="D6DDE8"/>
                </a:solidFill>
                <a:latin typeface="Calibri" pitchFamily="34" charset="0"/>
                <a:ea typeface="Calibri" pitchFamily="34" charset="-122"/>
                <a:cs typeface="Calibri" pitchFamily="34" charset="-120"/>
              </a:rPr>
              <a:t>of NJ schools funded below the higher, “+1 SD” standard, 2019–2024</a:t>
            </a:r>
            <a:endParaRPr lang="en-US" sz="1200" dirty="0"/>
          </a:p>
        </p:txBody>
      </p:sp>
      <p:sp>
        <p:nvSpPr>
          <p:cNvPr id="11" name="Text 9"/>
          <p:cNvSpPr txBox="1"/>
          <p:nvPr/>
        </p:nvSpPr>
        <p:spPr>
          <a:xfrm>
            <a:off x="457200" y="6473952"/>
            <a:ext cx="7315200" cy="274320"/>
          </a:xfrm>
          <a:prstGeom prst="rect">
            <a:avLst/>
          </a:prstGeom>
          <a:noFill/>
          <a:ln/>
        </p:spPr>
        <p:txBody>
          <a:bodyPr wrap="square" rtlCol="0" anchor="ctr"/>
          <a:lstStyle/>
          <a:p>
            <a:pPr indent="0" marL="0">
              <a:buNone/>
            </a:pPr>
            <a:r>
              <a:rPr lang="en-US" sz="800" spc="100" kern="0" dirty="0">
                <a:solidFill>
                  <a:srgbClr val="5B5A56"/>
                </a:solidFill>
                <a:latin typeface="Calibri" pitchFamily="34" charset="0"/>
                <a:ea typeface="Calibri" pitchFamily="34" charset="-122"/>
                <a:cs typeface="Calibri" pitchFamily="34" charset="-120"/>
              </a:rPr>
              <a:t>NEW JERSEY'S EQUAL EDUCATIONAL OPPORTUNITY PROBLEM</a:t>
            </a:r>
            <a:endParaRPr lang="en-US" sz="800" dirty="0"/>
          </a:p>
        </p:txBody>
      </p:sp>
      <p:sp>
        <p:nvSpPr>
          <p:cNvPr id="12" name="Text 10"/>
          <p:cNvSpPr txBox="1"/>
          <p:nvPr/>
        </p:nvSpPr>
        <p:spPr>
          <a:xfrm>
            <a:off x="11277295" y="6473952"/>
            <a:ext cx="457200" cy="274320"/>
          </a:xfrm>
          <a:prstGeom prst="rect">
            <a:avLst/>
          </a:prstGeom>
          <a:noFill/>
          <a:ln/>
        </p:spPr>
        <p:txBody>
          <a:bodyPr wrap="square" rtlCol="0" anchor="ctr"/>
          <a:lstStyle/>
          <a:p>
            <a:pPr algn="r" indent="0" marL="0">
              <a:buNone/>
            </a:pPr>
            <a:r>
              <a:rPr lang="en-US" sz="800" dirty="0">
                <a:solidFill>
                  <a:srgbClr val="5B5A56"/>
                </a:solidFill>
                <a:latin typeface="Calibri" pitchFamily="34" charset="0"/>
                <a:ea typeface="Calibri" pitchFamily="34" charset="-122"/>
                <a:cs typeface="Calibri" pitchFamily="34" charset="-120"/>
              </a:rPr>
              <a:t>12</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384048"/>
            <a:ext cx="9144000" cy="320040"/>
          </a:xfrm>
          <a:prstGeom prst="rect">
            <a:avLst/>
          </a:prstGeom>
          <a:noFill/>
          <a:ln/>
        </p:spPr>
        <p:txBody>
          <a:bodyPr wrap="square" lIns="0" tIns="0" rIns="0" bIns="0" rtlCol="0" anchor="ctr"/>
          <a:lstStyle/>
          <a:p>
            <a:pPr indent="0" marL="0">
              <a:buNone/>
            </a:pPr>
            <a:r>
              <a:rPr lang="en-US" sz="1150" b="1" spc="200" kern="0" dirty="0">
                <a:solidFill>
                  <a:srgbClr val="C8582A"/>
                </a:solidFill>
                <a:latin typeface="Calibri" pitchFamily="34" charset="0"/>
                <a:ea typeface="Calibri" pitchFamily="34" charset="-122"/>
                <a:cs typeface="Calibri" pitchFamily="34" charset="-120"/>
              </a:rPr>
              <a:t>SCHOOL-LEVEL FINDINGS</a:t>
            </a:r>
            <a:endParaRPr lang="en-US" sz="1150" dirty="0"/>
          </a:p>
        </p:txBody>
      </p:sp>
      <p:sp>
        <p:nvSpPr>
          <p:cNvPr id="3" name="Text 1"/>
          <p:cNvSpPr txBox="1"/>
          <p:nvPr/>
        </p:nvSpPr>
        <p:spPr>
          <a:xfrm>
            <a:off x="548640" y="685800"/>
            <a:ext cx="11064240" cy="822960"/>
          </a:xfrm>
          <a:prstGeom prst="rect">
            <a:avLst/>
          </a:prstGeom>
          <a:noFill/>
          <a:ln/>
        </p:spPr>
        <p:txBody>
          <a:bodyPr wrap="square" lIns="0" tIns="0" rIns="0" bIns="0" rtlCol="0" anchor="ctr"/>
          <a:lstStyle/>
          <a:p>
            <a:pPr indent="0" marL="0">
              <a:buNone/>
            </a:pPr>
            <a:r>
              <a:rPr lang="en-US" sz="3000" b="1" dirty="0">
                <a:solidFill>
                  <a:srgbClr val="14263F"/>
                </a:solidFill>
                <a:latin typeface="Cambria" pitchFamily="34" charset="0"/>
                <a:ea typeface="Cambria" pitchFamily="34" charset="-122"/>
                <a:cs typeface="Cambria" pitchFamily="34" charset="-120"/>
              </a:rPr>
              <a:t>Even the Lower Bar Isn't Being Met</a:t>
            </a:r>
            <a:endParaRPr lang="en-US" sz="3000" dirty="0"/>
          </a:p>
        </p:txBody>
      </p:sp>
      <p:pic>
        <p:nvPicPr>
          <p:cNvPr id="4" name="Image 0" descr="/tmp/work/outputs/brief_assets/fig4_schooltrend.png">    </p:cNvPr>
          <p:cNvPicPr>
            <a:picLocks noChangeAspect="1"/>
          </p:cNvPicPr>
          <p:nvPr/>
        </p:nvPicPr>
        <p:blipFill>
          <a:blip r:embed="rId1"/>
          <a:stretch>
            <a:fillRect/>
          </a:stretch>
        </p:blipFill>
        <p:spPr>
          <a:xfrm>
            <a:off x="1103224" y="1417320"/>
            <a:ext cx="9985248" cy="4480560"/>
          </a:xfrm>
          <a:prstGeom prst="rect">
            <a:avLst/>
          </a:prstGeom>
        </p:spPr>
      </p:pic>
      <p:sp>
        <p:nvSpPr>
          <p:cNvPr id="5" name="Text 2"/>
          <p:cNvSpPr txBox="1"/>
          <p:nvPr/>
        </p:nvSpPr>
        <p:spPr>
          <a:xfrm>
            <a:off x="548640" y="5989320"/>
            <a:ext cx="11094415" cy="457200"/>
          </a:xfrm>
          <a:prstGeom prst="rect">
            <a:avLst/>
          </a:prstGeom>
          <a:noFill/>
          <a:ln/>
        </p:spPr>
        <p:txBody>
          <a:bodyPr wrap="square" lIns="0" tIns="0" rIns="0" bIns="0" rtlCol="0" anchor="ctr"/>
          <a:lstStyle/>
          <a:p>
            <a:pPr algn="ctr" indent="0" marL="0">
              <a:lnSpc>
                <a:spcPts val="1200"/>
              </a:lnSpc>
              <a:buNone/>
            </a:pPr>
            <a:r>
              <a:rPr lang="en-US" sz="950" i="1" dirty="0">
                <a:solidFill>
                  <a:srgbClr val="5B5A56"/>
                </a:solidFill>
                <a:latin typeface="Calibri" pitchFamily="34" charset="0"/>
                <a:ea typeface="Calibri" pitchFamily="34" charset="-122"/>
                <a:cs typeface="Calibri" pitchFamily="34" charset="-120"/>
              </a:rPr>
              <a:t>Statewide average school funding adequacy (left) and share of schools funded below adequacy (right), both standards, 2019–2024. Source: NJ school-level cost model, ~2,400 schools per year.</a:t>
            </a:r>
            <a:endParaRPr lang="en-US" sz="950" dirty="0"/>
          </a:p>
        </p:txBody>
      </p:sp>
      <p:sp>
        <p:nvSpPr>
          <p:cNvPr id="6" name="Text 3"/>
          <p:cNvSpPr txBox="1"/>
          <p:nvPr/>
        </p:nvSpPr>
        <p:spPr>
          <a:xfrm>
            <a:off x="457200" y="6473952"/>
            <a:ext cx="7315200" cy="274320"/>
          </a:xfrm>
          <a:prstGeom prst="rect">
            <a:avLst/>
          </a:prstGeom>
          <a:noFill/>
          <a:ln/>
        </p:spPr>
        <p:txBody>
          <a:bodyPr wrap="square" rtlCol="0" anchor="ctr"/>
          <a:lstStyle/>
          <a:p>
            <a:pPr indent="0" marL="0">
              <a:buNone/>
            </a:pPr>
            <a:r>
              <a:rPr lang="en-US" sz="800" spc="100" kern="0" dirty="0">
                <a:solidFill>
                  <a:srgbClr val="5B5A56"/>
                </a:solidFill>
                <a:latin typeface="Calibri" pitchFamily="34" charset="0"/>
                <a:ea typeface="Calibri" pitchFamily="34" charset="-122"/>
                <a:cs typeface="Calibri" pitchFamily="34" charset="-120"/>
              </a:rPr>
              <a:t>NEW JERSEY'S EQUAL EDUCATIONAL OPPORTUNITY PROBLEM</a:t>
            </a:r>
            <a:endParaRPr lang="en-US" sz="800" dirty="0"/>
          </a:p>
        </p:txBody>
      </p:sp>
      <p:sp>
        <p:nvSpPr>
          <p:cNvPr id="7" name="Text 4"/>
          <p:cNvSpPr txBox="1"/>
          <p:nvPr/>
        </p:nvSpPr>
        <p:spPr>
          <a:xfrm>
            <a:off x="11277295" y="6473952"/>
            <a:ext cx="457200" cy="274320"/>
          </a:xfrm>
          <a:prstGeom prst="rect">
            <a:avLst/>
          </a:prstGeom>
          <a:noFill/>
          <a:ln/>
        </p:spPr>
        <p:txBody>
          <a:bodyPr wrap="square" rtlCol="0" anchor="ctr"/>
          <a:lstStyle/>
          <a:p>
            <a:pPr algn="r" indent="0" marL="0">
              <a:buNone/>
            </a:pPr>
            <a:r>
              <a:rPr lang="en-US" sz="800" dirty="0">
                <a:solidFill>
                  <a:srgbClr val="5B5A56"/>
                </a:solidFill>
                <a:latin typeface="Calibri" pitchFamily="34" charset="0"/>
                <a:ea typeface="Calibri" pitchFamily="34" charset="-122"/>
                <a:cs typeface="Calibri" pitchFamily="34" charset="-120"/>
              </a:rPr>
              <a:t>13</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384048"/>
            <a:ext cx="9144000" cy="320040"/>
          </a:xfrm>
          <a:prstGeom prst="rect">
            <a:avLst/>
          </a:prstGeom>
          <a:noFill/>
          <a:ln/>
        </p:spPr>
        <p:txBody>
          <a:bodyPr wrap="square" lIns="0" tIns="0" rIns="0" bIns="0" rtlCol="0" anchor="ctr"/>
          <a:lstStyle/>
          <a:p>
            <a:pPr indent="0" marL="0">
              <a:buNone/>
            </a:pPr>
            <a:r>
              <a:rPr lang="en-US" sz="1150" b="1" spc="200" kern="0" dirty="0">
                <a:solidFill>
                  <a:srgbClr val="C8582A"/>
                </a:solidFill>
                <a:latin typeface="Calibri" pitchFamily="34" charset="0"/>
                <a:ea typeface="Calibri" pitchFamily="34" charset="-122"/>
                <a:cs typeface="Calibri" pitchFamily="34" charset="-120"/>
              </a:rPr>
              <a:t>SCHOOL-LEVEL FINDINGS</a:t>
            </a:r>
            <a:endParaRPr lang="en-US" sz="1150" dirty="0"/>
          </a:p>
        </p:txBody>
      </p:sp>
      <p:sp>
        <p:nvSpPr>
          <p:cNvPr id="3" name="Text 1"/>
          <p:cNvSpPr txBox="1"/>
          <p:nvPr/>
        </p:nvSpPr>
        <p:spPr>
          <a:xfrm>
            <a:off x="548640" y="685800"/>
            <a:ext cx="11064240" cy="822960"/>
          </a:xfrm>
          <a:prstGeom prst="rect">
            <a:avLst/>
          </a:prstGeom>
          <a:noFill/>
          <a:ln/>
        </p:spPr>
        <p:txBody>
          <a:bodyPr wrap="square" lIns="0" tIns="0" rIns="0" bIns="0" rtlCol="0" anchor="ctr"/>
          <a:lstStyle/>
          <a:p>
            <a:pPr indent="0" marL="0">
              <a:buNone/>
            </a:pPr>
            <a:r>
              <a:rPr lang="en-US" sz="3000" b="1" dirty="0">
                <a:solidFill>
                  <a:srgbClr val="14263F"/>
                </a:solidFill>
                <a:latin typeface="Cambria" pitchFamily="34" charset="0"/>
                <a:ea typeface="Cambria" pitchFamily="34" charset="-122"/>
                <a:cs typeface="Cambria" pitchFamily="34" charset="-120"/>
              </a:rPr>
              <a:t>Three Schools, 2024</a:t>
            </a:r>
            <a:endParaRPr lang="en-US" sz="3000" dirty="0"/>
          </a:p>
        </p:txBody>
      </p:sp>
      <p:sp>
        <p:nvSpPr>
          <p:cNvPr id="4" name="Shape 2"/>
          <p:cNvSpPr/>
          <p:nvPr/>
        </p:nvSpPr>
        <p:spPr>
          <a:xfrm>
            <a:off x="548640" y="1600200"/>
            <a:ext cx="3611880" cy="4434840"/>
          </a:xfrm>
          <a:prstGeom prst="roundRect">
            <a:avLst>
              <a:gd name="adj" fmla="val 1519"/>
            </a:avLst>
          </a:prstGeom>
          <a:solidFill>
            <a:srgbClr val="E9EDF3"/>
          </a:solidFill>
          <a:ln/>
        </p:spPr>
      </p:sp>
      <p:sp>
        <p:nvSpPr>
          <p:cNvPr id="5" name="Shape 3"/>
          <p:cNvSpPr/>
          <p:nvPr/>
        </p:nvSpPr>
        <p:spPr>
          <a:xfrm>
            <a:off x="548640" y="1600200"/>
            <a:ext cx="3611880" cy="82296"/>
          </a:xfrm>
          <a:prstGeom prst="rect">
            <a:avLst/>
          </a:prstGeom>
          <a:solidFill>
            <a:srgbClr val="C8582A"/>
          </a:solidFill>
          <a:ln/>
        </p:spPr>
      </p:sp>
      <p:sp>
        <p:nvSpPr>
          <p:cNvPr id="6" name="Text 4"/>
          <p:cNvSpPr txBox="1"/>
          <p:nvPr/>
        </p:nvSpPr>
        <p:spPr>
          <a:xfrm>
            <a:off x="777240" y="1828800"/>
            <a:ext cx="3154680" cy="777240"/>
          </a:xfrm>
          <a:prstGeom prst="rect">
            <a:avLst/>
          </a:prstGeom>
          <a:noFill/>
          <a:ln/>
        </p:spPr>
        <p:txBody>
          <a:bodyPr wrap="square" lIns="0" tIns="0" rIns="0" bIns="0" rtlCol="0" anchor="ctr"/>
          <a:lstStyle/>
          <a:p>
            <a:pPr indent="0" marL="0">
              <a:lnSpc>
                <a:spcPts val="1800"/>
              </a:lnSpc>
              <a:buNone/>
            </a:pPr>
            <a:r>
              <a:rPr lang="en-US" sz="1500" b="1" dirty="0">
                <a:solidFill>
                  <a:srgbClr val="14263F"/>
                </a:solidFill>
                <a:latin typeface="Cambria" pitchFamily="34" charset="0"/>
                <a:ea typeface="Cambria" pitchFamily="34" charset="-122"/>
                <a:cs typeface="Cambria" pitchFamily="34" charset="-120"/>
              </a:rPr>
              <a:t>East Side High School</a:t>
            </a:r>
            <a:endParaRPr lang="en-US" sz="1500" dirty="0"/>
          </a:p>
        </p:txBody>
      </p:sp>
      <p:sp>
        <p:nvSpPr>
          <p:cNvPr id="7" name="Text 5"/>
          <p:cNvSpPr txBox="1"/>
          <p:nvPr/>
        </p:nvSpPr>
        <p:spPr>
          <a:xfrm>
            <a:off x="777240" y="2542032"/>
            <a:ext cx="3154680" cy="320040"/>
          </a:xfrm>
          <a:prstGeom prst="rect">
            <a:avLst/>
          </a:prstGeom>
          <a:noFill/>
          <a:ln/>
        </p:spPr>
        <p:txBody>
          <a:bodyPr wrap="square" lIns="0" tIns="0" rIns="0" bIns="0" rtlCol="0" anchor="ctr"/>
          <a:lstStyle/>
          <a:p>
            <a:pPr indent="0" marL="0">
              <a:buNone/>
            </a:pPr>
            <a:r>
              <a:rPr lang="en-US" sz="1100" dirty="0">
                <a:solidFill>
                  <a:srgbClr val="5B5A56"/>
                </a:solidFill>
                <a:latin typeface="Calibri" pitchFamily="34" charset="0"/>
                <a:ea typeface="Calibri" pitchFamily="34" charset="-122"/>
                <a:cs typeface="Calibri" pitchFamily="34" charset="-120"/>
              </a:rPr>
              <a:t>Newark  ·  2,091 students</a:t>
            </a:r>
            <a:endParaRPr lang="en-US" sz="1100" dirty="0"/>
          </a:p>
        </p:txBody>
      </p:sp>
      <p:sp>
        <p:nvSpPr>
          <p:cNvPr id="8" name="Text 6"/>
          <p:cNvSpPr txBox="1"/>
          <p:nvPr/>
        </p:nvSpPr>
        <p:spPr>
          <a:xfrm>
            <a:off x="777240" y="3063240"/>
            <a:ext cx="3154680" cy="274320"/>
          </a:xfrm>
          <a:prstGeom prst="rect">
            <a:avLst/>
          </a:prstGeom>
          <a:noFill/>
          <a:ln/>
        </p:spPr>
        <p:txBody>
          <a:bodyPr wrap="square" lIns="0" tIns="0" rIns="0" bIns="0" rtlCol="0" anchor="ctr"/>
          <a:lstStyle/>
          <a:p>
            <a:pPr indent="0" marL="0">
              <a:buNone/>
            </a:pPr>
            <a:r>
              <a:rPr lang="en-US" sz="950" dirty="0">
                <a:solidFill>
                  <a:srgbClr val="5B5A56"/>
                </a:solidFill>
                <a:latin typeface="Calibri" pitchFamily="34" charset="0"/>
                <a:ea typeface="Calibri" pitchFamily="34" charset="-122"/>
                <a:cs typeface="Calibri" pitchFamily="34" charset="-120"/>
              </a:rPr>
              <a:t>% of adequate funding</a:t>
            </a:r>
            <a:endParaRPr lang="en-US" sz="950" dirty="0"/>
          </a:p>
        </p:txBody>
      </p:sp>
      <p:sp>
        <p:nvSpPr>
          <p:cNvPr id="9" name="Text 7"/>
          <p:cNvSpPr txBox="1"/>
          <p:nvPr/>
        </p:nvSpPr>
        <p:spPr>
          <a:xfrm>
            <a:off x="777240" y="3337560"/>
            <a:ext cx="3154680" cy="411480"/>
          </a:xfrm>
          <a:prstGeom prst="rect">
            <a:avLst/>
          </a:prstGeom>
          <a:noFill/>
          <a:ln/>
        </p:spPr>
        <p:txBody>
          <a:bodyPr wrap="square" lIns="0" tIns="0" rIns="0" bIns="0" rtlCol="0" anchor="ctr"/>
          <a:lstStyle/>
          <a:p>
            <a:pPr indent="0" marL="0">
              <a:buNone/>
            </a:pPr>
            <a:r>
              <a:rPr lang="en-US" sz="1900" b="1" dirty="0">
                <a:solidFill>
                  <a:srgbClr val="C8582A"/>
                </a:solidFill>
                <a:latin typeface="Cambria" pitchFamily="34" charset="0"/>
                <a:ea typeface="Cambria" pitchFamily="34" charset="-122"/>
                <a:cs typeface="Cambria" pitchFamily="34" charset="-120"/>
              </a:rPr>
              <a:t>71%  </a:t>
            </a:r>
            <a:pPr indent="0" marL="0">
              <a:buNone/>
            </a:pPr>
            <a:r>
              <a:rPr lang="en-US" sz="1000" dirty="0">
                <a:solidFill>
                  <a:srgbClr val="5B5A56"/>
                </a:solidFill>
                <a:latin typeface="Cambria" pitchFamily="34" charset="0"/>
                <a:ea typeface="Cambria" pitchFamily="34" charset="-122"/>
                <a:cs typeface="Cambria" pitchFamily="34" charset="-120"/>
              </a:rPr>
              <a:t>Average</a:t>
            </a:r>
            <a:endParaRPr lang="en-US" sz="1900" dirty="0"/>
          </a:p>
        </p:txBody>
      </p:sp>
      <p:sp>
        <p:nvSpPr>
          <p:cNvPr id="10" name="Text 8"/>
          <p:cNvSpPr txBox="1"/>
          <p:nvPr/>
        </p:nvSpPr>
        <p:spPr>
          <a:xfrm>
            <a:off x="777240" y="3767328"/>
            <a:ext cx="3154680" cy="411480"/>
          </a:xfrm>
          <a:prstGeom prst="rect">
            <a:avLst/>
          </a:prstGeom>
          <a:noFill/>
          <a:ln/>
        </p:spPr>
        <p:txBody>
          <a:bodyPr wrap="square" lIns="0" tIns="0" rIns="0" bIns="0" rtlCol="0" anchor="ctr"/>
          <a:lstStyle/>
          <a:p>
            <a:pPr indent="0" marL="0">
              <a:buNone/>
            </a:pPr>
            <a:r>
              <a:rPr lang="en-US" sz="1900" b="1" dirty="0">
                <a:solidFill>
                  <a:srgbClr val="C8582A"/>
                </a:solidFill>
                <a:latin typeface="Cambria" pitchFamily="34" charset="0"/>
                <a:ea typeface="Cambria" pitchFamily="34" charset="-122"/>
                <a:cs typeface="Cambria" pitchFamily="34" charset="-120"/>
              </a:rPr>
              <a:t>59%  </a:t>
            </a:r>
            <a:pPr indent="0" marL="0">
              <a:buNone/>
            </a:pPr>
            <a:r>
              <a:rPr lang="en-US" sz="1000" dirty="0">
                <a:solidFill>
                  <a:srgbClr val="5B5A56"/>
                </a:solidFill>
                <a:latin typeface="Cambria" pitchFamily="34" charset="0"/>
                <a:ea typeface="Cambria" pitchFamily="34" charset="-122"/>
                <a:cs typeface="Cambria" pitchFamily="34" charset="-120"/>
              </a:rPr>
              <a:t>+1 SD</a:t>
            </a:r>
            <a:endParaRPr lang="en-US" sz="1900" dirty="0"/>
          </a:p>
        </p:txBody>
      </p:sp>
      <p:sp>
        <p:nvSpPr>
          <p:cNvPr id="11" name="Text 9"/>
          <p:cNvSpPr txBox="1"/>
          <p:nvPr/>
        </p:nvSpPr>
        <p:spPr>
          <a:xfrm>
            <a:off x="777240" y="4343400"/>
            <a:ext cx="3154680" cy="274320"/>
          </a:xfrm>
          <a:prstGeom prst="rect">
            <a:avLst/>
          </a:prstGeom>
          <a:noFill/>
          <a:ln/>
        </p:spPr>
        <p:txBody>
          <a:bodyPr wrap="square" lIns="0" tIns="0" rIns="0" bIns="0" rtlCol="0" anchor="ctr"/>
          <a:lstStyle/>
          <a:p>
            <a:pPr indent="0" marL="0">
              <a:buNone/>
            </a:pPr>
            <a:r>
              <a:rPr lang="en-US" sz="950" dirty="0">
                <a:solidFill>
                  <a:srgbClr val="5B5A56"/>
                </a:solidFill>
                <a:latin typeface="Calibri" pitchFamily="34" charset="0"/>
                <a:ea typeface="Calibri" pitchFamily="34" charset="-122"/>
                <a:cs typeface="Calibri" pitchFamily="34" charset="-120"/>
              </a:rPr>
              <a:t>Outcome gap</a:t>
            </a:r>
            <a:endParaRPr lang="en-US" sz="950" dirty="0"/>
          </a:p>
        </p:txBody>
      </p:sp>
      <p:sp>
        <p:nvSpPr>
          <p:cNvPr id="12" name="Text 10"/>
          <p:cNvSpPr txBox="1"/>
          <p:nvPr/>
        </p:nvSpPr>
        <p:spPr>
          <a:xfrm>
            <a:off x="777240" y="4617720"/>
            <a:ext cx="3154680" cy="411480"/>
          </a:xfrm>
          <a:prstGeom prst="rect">
            <a:avLst/>
          </a:prstGeom>
          <a:noFill/>
          <a:ln/>
        </p:spPr>
        <p:txBody>
          <a:bodyPr wrap="square" lIns="0" tIns="0" rIns="0" bIns="0" rtlCol="0" anchor="ctr"/>
          <a:lstStyle/>
          <a:p>
            <a:pPr indent="0" marL="0">
              <a:buNone/>
            </a:pPr>
            <a:r>
              <a:rPr lang="en-US" sz="1900" b="1" dirty="0">
                <a:solidFill>
                  <a:srgbClr val="C8582A"/>
                </a:solidFill>
                <a:latin typeface="Cambria" pitchFamily="34" charset="0"/>
                <a:ea typeface="Cambria" pitchFamily="34" charset="-122"/>
                <a:cs typeface="Cambria" pitchFamily="34" charset="-120"/>
              </a:rPr>
              <a:t>−1.54  </a:t>
            </a:r>
            <a:pPr indent="0" marL="0">
              <a:buNone/>
            </a:pPr>
            <a:r>
              <a:rPr lang="en-US" sz="1000" dirty="0">
                <a:solidFill>
                  <a:srgbClr val="5B5A56"/>
                </a:solidFill>
                <a:latin typeface="Cambria" pitchFamily="34" charset="0"/>
                <a:ea typeface="Cambria" pitchFamily="34" charset="-122"/>
                <a:cs typeface="Cambria" pitchFamily="34" charset="-120"/>
              </a:rPr>
              <a:t>Average</a:t>
            </a:r>
            <a:endParaRPr lang="en-US" sz="1900" dirty="0"/>
          </a:p>
        </p:txBody>
      </p:sp>
      <p:sp>
        <p:nvSpPr>
          <p:cNvPr id="13" name="Text 11"/>
          <p:cNvSpPr txBox="1"/>
          <p:nvPr/>
        </p:nvSpPr>
        <p:spPr>
          <a:xfrm>
            <a:off x="777240" y="5047488"/>
            <a:ext cx="3154680" cy="411480"/>
          </a:xfrm>
          <a:prstGeom prst="rect">
            <a:avLst/>
          </a:prstGeom>
          <a:noFill/>
          <a:ln/>
        </p:spPr>
        <p:txBody>
          <a:bodyPr wrap="square" lIns="0" tIns="0" rIns="0" bIns="0" rtlCol="0" anchor="ctr"/>
          <a:lstStyle/>
          <a:p>
            <a:pPr indent="0" marL="0">
              <a:buNone/>
            </a:pPr>
            <a:r>
              <a:rPr lang="en-US" sz="1900" b="1" dirty="0">
                <a:solidFill>
                  <a:srgbClr val="C8582A"/>
                </a:solidFill>
                <a:latin typeface="Cambria" pitchFamily="34" charset="0"/>
                <a:ea typeface="Cambria" pitchFamily="34" charset="-122"/>
                <a:cs typeface="Cambria" pitchFamily="34" charset="-120"/>
              </a:rPr>
              <a:t>−2.54  </a:t>
            </a:r>
            <a:pPr indent="0" marL="0">
              <a:buNone/>
            </a:pPr>
            <a:r>
              <a:rPr lang="en-US" sz="1000" dirty="0">
                <a:solidFill>
                  <a:srgbClr val="5B5A56"/>
                </a:solidFill>
                <a:latin typeface="Cambria" pitchFamily="34" charset="0"/>
                <a:ea typeface="Cambria" pitchFamily="34" charset="-122"/>
                <a:cs typeface="Cambria" pitchFamily="34" charset="-120"/>
              </a:rPr>
              <a:t>+1 SD</a:t>
            </a:r>
            <a:endParaRPr lang="en-US" sz="1900" dirty="0"/>
          </a:p>
        </p:txBody>
      </p:sp>
      <p:sp>
        <p:nvSpPr>
          <p:cNvPr id="14" name="Shape 12"/>
          <p:cNvSpPr/>
          <p:nvPr/>
        </p:nvSpPr>
        <p:spPr>
          <a:xfrm>
            <a:off x="4416552" y="1600200"/>
            <a:ext cx="3611880" cy="4434840"/>
          </a:xfrm>
          <a:prstGeom prst="roundRect">
            <a:avLst>
              <a:gd name="adj" fmla="val 1519"/>
            </a:avLst>
          </a:prstGeom>
          <a:solidFill>
            <a:srgbClr val="E9EDF3"/>
          </a:solidFill>
          <a:ln/>
        </p:spPr>
      </p:sp>
      <p:sp>
        <p:nvSpPr>
          <p:cNvPr id="15" name="Shape 13"/>
          <p:cNvSpPr/>
          <p:nvPr/>
        </p:nvSpPr>
        <p:spPr>
          <a:xfrm>
            <a:off x="4416552" y="1600200"/>
            <a:ext cx="3611880" cy="82296"/>
          </a:xfrm>
          <a:prstGeom prst="rect">
            <a:avLst/>
          </a:prstGeom>
          <a:solidFill>
            <a:srgbClr val="C8582A"/>
          </a:solidFill>
          <a:ln/>
        </p:spPr>
      </p:sp>
      <p:sp>
        <p:nvSpPr>
          <p:cNvPr id="16" name="Text 14"/>
          <p:cNvSpPr txBox="1"/>
          <p:nvPr/>
        </p:nvSpPr>
        <p:spPr>
          <a:xfrm>
            <a:off x="4645152" y="1828800"/>
            <a:ext cx="3154680" cy="777240"/>
          </a:xfrm>
          <a:prstGeom prst="rect">
            <a:avLst/>
          </a:prstGeom>
          <a:noFill/>
          <a:ln/>
        </p:spPr>
        <p:txBody>
          <a:bodyPr wrap="square" lIns="0" tIns="0" rIns="0" bIns="0" rtlCol="0" anchor="ctr"/>
          <a:lstStyle/>
          <a:p>
            <a:pPr indent="0" marL="0">
              <a:lnSpc>
                <a:spcPts val="1800"/>
              </a:lnSpc>
              <a:buNone/>
            </a:pPr>
            <a:r>
              <a:rPr lang="en-US" sz="1500" b="1" dirty="0">
                <a:solidFill>
                  <a:srgbClr val="14263F"/>
                </a:solidFill>
                <a:latin typeface="Cambria" pitchFamily="34" charset="0"/>
                <a:ea typeface="Cambria" pitchFamily="34" charset="-122"/>
                <a:cs typeface="Cambria" pitchFamily="34" charset="-120"/>
              </a:rPr>
              <a:t>Trenton Central HS — Main Campus</a:t>
            </a:r>
            <a:endParaRPr lang="en-US" sz="1500" dirty="0"/>
          </a:p>
        </p:txBody>
      </p:sp>
      <p:sp>
        <p:nvSpPr>
          <p:cNvPr id="17" name="Text 15"/>
          <p:cNvSpPr txBox="1"/>
          <p:nvPr/>
        </p:nvSpPr>
        <p:spPr>
          <a:xfrm>
            <a:off x="4645152" y="2542032"/>
            <a:ext cx="3154680" cy="320040"/>
          </a:xfrm>
          <a:prstGeom prst="rect">
            <a:avLst/>
          </a:prstGeom>
          <a:noFill/>
          <a:ln/>
        </p:spPr>
        <p:txBody>
          <a:bodyPr wrap="square" lIns="0" tIns="0" rIns="0" bIns="0" rtlCol="0" anchor="ctr"/>
          <a:lstStyle/>
          <a:p>
            <a:pPr indent="0" marL="0">
              <a:buNone/>
            </a:pPr>
            <a:r>
              <a:rPr lang="en-US" sz="1100" dirty="0">
                <a:solidFill>
                  <a:srgbClr val="5B5A56"/>
                </a:solidFill>
                <a:latin typeface="Calibri" pitchFamily="34" charset="0"/>
                <a:ea typeface="Calibri" pitchFamily="34" charset="-122"/>
                <a:cs typeface="Calibri" pitchFamily="34" charset="-120"/>
              </a:rPr>
              <a:t>Trenton  ·  2,058 students</a:t>
            </a:r>
            <a:endParaRPr lang="en-US" sz="1100" dirty="0"/>
          </a:p>
        </p:txBody>
      </p:sp>
      <p:sp>
        <p:nvSpPr>
          <p:cNvPr id="18" name="Text 16"/>
          <p:cNvSpPr txBox="1"/>
          <p:nvPr/>
        </p:nvSpPr>
        <p:spPr>
          <a:xfrm>
            <a:off x="4645152" y="3063240"/>
            <a:ext cx="3154680" cy="274320"/>
          </a:xfrm>
          <a:prstGeom prst="rect">
            <a:avLst/>
          </a:prstGeom>
          <a:noFill/>
          <a:ln/>
        </p:spPr>
        <p:txBody>
          <a:bodyPr wrap="square" lIns="0" tIns="0" rIns="0" bIns="0" rtlCol="0" anchor="ctr"/>
          <a:lstStyle/>
          <a:p>
            <a:pPr indent="0" marL="0">
              <a:buNone/>
            </a:pPr>
            <a:r>
              <a:rPr lang="en-US" sz="950" dirty="0">
                <a:solidFill>
                  <a:srgbClr val="5B5A56"/>
                </a:solidFill>
                <a:latin typeface="Calibri" pitchFamily="34" charset="0"/>
                <a:ea typeface="Calibri" pitchFamily="34" charset="-122"/>
                <a:cs typeface="Calibri" pitchFamily="34" charset="-120"/>
              </a:rPr>
              <a:t>% of adequate funding</a:t>
            </a:r>
            <a:endParaRPr lang="en-US" sz="950" dirty="0"/>
          </a:p>
        </p:txBody>
      </p:sp>
      <p:sp>
        <p:nvSpPr>
          <p:cNvPr id="19" name="Text 17"/>
          <p:cNvSpPr txBox="1"/>
          <p:nvPr/>
        </p:nvSpPr>
        <p:spPr>
          <a:xfrm>
            <a:off x="4645152" y="3337560"/>
            <a:ext cx="3154680" cy="411480"/>
          </a:xfrm>
          <a:prstGeom prst="rect">
            <a:avLst/>
          </a:prstGeom>
          <a:noFill/>
          <a:ln/>
        </p:spPr>
        <p:txBody>
          <a:bodyPr wrap="square" lIns="0" tIns="0" rIns="0" bIns="0" rtlCol="0" anchor="ctr"/>
          <a:lstStyle/>
          <a:p>
            <a:pPr indent="0" marL="0">
              <a:buNone/>
            </a:pPr>
            <a:r>
              <a:rPr lang="en-US" sz="1900" b="1" dirty="0">
                <a:solidFill>
                  <a:srgbClr val="C8582A"/>
                </a:solidFill>
                <a:latin typeface="Cambria" pitchFamily="34" charset="0"/>
                <a:ea typeface="Cambria" pitchFamily="34" charset="-122"/>
                <a:cs typeface="Cambria" pitchFamily="34" charset="-120"/>
              </a:rPr>
              <a:t>68%  </a:t>
            </a:r>
            <a:pPr indent="0" marL="0">
              <a:buNone/>
            </a:pPr>
            <a:r>
              <a:rPr lang="en-US" sz="1000" dirty="0">
                <a:solidFill>
                  <a:srgbClr val="5B5A56"/>
                </a:solidFill>
                <a:latin typeface="Cambria" pitchFamily="34" charset="0"/>
                <a:ea typeface="Cambria" pitchFamily="34" charset="-122"/>
                <a:cs typeface="Cambria" pitchFamily="34" charset="-120"/>
              </a:rPr>
              <a:t>Average</a:t>
            </a:r>
            <a:endParaRPr lang="en-US" sz="1900" dirty="0"/>
          </a:p>
        </p:txBody>
      </p:sp>
      <p:sp>
        <p:nvSpPr>
          <p:cNvPr id="20" name="Text 18"/>
          <p:cNvSpPr txBox="1"/>
          <p:nvPr/>
        </p:nvSpPr>
        <p:spPr>
          <a:xfrm>
            <a:off x="4645152" y="3767328"/>
            <a:ext cx="3154680" cy="411480"/>
          </a:xfrm>
          <a:prstGeom prst="rect">
            <a:avLst/>
          </a:prstGeom>
          <a:noFill/>
          <a:ln/>
        </p:spPr>
        <p:txBody>
          <a:bodyPr wrap="square" lIns="0" tIns="0" rIns="0" bIns="0" rtlCol="0" anchor="ctr"/>
          <a:lstStyle/>
          <a:p>
            <a:pPr indent="0" marL="0">
              <a:buNone/>
            </a:pPr>
            <a:r>
              <a:rPr lang="en-US" sz="1900" b="1" dirty="0">
                <a:solidFill>
                  <a:srgbClr val="C8582A"/>
                </a:solidFill>
                <a:latin typeface="Cambria" pitchFamily="34" charset="0"/>
                <a:ea typeface="Cambria" pitchFamily="34" charset="-122"/>
                <a:cs typeface="Cambria" pitchFamily="34" charset="-120"/>
              </a:rPr>
              <a:t>56%  </a:t>
            </a:r>
            <a:pPr indent="0" marL="0">
              <a:buNone/>
            </a:pPr>
            <a:r>
              <a:rPr lang="en-US" sz="1000" dirty="0">
                <a:solidFill>
                  <a:srgbClr val="5B5A56"/>
                </a:solidFill>
                <a:latin typeface="Cambria" pitchFamily="34" charset="0"/>
                <a:ea typeface="Cambria" pitchFamily="34" charset="-122"/>
                <a:cs typeface="Cambria" pitchFamily="34" charset="-120"/>
              </a:rPr>
              <a:t>+1 SD</a:t>
            </a:r>
            <a:endParaRPr lang="en-US" sz="1900" dirty="0"/>
          </a:p>
        </p:txBody>
      </p:sp>
      <p:sp>
        <p:nvSpPr>
          <p:cNvPr id="21" name="Text 19"/>
          <p:cNvSpPr txBox="1"/>
          <p:nvPr/>
        </p:nvSpPr>
        <p:spPr>
          <a:xfrm>
            <a:off x="4645152" y="4343400"/>
            <a:ext cx="3154680" cy="274320"/>
          </a:xfrm>
          <a:prstGeom prst="rect">
            <a:avLst/>
          </a:prstGeom>
          <a:noFill/>
          <a:ln/>
        </p:spPr>
        <p:txBody>
          <a:bodyPr wrap="square" lIns="0" tIns="0" rIns="0" bIns="0" rtlCol="0" anchor="ctr"/>
          <a:lstStyle/>
          <a:p>
            <a:pPr indent="0" marL="0">
              <a:buNone/>
            </a:pPr>
            <a:r>
              <a:rPr lang="en-US" sz="950" dirty="0">
                <a:solidFill>
                  <a:srgbClr val="5B5A56"/>
                </a:solidFill>
                <a:latin typeface="Calibri" pitchFamily="34" charset="0"/>
                <a:ea typeface="Calibri" pitchFamily="34" charset="-122"/>
                <a:cs typeface="Calibri" pitchFamily="34" charset="-120"/>
              </a:rPr>
              <a:t>Outcome gap</a:t>
            </a:r>
            <a:endParaRPr lang="en-US" sz="950" dirty="0"/>
          </a:p>
        </p:txBody>
      </p:sp>
      <p:sp>
        <p:nvSpPr>
          <p:cNvPr id="22" name="Text 20"/>
          <p:cNvSpPr txBox="1"/>
          <p:nvPr/>
        </p:nvSpPr>
        <p:spPr>
          <a:xfrm>
            <a:off x="4645152" y="4617720"/>
            <a:ext cx="3154680" cy="411480"/>
          </a:xfrm>
          <a:prstGeom prst="rect">
            <a:avLst/>
          </a:prstGeom>
          <a:noFill/>
          <a:ln/>
        </p:spPr>
        <p:txBody>
          <a:bodyPr wrap="square" lIns="0" tIns="0" rIns="0" bIns="0" rtlCol="0" anchor="ctr"/>
          <a:lstStyle/>
          <a:p>
            <a:pPr indent="0" marL="0">
              <a:buNone/>
            </a:pPr>
            <a:r>
              <a:rPr lang="en-US" sz="1900" b="1" dirty="0">
                <a:solidFill>
                  <a:srgbClr val="C8582A"/>
                </a:solidFill>
                <a:latin typeface="Cambria" pitchFamily="34" charset="0"/>
                <a:ea typeface="Cambria" pitchFamily="34" charset="-122"/>
                <a:cs typeface="Cambria" pitchFamily="34" charset="-120"/>
              </a:rPr>
              <a:t>−0.75  </a:t>
            </a:r>
            <a:pPr indent="0" marL="0">
              <a:buNone/>
            </a:pPr>
            <a:r>
              <a:rPr lang="en-US" sz="1000" dirty="0">
                <a:solidFill>
                  <a:srgbClr val="5B5A56"/>
                </a:solidFill>
                <a:latin typeface="Cambria" pitchFamily="34" charset="0"/>
                <a:ea typeface="Cambria" pitchFamily="34" charset="-122"/>
                <a:cs typeface="Cambria" pitchFamily="34" charset="-120"/>
              </a:rPr>
              <a:t>Average</a:t>
            </a:r>
            <a:endParaRPr lang="en-US" sz="1900" dirty="0"/>
          </a:p>
        </p:txBody>
      </p:sp>
      <p:sp>
        <p:nvSpPr>
          <p:cNvPr id="23" name="Text 21"/>
          <p:cNvSpPr txBox="1"/>
          <p:nvPr/>
        </p:nvSpPr>
        <p:spPr>
          <a:xfrm>
            <a:off x="4645152" y="5047488"/>
            <a:ext cx="3154680" cy="411480"/>
          </a:xfrm>
          <a:prstGeom prst="rect">
            <a:avLst/>
          </a:prstGeom>
          <a:noFill/>
          <a:ln/>
        </p:spPr>
        <p:txBody>
          <a:bodyPr wrap="square" lIns="0" tIns="0" rIns="0" bIns="0" rtlCol="0" anchor="ctr"/>
          <a:lstStyle/>
          <a:p>
            <a:pPr indent="0" marL="0">
              <a:buNone/>
            </a:pPr>
            <a:r>
              <a:rPr lang="en-US" sz="1900" b="1" dirty="0">
                <a:solidFill>
                  <a:srgbClr val="C8582A"/>
                </a:solidFill>
                <a:latin typeface="Cambria" pitchFamily="34" charset="0"/>
                <a:ea typeface="Cambria" pitchFamily="34" charset="-122"/>
                <a:cs typeface="Cambria" pitchFamily="34" charset="-120"/>
              </a:rPr>
              <a:t>−1.75  </a:t>
            </a:r>
            <a:pPr indent="0" marL="0">
              <a:buNone/>
            </a:pPr>
            <a:r>
              <a:rPr lang="en-US" sz="1000" dirty="0">
                <a:solidFill>
                  <a:srgbClr val="5B5A56"/>
                </a:solidFill>
                <a:latin typeface="Cambria" pitchFamily="34" charset="0"/>
                <a:ea typeface="Cambria" pitchFamily="34" charset="-122"/>
                <a:cs typeface="Cambria" pitchFamily="34" charset="-120"/>
              </a:rPr>
              <a:t>+1 SD</a:t>
            </a:r>
            <a:endParaRPr lang="en-US" sz="1900" dirty="0"/>
          </a:p>
        </p:txBody>
      </p:sp>
      <p:sp>
        <p:nvSpPr>
          <p:cNvPr id="24" name="Shape 22"/>
          <p:cNvSpPr/>
          <p:nvPr/>
        </p:nvSpPr>
        <p:spPr>
          <a:xfrm>
            <a:off x="8284464" y="1600200"/>
            <a:ext cx="3611880" cy="4434840"/>
          </a:xfrm>
          <a:prstGeom prst="roundRect">
            <a:avLst>
              <a:gd name="adj" fmla="val 1519"/>
            </a:avLst>
          </a:prstGeom>
          <a:solidFill>
            <a:srgbClr val="E9EDF3"/>
          </a:solidFill>
          <a:ln/>
        </p:spPr>
      </p:sp>
      <p:sp>
        <p:nvSpPr>
          <p:cNvPr id="25" name="Shape 23"/>
          <p:cNvSpPr/>
          <p:nvPr/>
        </p:nvSpPr>
        <p:spPr>
          <a:xfrm>
            <a:off x="8284464" y="1600200"/>
            <a:ext cx="3611880" cy="82296"/>
          </a:xfrm>
          <a:prstGeom prst="rect">
            <a:avLst/>
          </a:prstGeom>
          <a:solidFill>
            <a:srgbClr val="1C5CAB"/>
          </a:solidFill>
          <a:ln/>
        </p:spPr>
      </p:sp>
      <p:sp>
        <p:nvSpPr>
          <p:cNvPr id="26" name="Text 24"/>
          <p:cNvSpPr txBox="1"/>
          <p:nvPr/>
        </p:nvSpPr>
        <p:spPr>
          <a:xfrm>
            <a:off x="8513064" y="1828800"/>
            <a:ext cx="3154680" cy="777240"/>
          </a:xfrm>
          <a:prstGeom prst="rect">
            <a:avLst/>
          </a:prstGeom>
          <a:noFill/>
          <a:ln/>
        </p:spPr>
        <p:txBody>
          <a:bodyPr wrap="square" lIns="0" tIns="0" rIns="0" bIns="0" rtlCol="0" anchor="ctr"/>
          <a:lstStyle/>
          <a:p>
            <a:pPr indent="0" marL="0">
              <a:lnSpc>
                <a:spcPts val="1800"/>
              </a:lnSpc>
              <a:buNone/>
            </a:pPr>
            <a:r>
              <a:rPr lang="en-US" sz="1500" b="1" dirty="0">
                <a:solidFill>
                  <a:srgbClr val="14263F"/>
                </a:solidFill>
                <a:latin typeface="Cambria" pitchFamily="34" charset="0"/>
                <a:ea typeface="Cambria" pitchFamily="34" charset="-122"/>
                <a:cs typeface="Cambria" pitchFamily="34" charset="-120"/>
              </a:rPr>
              <a:t>Millburn High School</a:t>
            </a:r>
            <a:endParaRPr lang="en-US" sz="1500" dirty="0"/>
          </a:p>
        </p:txBody>
      </p:sp>
      <p:sp>
        <p:nvSpPr>
          <p:cNvPr id="27" name="Text 25"/>
          <p:cNvSpPr txBox="1"/>
          <p:nvPr/>
        </p:nvSpPr>
        <p:spPr>
          <a:xfrm>
            <a:off x="8513064" y="2542032"/>
            <a:ext cx="3154680" cy="320040"/>
          </a:xfrm>
          <a:prstGeom prst="rect">
            <a:avLst/>
          </a:prstGeom>
          <a:noFill/>
          <a:ln/>
        </p:spPr>
        <p:txBody>
          <a:bodyPr wrap="square" lIns="0" tIns="0" rIns="0" bIns="0" rtlCol="0" anchor="ctr"/>
          <a:lstStyle/>
          <a:p>
            <a:pPr indent="0" marL="0">
              <a:buNone/>
            </a:pPr>
            <a:r>
              <a:rPr lang="en-US" sz="1100" dirty="0">
                <a:solidFill>
                  <a:srgbClr val="5B5A56"/>
                </a:solidFill>
                <a:latin typeface="Calibri" pitchFamily="34" charset="0"/>
                <a:ea typeface="Calibri" pitchFamily="34" charset="-122"/>
                <a:cs typeface="Calibri" pitchFamily="34" charset="-120"/>
              </a:rPr>
              <a:t>Millburn  ·  1,382 students</a:t>
            </a:r>
            <a:endParaRPr lang="en-US" sz="1100" dirty="0"/>
          </a:p>
        </p:txBody>
      </p:sp>
      <p:sp>
        <p:nvSpPr>
          <p:cNvPr id="28" name="Text 26"/>
          <p:cNvSpPr txBox="1"/>
          <p:nvPr/>
        </p:nvSpPr>
        <p:spPr>
          <a:xfrm>
            <a:off x="8513064" y="3063240"/>
            <a:ext cx="3154680" cy="274320"/>
          </a:xfrm>
          <a:prstGeom prst="rect">
            <a:avLst/>
          </a:prstGeom>
          <a:noFill/>
          <a:ln/>
        </p:spPr>
        <p:txBody>
          <a:bodyPr wrap="square" lIns="0" tIns="0" rIns="0" bIns="0" rtlCol="0" anchor="ctr"/>
          <a:lstStyle/>
          <a:p>
            <a:pPr indent="0" marL="0">
              <a:buNone/>
            </a:pPr>
            <a:r>
              <a:rPr lang="en-US" sz="950" dirty="0">
                <a:solidFill>
                  <a:srgbClr val="5B5A56"/>
                </a:solidFill>
                <a:latin typeface="Calibri" pitchFamily="34" charset="0"/>
                <a:ea typeface="Calibri" pitchFamily="34" charset="-122"/>
                <a:cs typeface="Calibri" pitchFamily="34" charset="-120"/>
              </a:rPr>
              <a:t>% of adequate funding</a:t>
            </a:r>
            <a:endParaRPr lang="en-US" sz="950" dirty="0"/>
          </a:p>
        </p:txBody>
      </p:sp>
      <p:sp>
        <p:nvSpPr>
          <p:cNvPr id="29" name="Text 27"/>
          <p:cNvSpPr txBox="1"/>
          <p:nvPr/>
        </p:nvSpPr>
        <p:spPr>
          <a:xfrm>
            <a:off x="8513064" y="3337560"/>
            <a:ext cx="3154680" cy="411480"/>
          </a:xfrm>
          <a:prstGeom prst="rect">
            <a:avLst/>
          </a:prstGeom>
          <a:noFill/>
          <a:ln/>
        </p:spPr>
        <p:txBody>
          <a:bodyPr wrap="square" lIns="0" tIns="0" rIns="0" bIns="0" rtlCol="0" anchor="ctr"/>
          <a:lstStyle/>
          <a:p>
            <a:pPr indent="0" marL="0">
              <a:buNone/>
            </a:pPr>
            <a:r>
              <a:rPr lang="en-US" sz="1900" b="1" dirty="0">
                <a:solidFill>
                  <a:srgbClr val="1C5CAB"/>
                </a:solidFill>
                <a:latin typeface="Cambria" pitchFamily="34" charset="0"/>
                <a:ea typeface="Cambria" pitchFamily="34" charset="-122"/>
                <a:cs typeface="Cambria" pitchFamily="34" charset="-120"/>
              </a:rPr>
              <a:t>131%  </a:t>
            </a:r>
            <a:pPr indent="0" marL="0">
              <a:buNone/>
            </a:pPr>
            <a:r>
              <a:rPr lang="en-US" sz="1000" dirty="0">
                <a:solidFill>
                  <a:srgbClr val="5B5A56"/>
                </a:solidFill>
                <a:latin typeface="Cambria" pitchFamily="34" charset="0"/>
                <a:ea typeface="Cambria" pitchFamily="34" charset="-122"/>
                <a:cs typeface="Cambria" pitchFamily="34" charset="-120"/>
              </a:rPr>
              <a:t>Average</a:t>
            </a:r>
            <a:endParaRPr lang="en-US" sz="1900" dirty="0"/>
          </a:p>
        </p:txBody>
      </p:sp>
      <p:sp>
        <p:nvSpPr>
          <p:cNvPr id="30" name="Text 28"/>
          <p:cNvSpPr txBox="1"/>
          <p:nvPr/>
        </p:nvSpPr>
        <p:spPr>
          <a:xfrm>
            <a:off x="8513064" y="3767328"/>
            <a:ext cx="3154680" cy="411480"/>
          </a:xfrm>
          <a:prstGeom prst="rect">
            <a:avLst/>
          </a:prstGeom>
          <a:noFill/>
          <a:ln/>
        </p:spPr>
        <p:txBody>
          <a:bodyPr wrap="square" lIns="0" tIns="0" rIns="0" bIns="0" rtlCol="0" anchor="ctr"/>
          <a:lstStyle/>
          <a:p>
            <a:pPr indent="0" marL="0">
              <a:buNone/>
            </a:pPr>
            <a:r>
              <a:rPr lang="en-US" sz="1900" b="1" dirty="0">
                <a:solidFill>
                  <a:srgbClr val="1C5CAB"/>
                </a:solidFill>
                <a:latin typeface="Cambria" pitchFamily="34" charset="0"/>
                <a:ea typeface="Cambria" pitchFamily="34" charset="-122"/>
                <a:cs typeface="Cambria" pitchFamily="34" charset="-120"/>
              </a:rPr>
              <a:t>108%  </a:t>
            </a:r>
            <a:pPr indent="0" marL="0">
              <a:buNone/>
            </a:pPr>
            <a:r>
              <a:rPr lang="en-US" sz="1000" dirty="0">
                <a:solidFill>
                  <a:srgbClr val="5B5A56"/>
                </a:solidFill>
                <a:latin typeface="Cambria" pitchFamily="34" charset="0"/>
                <a:ea typeface="Cambria" pitchFamily="34" charset="-122"/>
                <a:cs typeface="Cambria" pitchFamily="34" charset="-120"/>
              </a:rPr>
              <a:t>+1 SD</a:t>
            </a:r>
            <a:endParaRPr lang="en-US" sz="1900" dirty="0"/>
          </a:p>
        </p:txBody>
      </p:sp>
      <p:sp>
        <p:nvSpPr>
          <p:cNvPr id="31" name="Text 29"/>
          <p:cNvSpPr txBox="1"/>
          <p:nvPr/>
        </p:nvSpPr>
        <p:spPr>
          <a:xfrm>
            <a:off x="8513064" y="4343400"/>
            <a:ext cx="3154680" cy="274320"/>
          </a:xfrm>
          <a:prstGeom prst="rect">
            <a:avLst/>
          </a:prstGeom>
          <a:noFill/>
          <a:ln/>
        </p:spPr>
        <p:txBody>
          <a:bodyPr wrap="square" lIns="0" tIns="0" rIns="0" bIns="0" rtlCol="0" anchor="ctr"/>
          <a:lstStyle/>
          <a:p>
            <a:pPr indent="0" marL="0">
              <a:buNone/>
            </a:pPr>
            <a:r>
              <a:rPr lang="en-US" sz="950" dirty="0">
                <a:solidFill>
                  <a:srgbClr val="5B5A56"/>
                </a:solidFill>
                <a:latin typeface="Calibri" pitchFamily="34" charset="0"/>
                <a:ea typeface="Calibri" pitchFamily="34" charset="-122"/>
                <a:cs typeface="Calibri" pitchFamily="34" charset="-120"/>
              </a:rPr>
              <a:t>Outcome gap</a:t>
            </a:r>
            <a:endParaRPr lang="en-US" sz="950" dirty="0"/>
          </a:p>
        </p:txBody>
      </p:sp>
      <p:sp>
        <p:nvSpPr>
          <p:cNvPr id="32" name="Text 30"/>
          <p:cNvSpPr txBox="1"/>
          <p:nvPr/>
        </p:nvSpPr>
        <p:spPr>
          <a:xfrm>
            <a:off x="8513064" y="4617720"/>
            <a:ext cx="3154680" cy="411480"/>
          </a:xfrm>
          <a:prstGeom prst="rect">
            <a:avLst/>
          </a:prstGeom>
          <a:noFill/>
          <a:ln/>
        </p:spPr>
        <p:txBody>
          <a:bodyPr wrap="square" lIns="0" tIns="0" rIns="0" bIns="0" rtlCol="0" anchor="ctr"/>
          <a:lstStyle/>
          <a:p>
            <a:pPr indent="0" marL="0">
              <a:buNone/>
            </a:pPr>
            <a:r>
              <a:rPr lang="en-US" sz="1900" b="1" dirty="0">
                <a:solidFill>
                  <a:srgbClr val="1C5CAB"/>
                </a:solidFill>
                <a:latin typeface="Cambria" pitchFamily="34" charset="0"/>
                <a:ea typeface="Cambria" pitchFamily="34" charset="-122"/>
                <a:cs typeface="Cambria" pitchFamily="34" charset="-120"/>
              </a:rPr>
              <a:t>1.87  </a:t>
            </a:r>
            <a:pPr indent="0" marL="0">
              <a:buNone/>
            </a:pPr>
            <a:r>
              <a:rPr lang="en-US" sz="1000" dirty="0">
                <a:solidFill>
                  <a:srgbClr val="5B5A56"/>
                </a:solidFill>
                <a:latin typeface="Cambria" pitchFamily="34" charset="0"/>
                <a:ea typeface="Cambria" pitchFamily="34" charset="-122"/>
                <a:cs typeface="Cambria" pitchFamily="34" charset="-120"/>
              </a:rPr>
              <a:t>Average</a:t>
            </a:r>
            <a:endParaRPr lang="en-US" sz="1900" dirty="0"/>
          </a:p>
        </p:txBody>
      </p:sp>
      <p:sp>
        <p:nvSpPr>
          <p:cNvPr id="33" name="Text 31"/>
          <p:cNvSpPr txBox="1"/>
          <p:nvPr/>
        </p:nvSpPr>
        <p:spPr>
          <a:xfrm>
            <a:off x="8513064" y="5047488"/>
            <a:ext cx="3154680" cy="411480"/>
          </a:xfrm>
          <a:prstGeom prst="rect">
            <a:avLst/>
          </a:prstGeom>
          <a:noFill/>
          <a:ln/>
        </p:spPr>
        <p:txBody>
          <a:bodyPr wrap="square" lIns="0" tIns="0" rIns="0" bIns="0" rtlCol="0" anchor="ctr"/>
          <a:lstStyle/>
          <a:p>
            <a:pPr indent="0" marL="0">
              <a:buNone/>
            </a:pPr>
            <a:r>
              <a:rPr lang="en-US" sz="1900" b="1" dirty="0">
                <a:solidFill>
                  <a:srgbClr val="1C5CAB"/>
                </a:solidFill>
                <a:latin typeface="Cambria" pitchFamily="34" charset="0"/>
                <a:ea typeface="Cambria" pitchFamily="34" charset="-122"/>
                <a:cs typeface="Cambria" pitchFamily="34" charset="-120"/>
              </a:rPr>
              <a:t>0.87  </a:t>
            </a:r>
            <a:pPr indent="0" marL="0">
              <a:buNone/>
            </a:pPr>
            <a:r>
              <a:rPr lang="en-US" sz="1000" dirty="0">
                <a:solidFill>
                  <a:srgbClr val="5B5A56"/>
                </a:solidFill>
                <a:latin typeface="Cambria" pitchFamily="34" charset="0"/>
                <a:ea typeface="Cambria" pitchFamily="34" charset="-122"/>
                <a:cs typeface="Cambria" pitchFamily="34" charset="-120"/>
              </a:rPr>
              <a:t>+1 SD</a:t>
            </a:r>
            <a:endParaRPr lang="en-US" sz="1900" dirty="0"/>
          </a:p>
        </p:txBody>
      </p:sp>
      <p:sp>
        <p:nvSpPr>
          <p:cNvPr id="34" name="Text 32"/>
          <p:cNvSpPr txBox="1"/>
          <p:nvPr/>
        </p:nvSpPr>
        <p:spPr>
          <a:xfrm>
            <a:off x="548640" y="6172200"/>
            <a:ext cx="11064240" cy="320040"/>
          </a:xfrm>
          <a:prstGeom prst="rect">
            <a:avLst/>
          </a:prstGeom>
          <a:noFill/>
          <a:ln/>
        </p:spPr>
        <p:txBody>
          <a:bodyPr wrap="square" lIns="0" tIns="0" rIns="0" bIns="0" rtlCol="0" anchor="ctr"/>
          <a:lstStyle/>
          <a:p>
            <a:pPr indent="0" marL="0">
              <a:buNone/>
            </a:pPr>
            <a:r>
              <a:rPr lang="en-US" sz="950" i="1" dirty="0">
                <a:solidFill>
                  <a:srgbClr val="5B5A56"/>
                </a:solidFill>
                <a:latin typeface="Calibri" pitchFamily="34" charset="0"/>
                <a:ea typeface="Calibri" pitchFamily="34" charset="-122"/>
                <a:cs typeface="Calibri" pitchFamily="34" charset="-120"/>
              </a:rPr>
              <a:t>Source: NJ school-level cost model (nj_cost_models.dta). The companion animated video tracks these three schools across all six years.</a:t>
            </a:r>
            <a:endParaRPr lang="en-US" sz="950" dirty="0"/>
          </a:p>
        </p:txBody>
      </p:sp>
      <p:sp>
        <p:nvSpPr>
          <p:cNvPr id="35" name="Text 33"/>
          <p:cNvSpPr txBox="1"/>
          <p:nvPr/>
        </p:nvSpPr>
        <p:spPr>
          <a:xfrm>
            <a:off x="457200" y="6473952"/>
            <a:ext cx="7315200" cy="274320"/>
          </a:xfrm>
          <a:prstGeom prst="rect">
            <a:avLst/>
          </a:prstGeom>
          <a:noFill/>
          <a:ln/>
        </p:spPr>
        <p:txBody>
          <a:bodyPr wrap="square" rtlCol="0" anchor="ctr"/>
          <a:lstStyle/>
          <a:p>
            <a:pPr indent="0" marL="0">
              <a:buNone/>
            </a:pPr>
            <a:r>
              <a:rPr lang="en-US" sz="800" spc="100" kern="0" dirty="0">
                <a:solidFill>
                  <a:srgbClr val="5B5A56"/>
                </a:solidFill>
                <a:latin typeface="Calibri" pitchFamily="34" charset="0"/>
                <a:ea typeface="Calibri" pitchFamily="34" charset="-122"/>
                <a:cs typeface="Calibri" pitchFamily="34" charset="-120"/>
              </a:rPr>
              <a:t>NEW JERSEY'S EQUAL EDUCATIONAL OPPORTUNITY PROBLEM</a:t>
            </a:r>
            <a:endParaRPr lang="en-US" sz="800" dirty="0"/>
          </a:p>
        </p:txBody>
      </p:sp>
      <p:sp>
        <p:nvSpPr>
          <p:cNvPr id="36" name="Text 34"/>
          <p:cNvSpPr txBox="1"/>
          <p:nvPr/>
        </p:nvSpPr>
        <p:spPr>
          <a:xfrm>
            <a:off x="11277295" y="6473952"/>
            <a:ext cx="457200" cy="274320"/>
          </a:xfrm>
          <a:prstGeom prst="rect">
            <a:avLst/>
          </a:prstGeom>
          <a:noFill/>
          <a:ln/>
        </p:spPr>
        <p:txBody>
          <a:bodyPr wrap="square" rtlCol="0" anchor="ctr"/>
          <a:lstStyle/>
          <a:p>
            <a:pPr algn="r" indent="0" marL="0">
              <a:buNone/>
            </a:pPr>
            <a:r>
              <a:rPr lang="en-US" sz="800" dirty="0">
                <a:solidFill>
                  <a:srgbClr val="5B5A56"/>
                </a:solidFill>
                <a:latin typeface="Calibri" pitchFamily="34" charset="0"/>
                <a:ea typeface="Calibri" pitchFamily="34" charset="-122"/>
                <a:cs typeface="Calibri" pitchFamily="34" charset="-120"/>
              </a:rPr>
              <a:t>14</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384048"/>
            <a:ext cx="9144000" cy="320040"/>
          </a:xfrm>
          <a:prstGeom prst="rect">
            <a:avLst/>
          </a:prstGeom>
          <a:noFill/>
          <a:ln/>
        </p:spPr>
        <p:txBody>
          <a:bodyPr wrap="square" lIns="0" tIns="0" rIns="0" bIns="0" rtlCol="0" anchor="ctr"/>
          <a:lstStyle/>
          <a:p>
            <a:pPr indent="0" marL="0">
              <a:buNone/>
            </a:pPr>
            <a:r>
              <a:rPr lang="en-US" sz="1150" b="1" spc="200" kern="0" dirty="0">
                <a:solidFill>
                  <a:srgbClr val="C8582A"/>
                </a:solidFill>
                <a:latin typeface="Calibri" pitchFamily="34" charset="0"/>
                <a:ea typeface="Calibri" pitchFamily="34" charset="-122"/>
                <a:cs typeface="Calibri" pitchFamily="34" charset="-120"/>
              </a:rPr>
              <a:t>RECOMMENDATIONS</a:t>
            </a:r>
            <a:endParaRPr lang="en-US" sz="1150" dirty="0"/>
          </a:p>
        </p:txBody>
      </p:sp>
      <p:sp>
        <p:nvSpPr>
          <p:cNvPr id="3" name="Text 1"/>
          <p:cNvSpPr txBox="1"/>
          <p:nvPr/>
        </p:nvSpPr>
        <p:spPr>
          <a:xfrm>
            <a:off x="548640" y="685800"/>
            <a:ext cx="11064240" cy="822960"/>
          </a:xfrm>
          <a:prstGeom prst="rect">
            <a:avLst/>
          </a:prstGeom>
          <a:noFill/>
          <a:ln/>
        </p:spPr>
        <p:txBody>
          <a:bodyPr wrap="square" lIns="0" tIns="0" rIns="0" bIns="0" rtlCol="0" anchor="ctr"/>
          <a:lstStyle/>
          <a:p>
            <a:pPr indent="0" marL="0">
              <a:buNone/>
            </a:pPr>
            <a:r>
              <a:rPr lang="en-US" sz="3000" b="1" dirty="0">
                <a:solidFill>
                  <a:srgbClr val="14263F"/>
                </a:solidFill>
                <a:latin typeface="Cambria" pitchFamily="34" charset="0"/>
                <a:ea typeface="Cambria" pitchFamily="34" charset="-122"/>
                <a:cs typeface="Cambria" pitchFamily="34" charset="-120"/>
              </a:rPr>
              <a:t>How to Fix the Problem</a:t>
            </a:r>
            <a:endParaRPr lang="en-US" sz="3000" dirty="0"/>
          </a:p>
        </p:txBody>
      </p:sp>
      <p:sp>
        <p:nvSpPr>
          <p:cNvPr id="4" name="Text 2"/>
          <p:cNvSpPr txBox="1"/>
          <p:nvPr/>
        </p:nvSpPr>
        <p:spPr>
          <a:xfrm>
            <a:off x="548640" y="1417320"/>
            <a:ext cx="10789920" cy="548640"/>
          </a:xfrm>
          <a:prstGeom prst="rect">
            <a:avLst/>
          </a:prstGeom>
          <a:noFill/>
          <a:ln/>
        </p:spPr>
        <p:txBody>
          <a:bodyPr wrap="square" lIns="0" tIns="0" rIns="0" bIns="0" rtlCol="0" anchor="ctr"/>
          <a:lstStyle/>
          <a:p>
            <a:pPr indent="0" marL="0">
              <a:lnSpc>
                <a:spcPts val="1700"/>
              </a:lnSpc>
              <a:buNone/>
            </a:pPr>
            <a:r>
              <a:rPr lang="en-US" sz="1300" dirty="0">
                <a:solidFill>
                  <a:srgbClr val="5B5A56"/>
                </a:solidFill>
                <a:latin typeface="Calibri" pitchFamily="34" charset="0"/>
                <a:ea typeface="Calibri" pitchFamily="34" charset="-122"/>
                <a:cs typeface="Calibri" pitchFamily="34" charset="-120"/>
              </a:rPr>
              <a:t>New Jersey does not need a new legal or analytical framework — it needs to finish applying the one its own Supreme Court and Legislature already built.</a:t>
            </a:r>
            <a:endParaRPr lang="en-US" sz="1300" dirty="0"/>
          </a:p>
        </p:txBody>
      </p:sp>
      <p:sp>
        <p:nvSpPr>
          <p:cNvPr id="5" name="Shape 3"/>
          <p:cNvSpPr/>
          <p:nvPr/>
        </p:nvSpPr>
        <p:spPr>
          <a:xfrm>
            <a:off x="548640" y="2194560"/>
            <a:ext cx="3611880" cy="3017520"/>
          </a:xfrm>
          <a:prstGeom prst="roundRect">
            <a:avLst>
              <a:gd name="adj" fmla="val 2424"/>
            </a:avLst>
          </a:prstGeom>
          <a:solidFill>
            <a:srgbClr val="14263F"/>
          </a:solidFill>
          <a:ln/>
        </p:spPr>
      </p:sp>
      <p:sp>
        <p:nvSpPr>
          <p:cNvPr id="6" name="Shape 4"/>
          <p:cNvSpPr/>
          <p:nvPr/>
        </p:nvSpPr>
        <p:spPr>
          <a:xfrm>
            <a:off x="804672" y="2468880"/>
            <a:ext cx="502920" cy="502920"/>
          </a:xfrm>
          <a:prstGeom prst="ellipse">
            <a:avLst/>
          </a:prstGeom>
          <a:solidFill>
            <a:srgbClr val="C8582A"/>
          </a:solidFill>
          <a:ln/>
        </p:spPr>
      </p:sp>
      <p:sp>
        <p:nvSpPr>
          <p:cNvPr id="7" name="Text 5"/>
          <p:cNvSpPr txBox="1"/>
          <p:nvPr/>
        </p:nvSpPr>
        <p:spPr>
          <a:xfrm>
            <a:off x="804672" y="2468880"/>
            <a:ext cx="502920" cy="50292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8" name="Text 6"/>
          <p:cNvSpPr txBox="1"/>
          <p:nvPr/>
        </p:nvSpPr>
        <p:spPr>
          <a:xfrm>
            <a:off x="804672" y="3154680"/>
            <a:ext cx="3099816" cy="502920"/>
          </a:xfrm>
          <a:prstGeom prst="rect">
            <a:avLst/>
          </a:prstGeom>
          <a:noFill/>
          <a:ln/>
        </p:spPr>
        <p:txBody>
          <a:bodyPr wrap="square" lIns="0" tIns="0" rIns="0" bIns="0" rtlCol="0" anchor="ctr"/>
          <a:lstStyle/>
          <a:p>
            <a:pPr indent="0" marL="0">
              <a:buNone/>
            </a:pPr>
            <a:r>
              <a:rPr lang="en-US" sz="1900" b="1" dirty="0">
                <a:solidFill>
                  <a:srgbClr val="FFFFFF"/>
                </a:solidFill>
                <a:latin typeface="Cambria" pitchFamily="34" charset="0"/>
                <a:ea typeface="Cambria" pitchFamily="34" charset="-122"/>
                <a:cs typeface="Cambria" pitchFamily="34" charset="-120"/>
              </a:rPr>
              <a:t>Study</a:t>
            </a:r>
            <a:endParaRPr lang="en-US" sz="1900" dirty="0"/>
          </a:p>
        </p:txBody>
      </p:sp>
      <p:sp>
        <p:nvSpPr>
          <p:cNvPr id="9" name="Text 7"/>
          <p:cNvSpPr txBox="1"/>
          <p:nvPr/>
        </p:nvSpPr>
        <p:spPr>
          <a:xfrm>
            <a:off x="804672" y="3703320"/>
            <a:ext cx="3099816" cy="1417320"/>
          </a:xfrm>
          <a:prstGeom prst="rect">
            <a:avLst/>
          </a:prstGeom>
          <a:noFill/>
          <a:ln/>
        </p:spPr>
        <p:txBody>
          <a:bodyPr wrap="square" lIns="0" tIns="0" rIns="0" bIns="0" rtlCol="0" anchor="ctr"/>
          <a:lstStyle/>
          <a:p>
            <a:pPr indent="0" marL="0">
              <a:lnSpc>
                <a:spcPts val="1600"/>
              </a:lnSpc>
              <a:buNone/>
            </a:pPr>
            <a:r>
              <a:rPr lang="en-US" sz="1200" dirty="0">
                <a:solidFill>
                  <a:srgbClr val="E9EDF3"/>
                </a:solidFill>
                <a:latin typeface="Calibri" pitchFamily="34" charset="0"/>
                <a:ea typeface="Calibri" pitchFamily="34" charset="-122"/>
                <a:cs typeface="Calibri" pitchFamily="34" charset="-120"/>
              </a:rPr>
              <a:t>Commission a rigorous, independent cost study: what does it cost, district by district and school by school, to give every student a genuine opportunity to meet a robust outcome standard?</a:t>
            </a:r>
            <a:endParaRPr lang="en-US" sz="1200" dirty="0"/>
          </a:p>
        </p:txBody>
      </p:sp>
      <p:sp>
        <p:nvSpPr>
          <p:cNvPr id="10" name="Shape 8"/>
          <p:cNvSpPr/>
          <p:nvPr/>
        </p:nvSpPr>
        <p:spPr>
          <a:xfrm>
            <a:off x="4416552" y="2194560"/>
            <a:ext cx="3611880" cy="3017520"/>
          </a:xfrm>
          <a:prstGeom prst="roundRect">
            <a:avLst>
              <a:gd name="adj" fmla="val 2424"/>
            </a:avLst>
          </a:prstGeom>
          <a:solidFill>
            <a:srgbClr val="14263F"/>
          </a:solidFill>
          <a:ln/>
        </p:spPr>
      </p:sp>
      <p:sp>
        <p:nvSpPr>
          <p:cNvPr id="11" name="Shape 9"/>
          <p:cNvSpPr/>
          <p:nvPr/>
        </p:nvSpPr>
        <p:spPr>
          <a:xfrm>
            <a:off x="4672584" y="2468880"/>
            <a:ext cx="502920" cy="502920"/>
          </a:xfrm>
          <a:prstGeom prst="ellipse">
            <a:avLst/>
          </a:prstGeom>
          <a:solidFill>
            <a:srgbClr val="C8582A"/>
          </a:solidFill>
          <a:ln/>
        </p:spPr>
      </p:sp>
      <p:sp>
        <p:nvSpPr>
          <p:cNvPr id="12" name="Text 10"/>
          <p:cNvSpPr txBox="1"/>
          <p:nvPr/>
        </p:nvSpPr>
        <p:spPr>
          <a:xfrm>
            <a:off x="4672584" y="2468880"/>
            <a:ext cx="502920" cy="50292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3" name="Text 11"/>
          <p:cNvSpPr txBox="1"/>
          <p:nvPr/>
        </p:nvSpPr>
        <p:spPr>
          <a:xfrm>
            <a:off x="4672584" y="3154680"/>
            <a:ext cx="3099816" cy="502920"/>
          </a:xfrm>
          <a:prstGeom prst="rect">
            <a:avLst/>
          </a:prstGeom>
          <a:noFill/>
          <a:ln/>
        </p:spPr>
        <p:txBody>
          <a:bodyPr wrap="square" lIns="0" tIns="0" rIns="0" bIns="0" rtlCol="0" anchor="ctr"/>
          <a:lstStyle/>
          <a:p>
            <a:pPr indent="0" marL="0">
              <a:buNone/>
            </a:pPr>
            <a:r>
              <a:rPr lang="en-US" sz="1900" b="1" dirty="0">
                <a:solidFill>
                  <a:srgbClr val="FFFFFF"/>
                </a:solidFill>
                <a:latin typeface="Cambria" pitchFamily="34" charset="0"/>
                <a:ea typeface="Cambria" pitchFamily="34" charset="-122"/>
                <a:cs typeface="Cambria" pitchFamily="34" charset="-120"/>
              </a:rPr>
              <a:t>Recalibrate</a:t>
            </a:r>
            <a:endParaRPr lang="en-US" sz="1900" dirty="0"/>
          </a:p>
        </p:txBody>
      </p:sp>
      <p:sp>
        <p:nvSpPr>
          <p:cNvPr id="14" name="Text 12"/>
          <p:cNvSpPr txBox="1"/>
          <p:nvPr/>
        </p:nvSpPr>
        <p:spPr>
          <a:xfrm>
            <a:off x="4672584" y="3703320"/>
            <a:ext cx="3099816" cy="1417320"/>
          </a:xfrm>
          <a:prstGeom prst="rect">
            <a:avLst/>
          </a:prstGeom>
          <a:noFill/>
          <a:ln/>
        </p:spPr>
        <p:txBody>
          <a:bodyPr wrap="square" lIns="0" tIns="0" rIns="0" bIns="0" rtlCol="0" anchor="ctr"/>
          <a:lstStyle/>
          <a:p>
            <a:pPr indent="0" marL="0">
              <a:lnSpc>
                <a:spcPts val="1600"/>
              </a:lnSpc>
              <a:buNone/>
            </a:pPr>
            <a:r>
              <a:rPr lang="en-US" sz="1200" dirty="0">
                <a:solidFill>
                  <a:srgbClr val="E9EDF3"/>
                </a:solidFill>
                <a:latin typeface="Calibri" pitchFamily="34" charset="0"/>
                <a:ea typeface="Calibri" pitchFamily="34" charset="-122"/>
                <a:cs typeface="Calibri" pitchFamily="34" charset="-120"/>
              </a:rPr>
              <a:t>Update SFRA's cost weights and base amount to hit those targets — equitable local effort plus state aid sufficient to close the gap in every district, not just a favored few.</a:t>
            </a:r>
            <a:endParaRPr lang="en-US" sz="1200" dirty="0"/>
          </a:p>
        </p:txBody>
      </p:sp>
      <p:sp>
        <p:nvSpPr>
          <p:cNvPr id="15" name="Shape 13"/>
          <p:cNvSpPr/>
          <p:nvPr/>
        </p:nvSpPr>
        <p:spPr>
          <a:xfrm>
            <a:off x="8284464" y="2194560"/>
            <a:ext cx="3611880" cy="3017520"/>
          </a:xfrm>
          <a:prstGeom prst="roundRect">
            <a:avLst>
              <a:gd name="adj" fmla="val 2424"/>
            </a:avLst>
          </a:prstGeom>
          <a:solidFill>
            <a:srgbClr val="14263F"/>
          </a:solidFill>
          <a:ln/>
        </p:spPr>
      </p:sp>
      <p:sp>
        <p:nvSpPr>
          <p:cNvPr id="16" name="Shape 14"/>
          <p:cNvSpPr/>
          <p:nvPr/>
        </p:nvSpPr>
        <p:spPr>
          <a:xfrm>
            <a:off x="8540496" y="2468880"/>
            <a:ext cx="502920" cy="502920"/>
          </a:xfrm>
          <a:prstGeom prst="ellipse">
            <a:avLst/>
          </a:prstGeom>
          <a:solidFill>
            <a:srgbClr val="C8582A"/>
          </a:solidFill>
          <a:ln/>
        </p:spPr>
      </p:sp>
      <p:sp>
        <p:nvSpPr>
          <p:cNvPr id="17" name="Text 15"/>
          <p:cNvSpPr txBox="1"/>
          <p:nvPr/>
        </p:nvSpPr>
        <p:spPr>
          <a:xfrm>
            <a:off x="8540496" y="2468880"/>
            <a:ext cx="502920" cy="50292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8" name="Text 16"/>
          <p:cNvSpPr txBox="1"/>
          <p:nvPr/>
        </p:nvSpPr>
        <p:spPr>
          <a:xfrm>
            <a:off x="8540496" y="3154680"/>
            <a:ext cx="3099816" cy="502920"/>
          </a:xfrm>
          <a:prstGeom prst="rect">
            <a:avLst/>
          </a:prstGeom>
          <a:noFill/>
          <a:ln/>
        </p:spPr>
        <p:txBody>
          <a:bodyPr wrap="square" lIns="0" tIns="0" rIns="0" bIns="0" rtlCol="0" anchor="ctr"/>
          <a:lstStyle/>
          <a:p>
            <a:pPr indent="0" marL="0">
              <a:buNone/>
            </a:pPr>
            <a:r>
              <a:rPr lang="en-US" sz="1900" b="1" dirty="0">
                <a:solidFill>
                  <a:srgbClr val="FFFFFF"/>
                </a:solidFill>
                <a:latin typeface="Cambria" pitchFamily="34" charset="0"/>
                <a:ea typeface="Cambria" pitchFamily="34" charset="-122"/>
                <a:cs typeface="Cambria" pitchFamily="34" charset="-120"/>
              </a:rPr>
              <a:t>Fund it</a:t>
            </a:r>
            <a:endParaRPr lang="en-US" sz="1900" dirty="0"/>
          </a:p>
        </p:txBody>
      </p:sp>
      <p:sp>
        <p:nvSpPr>
          <p:cNvPr id="19" name="Text 17"/>
          <p:cNvSpPr txBox="1"/>
          <p:nvPr/>
        </p:nvSpPr>
        <p:spPr>
          <a:xfrm>
            <a:off x="8540496" y="3703320"/>
            <a:ext cx="3099816" cy="1417320"/>
          </a:xfrm>
          <a:prstGeom prst="rect">
            <a:avLst/>
          </a:prstGeom>
          <a:noFill/>
          <a:ln/>
        </p:spPr>
        <p:txBody>
          <a:bodyPr wrap="square" lIns="0" tIns="0" rIns="0" bIns="0" rtlCol="0" anchor="ctr"/>
          <a:lstStyle/>
          <a:p>
            <a:pPr indent="0" marL="0">
              <a:lnSpc>
                <a:spcPts val="1600"/>
              </a:lnSpc>
              <a:buNone/>
            </a:pPr>
            <a:r>
              <a:rPr lang="en-US" sz="1200" dirty="0">
                <a:solidFill>
                  <a:srgbClr val="E9EDF3"/>
                </a:solidFill>
                <a:latin typeface="Calibri" pitchFamily="34" charset="0"/>
                <a:ea typeface="Calibri" pitchFamily="34" charset="-122"/>
                <a:cs typeface="Calibri" pitchFamily="34" charset="-120"/>
              </a:rPr>
              <a:t>Appropriate the revenue the recalibrated formula calls for, on a multi-year phase-in the state actually commits to — not a target deferred whenever the budget is tight.</a:t>
            </a:r>
            <a:endParaRPr lang="en-US" sz="1200" dirty="0"/>
          </a:p>
        </p:txBody>
      </p:sp>
      <p:sp>
        <p:nvSpPr>
          <p:cNvPr id="20" name="Text 18"/>
          <p:cNvSpPr txBox="1"/>
          <p:nvPr/>
        </p:nvSpPr>
        <p:spPr>
          <a:xfrm>
            <a:off x="548640" y="5440680"/>
            <a:ext cx="11064240" cy="777240"/>
          </a:xfrm>
          <a:prstGeom prst="rect">
            <a:avLst/>
          </a:prstGeom>
          <a:noFill/>
          <a:ln/>
        </p:spPr>
        <p:txBody>
          <a:bodyPr wrap="square" lIns="0" tIns="0" rIns="0" bIns="0" rtlCol="0" anchor="ctr"/>
          <a:lstStyle/>
          <a:p>
            <a:pPr indent="0" marL="0">
              <a:lnSpc>
                <a:spcPts val="1600"/>
              </a:lnSpc>
              <a:buNone/>
            </a:pPr>
            <a:r>
              <a:rPr lang="en-US" sz="1200" i="1" dirty="0">
                <a:solidFill>
                  <a:srgbClr val="1C1C1A"/>
                </a:solidFill>
                <a:latin typeface="Calibri" pitchFamily="34" charset="0"/>
                <a:ea typeface="Calibri" pitchFamily="34" charset="-122"/>
                <a:cs typeface="Calibri" pitchFamily="34" charset="-120"/>
              </a:rPr>
              <a:t>A credible Step 1 study should report costs under more than one outcome standard (as this brief does), account for regional labor costs and student needs, and recommend specific, dollar-denominated changes to SFRA's formula.</a:t>
            </a:r>
            <a:endParaRPr lang="en-US" sz="1200" dirty="0"/>
          </a:p>
        </p:txBody>
      </p:sp>
      <p:sp>
        <p:nvSpPr>
          <p:cNvPr id="21" name="Text 19"/>
          <p:cNvSpPr txBox="1"/>
          <p:nvPr/>
        </p:nvSpPr>
        <p:spPr>
          <a:xfrm>
            <a:off x="457200" y="6473952"/>
            <a:ext cx="7315200" cy="274320"/>
          </a:xfrm>
          <a:prstGeom prst="rect">
            <a:avLst/>
          </a:prstGeom>
          <a:noFill/>
          <a:ln/>
        </p:spPr>
        <p:txBody>
          <a:bodyPr wrap="square" rtlCol="0" anchor="ctr"/>
          <a:lstStyle/>
          <a:p>
            <a:pPr indent="0" marL="0">
              <a:buNone/>
            </a:pPr>
            <a:r>
              <a:rPr lang="en-US" sz="800" spc="100" kern="0" dirty="0">
                <a:solidFill>
                  <a:srgbClr val="5B5A56"/>
                </a:solidFill>
                <a:latin typeface="Calibri" pitchFamily="34" charset="0"/>
                <a:ea typeface="Calibri" pitchFamily="34" charset="-122"/>
                <a:cs typeface="Calibri" pitchFamily="34" charset="-120"/>
              </a:rPr>
              <a:t>NEW JERSEY'S EQUAL EDUCATIONAL OPPORTUNITY PROBLEM</a:t>
            </a:r>
            <a:endParaRPr lang="en-US" sz="800" dirty="0"/>
          </a:p>
        </p:txBody>
      </p:sp>
      <p:sp>
        <p:nvSpPr>
          <p:cNvPr id="22" name="Text 20"/>
          <p:cNvSpPr txBox="1"/>
          <p:nvPr/>
        </p:nvSpPr>
        <p:spPr>
          <a:xfrm>
            <a:off x="11277295" y="6473952"/>
            <a:ext cx="457200" cy="274320"/>
          </a:xfrm>
          <a:prstGeom prst="rect">
            <a:avLst/>
          </a:prstGeom>
          <a:noFill/>
          <a:ln/>
        </p:spPr>
        <p:txBody>
          <a:bodyPr wrap="square" rtlCol="0" anchor="ctr"/>
          <a:lstStyle/>
          <a:p>
            <a:pPr algn="r" indent="0" marL="0">
              <a:buNone/>
            </a:pPr>
            <a:r>
              <a:rPr lang="en-US" sz="800" dirty="0">
                <a:solidFill>
                  <a:srgbClr val="5B5A56"/>
                </a:solidFill>
                <a:latin typeface="Calibri" pitchFamily="34" charset="0"/>
                <a:ea typeface="Calibri" pitchFamily="34" charset="-122"/>
                <a:cs typeface="Calibri" pitchFamily="34" charset="-120"/>
              </a:rPr>
              <a:t>15</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384048"/>
            <a:ext cx="9144000" cy="320040"/>
          </a:xfrm>
          <a:prstGeom prst="rect">
            <a:avLst/>
          </a:prstGeom>
          <a:noFill/>
          <a:ln/>
        </p:spPr>
        <p:txBody>
          <a:bodyPr wrap="square" lIns="0" tIns="0" rIns="0" bIns="0" rtlCol="0" anchor="ctr"/>
          <a:lstStyle/>
          <a:p>
            <a:pPr indent="0" marL="0">
              <a:buNone/>
            </a:pPr>
            <a:r>
              <a:rPr lang="en-US" sz="1150" b="1" spc="200" kern="0" dirty="0">
                <a:solidFill>
                  <a:srgbClr val="C8582A"/>
                </a:solidFill>
                <a:latin typeface="Calibri" pitchFamily="34" charset="0"/>
                <a:ea typeface="Calibri" pitchFamily="34" charset="-122"/>
                <a:cs typeface="Calibri" pitchFamily="34" charset="-120"/>
              </a:rPr>
              <a:t>APPENDIX</a:t>
            </a:r>
            <a:endParaRPr lang="en-US" sz="1150" dirty="0"/>
          </a:p>
        </p:txBody>
      </p:sp>
      <p:sp>
        <p:nvSpPr>
          <p:cNvPr id="3" name="Text 1"/>
          <p:cNvSpPr txBox="1"/>
          <p:nvPr/>
        </p:nvSpPr>
        <p:spPr>
          <a:xfrm>
            <a:off x="548640" y="685800"/>
            <a:ext cx="11064240" cy="822960"/>
          </a:xfrm>
          <a:prstGeom prst="rect">
            <a:avLst/>
          </a:prstGeom>
          <a:noFill/>
          <a:ln/>
        </p:spPr>
        <p:txBody>
          <a:bodyPr wrap="square" lIns="0" tIns="0" rIns="0" bIns="0" rtlCol="0" anchor="ctr"/>
          <a:lstStyle/>
          <a:p>
            <a:pPr indent="0" marL="0">
              <a:buNone/>
            </a:pPr>
            <a:r>
              <a:rPr lang="en-US" sz="3000" b="1" dirty="0">
                <a:solidFill>
                  <a:srgbClr val="14263F"/>
                </a:solidFill>
                <a:latin typeface="Cambria" pitchFamily="34" charset="0"/>
                <a:ea typeface="Cambria" pitchFamily="34" charset="-122"/>
                <a:cs typeface="Cambria" pitchFamily="34" charset="-120"/>
              </a:rPr>
              <a:t>Sources &amp; Notes</a:t>
            </a:r>
            <a:endParaRPr lang="en-US" sz="3000" dirty="0"/>
          </a:p>
        </p:txBody>
      </p:sp>
      <p:sp>
        <p:nvSpPr>
          <p:cNvPr id="4" name="Text 2"/>
          <p:cNvSpPr txBox="1"/>
          <p:nvPr/>
        </p:nvSpPr>
        <p:spPr>
          <a:xfrm>
            <a:off x="548640" y="1600200"/>
            <a:ext cx="11064240" cy="4754880"/>
          </a:xfrm>
          <a:prstGeom prst="rect">
            <a:avLst/>
          </a:prstGeom>
          <a:noFill/>
          <a:ln/>
        </p:spPr>
        <p:txBody>
          <a:bodyPr wrap="square" lIns="0" tIns="0" rIns="0" bIns="0" rtlCol="0" anchor="ctr"/>
          <a:lstStyle/>
          <a:p>
            <a:pPr indent="0" marL="0">
              <a:lnSpc>
                <a:spcPct val="115000"/>
              </a:lnSpc>
              <a:buNone/>
            </a:pPr>
            <a:r>
              <a:rPr lang="en-US" sz="1200" dirty="0">
                <a:solidFill>
                  <a:srgbClr val="1C1C1A"/>
                </a:solidFill>
                <a:latin typeface="Calibri" pitchFamily="34" charset="0"/>
                <a:ea typeface="Calibri" pitchFamily="34" charset="-122"/>
                <a:cs typeface="Calibri" pitchFamily="34" charset="-120"/>
              </a:rPr>
              <a:t>1. Baker, B. &amp; Weber, M. “New Jersey's School Funding Reform Act.” New Jersey Policy Perspective, Sept. 24, 2024.</a:t>
            </a:r>
            <a:endParaRPr lang="en-US" sz="1200" dirty="0"/>
          </a:p>
          <a:p>
            <a:pPr indent="0" marL="0">
              <a:lnSpc>
                <a:spcPct val="115000"/>
              </a:lnSpc>
              <a:buNone/>
            </a:pPr>
            <a:endParaRPr lang="en-US" sz="1200" dirty="0"/>
          </a:p>
          <a:p>
            <a:pPr indent="0" marL="0">
              <a:lnSpc>
                <a:spcPct val="115000"/>
              </a:lnSpc>
              <a:buNone/>
            </a:pPr>
            <a:r>
              <a:rPr lang="en-US" sz="1200" dirty="0">
                <a:solidFill>
                  <a:srgbClr val="1C1C1A"/>
                </a:solidFill>
                <a:latin typeface="Calibri" pitchFamily="34" charset="0"/>
                <a:ea typeface="Calibri" pitchFamily="34" charset="-122"/>
                <a:cs typeface="Calibri" pitchFamily="34" charset="-120"/>
              </a:rPr>
              <a:t>2. Baker, B. &amp; Weber, M. “Unlocking Academic Success: Revitalizing New Jersey's School Funding Formula for Student Achievement.” NJPP, Sept. 2023.</a:t>
            </a:r>
            <a:endParaRPr lang="en-US" sz="1200" dirty="0"/>
          </a:p>
          <a:p>
            <a:pPr indent="0" marL="0">
              <a:lnSpc>
                <a:spcPct val="115000"/>
              </a:lnSpc>
              <a:buNone/>
            </a:pPr>
            <a:endParaRPr lang="en-US" sz="1200" dirty="0"/>
          </a:p>
          <a:p>
            <a:pPr indent="0" marL="0">
              <a:lnSpc>
                <a:spcPct val="115000"/>
              </a:lnSpc>
              <a:buNone/>
            </a:pPr>
            <a:r>
              <a:rPr lang="en-US" sz="1200" dirty="0">
                <a:solidFill>
                  <a:srgbClr val="1C1C1A"/>
                </a:solidFill>
                <a:latin typeface="Calibri" pitchFamily="34" charset="0"/>
                <a:ea typeface="Calibri" pitchFamily="34" charset="-122"/>
                <a:cs typeface="Calibri" pitchFamily="34" charset="-120"/>
              </a:rPr>
              <a:t>3. Weber, M. “Resetting School Funding for New Jersey's Next Decade.” New Jersey Policy Perspective, Oct. 29, 2025.</a:t>
            </a:r>
            <a:endParaRPr lang="en-US" sz="1200" dirty="0"/>
          </a:p>
          <a:p>
            <a:pPr indent="0" marL="0">
              <a:lnSpc>
                <a:spcPct val="115000"/>
              </a:lnSpc>
              <a:buNone/>
            </a:pPr>
            <a:endParaRPr lang="en-US" sz="1200" dirty="0"/>
          </a:p>
          <a:p>
            <a:pPr indent="0" marL="0">
              <a:lnSpc>
                <a:spcPct val="115000"/>
              </a:lnSpc>
              <a:buNone/>
            </a:pPr>
            <a:r>
              <a:rPr lang="en-US" sz="1200" dirty="0">
                <a:solidFill>
                  <a:srgbClr val="1C1C1A"/>
                </a:solidFill>
                <a:latin typeface="Calibri" pitchFamily="34" charset="0"/>
                <a:ea typeface="Calibri" pitchFamily="34" charset="-122"/>
                <a:cs typeface="Calibri" pitchFamily="34" charset="-120"/>
              </a:rPr>
              <a:t>4. Baker, B. “Estimating the Costs of an Adequate Education in New Jersey.” New Jersey Policy Perspective, 2026.</a:t>
            </a:r>
            <a:endParaRPr lang="en-US" sz="1200" dirty="0"/>
          </a:p>
          <a:p>
            <a:pPr indent="0" marL="0">
              <a:lnSpc>
                <a:spcPct val="115000"/>
              </a:lnSpc>
              <a:buNone/>
            </a:pPr>
            <a:endParaRPr lang="en-US" sz="1200" dirty="0"/>
          </a:p>
          <a:p>
            <a:pPr indent="0" marL="0">
              <a:lnSpc>
                <a:spcPct val="115000"/>
              </a:lnSpc>
              <a:buNone/>
            </a:pPr>
            <a:r>
              <a:rPr lang="en-US" sz="1200" dirty="0">
                <a:solidFill>
                  <a:srgbClr val="1C1C1A"/>
                </a:solidFill>
                <a:latin typeface="Calibri" pitchFamily="34" charset="0"/>
                <a:ea typeface="Calibri" pitchFamily="34" charset="-122"/>
                <a:cs typeface="Calibri" pitchFamily="34" charset="-120"/>
              </a:rPr>
              <a:t>5. School Finance Indicators Database, district-level widget data (National Education Cost Model, merged with SEDA outcome data) — schoolfinancedata.org</a:t>
            </a:r>
            <a:endParaRPr lang="en-US" sz="1200" dirty="0"/>
          </a:p>
          <a:p>
            <a:pPr indent="0" marL="0">
              <a:lnSpc>
                <a:spcPct val="115000"/>
              </a:lnSpc>
              <a:buNone/>
            </a:pPr>
            <a:endParaRPr lang="en-US" sz="1200" dirty="0"/>
          </a:p>
          <a:p>
            <a:pPr indent="0" marL="0">
              <a:lnSpc>
                <a:spcPct val="115000"/>
              </a:lnSpc>
              <a:buNone/>
            </a:pPr>
            <a:r>
              <a:rPr lang="en-US" sz="1200" dirty="0">
                <a:solidFill>
                  <a:srgbClr val="1C1C1A"/>
                </a:solidFill>
                <a:latin typeface="Calibri" pitchFamily="34" charset="0"/>
                <a:ea typeface="Calibri" pitchFamily="34" charset="-122"/>
                <a:cs typeface="Calibri" pitchFamily="34" charset="-120"/>
              </a:rPr>
              <a:t>6. School Finance Indicators Database, New Jersey school-level cost model (nj_cost_models.dta)</a:t>
            </a:r>
            <a:endParaRPr lang="en-US" sz="1200" dirty="0"/>
          </a:p>
          <a:p>
            <a:pPr indent="0" marL="0">
              <a:lnSpc>
                <a:spcPct val="115000"/>
              </a:lnSpc>
              <a:buNone/>
            </a:pPr>
            <a:endParaRPr lang="en-US" sz="1200" dirty="0"/>
          </a:p>
          <a:p>
            <a:pPr indent="0" marL="0">
              <a:lnSpc>
                <a:spcPct val="115000"/>
              </a:lnSpc>
              <a:buNone/>
            </a:pPr>
            <a:r>
              <a:rPr lang="en-US" sz="1200" dirty="0">
                <a:solidFill>
                  <a:srgbClr val="1C1C1A"/>
                </a:solidFill>
                <a:latin typeface="Calibri" pitchFamily="34" charset="0"/>
                <a:ea typeface="Calibri" pitchFamily="34" charset="-122"/>
                <a:cs typeface="Calibri" pitchFamily="34" charset="-120"/>
              </a:rPr>
              <a:t>7. Enrollment and district identifiers, National Center for Education Statistics, Common Core of Data</a:t>
            </a:r>
            <a:endParaRPr lang="en-US" sz="1200" dirty="0"/>
          </a:p>
          <a:p>
            <a:pPr indent="0" marL="0">
              <a:lnSpc>
                <a:spcPct val="115000"/>
              </a:lnSpc>
              <a:buNone/>
            </a:pPr>
            <a:endParaRPr lang="en-US" sz="1200" dirty="0"/>
          </a:p>
          <a:p>
            <a:pPr indent="0" marL="0">
              <a:lnSpc>
                <a:spcPct val="115000"/>
              </a:lnSpc>
              <a:buNone/>
            </a:pPr>
            <a:r>
              <a:rPr lang="en-US" sz="1200" dirty="0">
                <a:solidFill>
                  <a:srgbClr val="1C1C1A"/>
                </a:solidFill>
                <a:latin typeface="Calibri" pitchFamily="34" charset="0"/>
                <a:ea typeface="Calibri" pitchFamily="34" charset="-122"/>
                <a:cs typeface="Calibri" pitchFamily="34" charset="-120"/>
              </a:rPr>
              <a:t>8. New Jersey Supreme Court, Abbott v. Burke line of decisions, beginning 1985</a:t>
            </a:r>
            <a:endParaRPr lang="en-US" sz="1200" dirty="0"/>
          </a:p>
          <a:p>
            <a:pPr indent="0" marL="0">
              <a:lnSpc>
                <a:spcPct val="115000"/>
              </a:lnSpc>
              <a:buNone/>
            </a:pPr>
            <a:endParaRPr lang="en-US" sz="1200" dirty="0"/>
          </a:p>
          <a:p>
            <a:pPr indent="0" marL="0">
              <a:lnSpc>
                <a:spcPct val="115000"/>
              </a:lnSpc>
              <a:buNone/>
            </a:pPr>
            <a:r>
              <a:rPr lang="en-US" sz="1200" dirty="0">
                <a:solidFill>
                  <a:srgbClr val="1C1C1A"/>
                </a:solidFill>
                <a:latin typeface="Calibri" pitchFamily="34" charset="0"/>
                <a:ea typeface="Calibri" pitchFamily="34" charset="-122"/>
                <a:cs typeface="Calibri" pitchFamily="34" charset="-120"/>
              </a:rPr>
              <a:t>9. New Jersey School Funding Reform Act of 2008 (N.J.S.A. 18A:7F-43 et seq.)</a:t>
            </a:r>
            <a:endParaRPr lang="en-US" sz="1200" dirty="0"/>
          </a:p>
          <a:p>
            <a:pPr indent="0" marL="0">
              <a:lnSpc>
                <a:spcPct val="115000"/>
              </a:lnSpc>
              <a:buNone/>
            </a:pPr>
            <a:endParaRPr lang="en-US" sz="1200" dirty="0"/>
          </a:p>
          <a:p>
            <a:pPr indent="0" marL="0">
              <a:lnSpc>
                <a:spcPct val="115000"/>
              </a:lnSpc>
              <a:buNone/>
            </a:pPr>
            <a:r>
              <a:rPr lang="en-US" sz="1200" dirty="0">
                <a:solidFill>
                  <a:srgbClr val="1C1C1A"/>
                </a:solidFill>
                <a:latin typeface="Calibri" pitchFamily="34" charset="0"/>
                <a:ea typeface="Calibri" pitchFamily="34" charset="-122"/>
                <a:cs typeface="Calibri" pitchFamily="34" charset="-120"/>
              </a:rPr>
              <a:t>10. U.S. Census Bureau, TIGER/Line Shapefiles, 2023 (county and county subdivision boundaries)</a:t>
            </a:r>
            <a:endParaRPr lang="en-US" sz="1200" dirty="0"/>
          </a:p>
        </p:txBody>
      </p:sp>
      <p:sp>
        <p:nvSpPr>
          <p:cNvPr id="5" name="Text 3"/>
          <p:cNvSpPr txBox="1"/>
          <p:nvPr/>
        </p:nvSpPr>
        <p:spPr>
          <a:xfrm>
            <a:off x="457200" y="6473952"/>
            <a:ext cx="7315200" cy="274320"/>
          </a:xfrm>
          <a:prstGeom prst="rect">
            <a:avLst/>
          </a:prstGeom>
          <a:noFill/>
          <a:ln/>
        </p:spPr>
        <p:txBody>
          <a:bodyPr wrap="square" rtlCol="0" anchor="ctr"/>
          <a:lstStyle/>
          <a:p>
            <a:pPr indent="0" marL="0">
              <a:buNone/>
            </a:pPr>
            <a:r>
              <a:rPr lang="en-US" sz="800" spc="100" kern="0" dirty="0">
                <a:solidFill>
                  <a:srgbClr val="5B5A56"/>
                </a:solidFill>
                <a:latin typeface="Calibri" pitchFamily="34" charset="0"/>
                <a:ea typeface="Calibri" pitchFamily="34" charset="-122"/>
                <a:cs typeface="Calibri" pitchFamily="34" charset="-120"/>
              </a:rPr>
              <a:t>NEW JERSEY'S EQUAL EDUCATIONAL OPPORTUNITY PROBLEM</a:t>
            </a:r>
            <a:endParaRPr lang="en-US" sz="800" dirty="0"/>
          </a:p>
        </p:txBody>
      </p:sp>
      <p:sp>
        <p:nvSpPr>
          <p:cNvPr id="6" name="Text 4"/>
          <p:cNvSpPr txBox="1"/>
          <p:nvPr/>
        </p:nvSpPr>
        <p:spPr>
          <a:xfrm>
            <a:off x="11277295" y="6473952"/>
            <a:ext cx="457200" cy="274320"/>
          </a:xfrm>
          <a:prstGeom prst="rect">
            <a:avLst/>
          </a:prstGeom>
          <a:noFill/>
          <a:ln/>
        </p:spPr>
        <p:txBody>
          <a:bodyPr wrap="square" rtlCol="0" anchor="ctr"/>
          <a:lstStyle/>
          <a:p>
            <a:pPr algn="r" indent="0" marL="0">
              <a:buNone/>
            </a:pPr>
            <a:r>
              <a:rPr lang="en-US" sz="800" dirty="0">
                <a:solidFill>
                  <a:srgbClr val="5B5A56"/>
                </a:solidFill>
                <a:latin typeface="Calibri" pitchFamily="34" charset="0"/>
                <a:ea typeface="Calibri" pitchFamily="34" charset="-122"/>
                <a:cs typeface="Calibri" pitchFamily="34" charset="-120"/>
              </a:rPr>
              <a:t>16</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4263F"/>
        </a:solidFill>
      </p:bgPr>
    </p:bg>
    <p:spTree>
      <p:nvGrpSpPr>
        <p:cNvPr id="1" name=""/>
        <p:cNvGrpSpPr/>
        <p:nvPr/>
      </p:nvGrpSpPr>
      <p:grpSpPr>
        <a:xfrm>
          <a:off x="0" y="0"/>
          <a:ext cx="0" cy="0"/>
          <a:chOff x="0" y="0"/>
          <a:chExt cx="0" cy="0"/>
        </a:xfrm>
      </p:grpSpPr>
      <p:sp>
        <p:nvSpPr>
          <p:cNvPr id="2" name="Text 0"/>
          <p:cNvSpPr txBox="1"/>
          <p:nvPr/>
        </p:nvSpPr>
        <p:spPr>
          <a:xfrm>
            <a:off x="548640" y="1371600"/>
            <a:ext cx="9144000" cy="320040"/>
          </a:xfrm>
          <a:prstGeom prst="rect">
            <a:avLst/>
          </a:prstGeom>
          <a:noFill/>
          <a:ln/>
        </p:spPr>
        <p:txBody>
          <a:bodyPr wrap="square" lIns="0" tIns="0" rIns="0" bIns="0" rtlCol="0" anchor="ctr"/>
          <a:lstStyle/>
          <a:p>
            <a:pPr indent="0" marL="0">
              <a:buNone/>
            </a:pPr>
            <a:r>
              <a:rPr lang="en-US" sz="1150" b="1" spc="200" kern="0" dirty="0">
                <a:solidFill>
                  <a:srgbClr val="E8763F"/>
                </a:solidFill>
                <a:latin typeface="Calibri" pitchFamily="34" charset="0"/>
                <a:ea typeface="Calibri" pitchFamily="34" charset="-122"/>
                <a:cs typeface="Calibri" pitchFamily="34" charset="-120"/>
              </a:rPr>
              <a:t>ABOUT THE AUTHOR</a:t>
            </a:r>
            <a:endParaRPr lang="en-US" sz="1150" dirty="0"/>
          </a:p>
        </p:txBody>
      </p:sp>
      <p:sp>
        <p:nvSpPr>
          <p:cNvPr id="3" name="Text 1"/>
          <p:cNvSpPr txBox="1"/>
          <p:nvPr/>
        </p:nvSpPr>
        <p:spPr>
          <a:xfrm>
            <a:off x="548640" y="1737360"/>
            <a:ext cx="9144000" cy="548640"/>
          </a:xfrm>
          <a:prstGeom prst="rect">
            <a:avLst/>
          </a:prstGeom>
          <a:noFill/>
          <a:ln/>
        </p:spPr>
        <p:txBody>
          <a:bodyPr wrap="square" lIns="0" tIns="0" rIns="0" bIns="0"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Bruce D. Baker</a:t>
            </a:r>
            <a:endParaRPr lang="en-US" sz="2600" dirty="0"/>
          </a:p>
        </p:txBody>
      </p:sp>
      <p:sp>
        <p:nvSpPr>
          <p:cNvPr id="4" name="Text 2"/>
          <p:cNvSpPr txBox="1"/>
          <p:nvPr/>
        </p:nvSpPr>
        <p:spPr>
          <a:xfrm>
            <a:off x="548640" y="2240280"/>
            <a:ext cx="9144000" cy="365760"/>
          </a:xfrm>
          <a:prstGeom prst="rect">
            <a:avLst/>
          </a:prstGeom>
          <a:noFill/>
          <a:ln/>
        </p:spPr>
        <p:txBody>
          <a:bodyPr wrap="square" lIns="0" tIns="0" rIns="0" bIns="0" rtlCol="0" anchor="ctr"/>
          <a:lstStyle/>
          <a:p>
            <a:pPr indent="0" marL="0">
              <a:buNone/>
            </a:pPr>
            <a:r>
              <a:rPr lang="en-US" sz="1350" i="1" dirty="0">
                <a:solidFill>
                  <a:srgbClr val="E9EDF3"/>
                </a:solidFill>
                <a:latin typeface="Cambria" pitchFamily="34" charset="0"/>
                <a:ea typeface="Cambria" pitchFamily="34" charset="-122"/>
                <a:cs typeface="Cambria" pitchFamily="34" charset="-120"/>
              </a:rPr>
              <a:t>Professor, Department of Teaching and Learning, University of Miami</a:t>
            </a:r>
            <a:endParaRPr lang="en-US" sz="1350" dirty="0"/>
          </a:p>
        </p:txBody>
      </p:sp>
      <p:sp>
        <p:nvSpPr>
          <p:cNvPr id="5" name="Text 3"/>
          <p:cNvSpPr txBox="1"/>
          <p:nvPr/>
        </p:nvSpPr>
        <p:spPr>
          <a:xfrm>
            <a:off x="548640" y="2788920"/>
            <a:ext cx="7863840" cy="2194560"/>
          </a:xfrm>
          <a:prstGeom prst="rect">
            <a:avLst/>
          </a:prstGeom>
          <a:noFill/>
          <a:ln/>
        </p:spPr>
        <p:txBody>
          <a:bodyPr wrap="square" lIns="0" tIns="0" rIns="0" bIns="0" rtlCol="0" anchor="ctr"/>
          <a:lstStyle/>
          <a:p>
            <a:pPr indent="0" marL="0">
              <a:lnSpc>
                <a:spcPts val="1900"/>
              </a:lnSpc>
              <a:buNone/>
            </a:pPr>
            <a:r>
              <a:rPr lang="en-US" sz="1300" dirty="0">
                <a:solidFill>
                  <a:srgbClr val="D6DDE8"/>
                </a:solidFill>
                <a:latin typeface="Calibri" pitchFamily="34" charset="0"/>
                <a:ea typeface="Calibri" pitchFamily="34" charset="-122"/>
                <a:cs typeface="Calibri" pitchFamily="34" charset="-120"/>
              </a:rPr>
              <a:t>Bruce D. Baker studies how states raise and distribute school funding, and what that funding buys in student outcomes. He co-directs and helped build the School Finance Indicators Database, the national resource behind the figures in this brief, and writes about school finance policy at School Finance 101 (schoolfinance101.com). He is the author of three recent Harvard Education Press books on school funding and equity, and was named a Fellow of the American Educational Research Association in 2024. His research has been cited by the U.S. Supreme Court on racial inequities in school funding.</a:t>
            </a:r>
            <a:endParaRPr lang="en-US" sz="1300" dirty="0"/>
          </a:p>
        </p:txBody>
      </p:sp>
      <p:sp>
        <p:nvSpPr>
          <p:cNvPr id="6" name="Text 4"/>
          <p:cNvSpPr txBox="1"/>
          <p:nvPr/>
        </p:nvSpPr>
        <p:spPr>
          <a:xfrm>
            <a:off x="548640" y="6035040"/>
            <a:ext cx="9144000" cy="320040"/>
          </a:xfrm>
          <a:prstGeom prst="rect">
            <a:avLst/>
          </a:prstGeom>
          <a:noFill/>
          <a:ln/>
        </p:spPr>
        <p:txBody>
          <a:bodyPr wrap="square" lIns="0" tIns="0" rIns="0" bIns="0" rtlCol="0" anchor="ctr"/>
          <a:lstStyle/>
          <a:p>
            <a:pPr indent="0" marL="0">
              <a:buNone/>
            </a:pPr>
            <a:r>
              <a:rPr lang="en-US" sz="1100" dirty="0">
                <a:solidFill>
                  <a:srgbClr val="9AA8BC"/>
                </a:solidFill>
                <a:latin typeface="Calibri" pitchFamily="34" charset="0"/>
                <a:ea typeface="Calibri" pitchFamily="34" charset="-122"/>
                <a:cs typeface="Calibri" pitchFamily="34" charset="-120"/>
              </a:rPr>
              <a:t>Blog: schoolfinance101.com   ·   Data: schoolfinancedata.org</a:t>
            </a:r>
            <a:endParaRPr lang="en-US" sz="1100" dirty="0"/>
          </a:p>
        </p:txBody>
      </p:sp>
      <p:sp>
        <p:nvSpPr>
          <p:cNvPr id="7" name="Text 5"/>
          <p:cNvSpPr txBox="1"/>
          <p:nvPr/>
        </p:nvSpPr>
        <p:spPr>
          <a:xfrm>
            <a:off x="457200" y="6473952"/>
            <a:ext cx="7315200" cy="274320"/>
          </a:xfrm>
          <a:prstGeom prst="rect">
            <a:avLst/>
          </a:prstGeom>
          <a:noFill/>
          <a:ln/>
        </p:spPr>
        <p:txBody>
          <a:bodyPr wrap="square" rtlCol="0" anchor="ctr"/>
          <a:lstStyle/>
          <a:p>
            <a:pPr indent="0" marL="0">
              <a:buNone/>
            </a:pPr>
            <a:r>
              <a:rPr lang="en-US" sz="800" spc="100" kern="0" dirty="0">
                <a:solidFill>
                  <a:srgbClr val="5B5A56"/>
                </a:solidFill>
                <a:latin typeface="Calibri" pitchFamily="34" charset="0"/>
                <a:ea typeface="Calibri" pitchFamily="34" charset="-122"/>
                <a:cs typeface="Calibri" pitchFamily="34" charset="-120"/>
              </a:rPr>
              <a:t>NEW JERSEY'S EQUAL EDUCATIONAL OPPORTUNITY PROBLEM</a:t>
            </a:r>
            <a:endParaRPr lang="en-US" sz="800" dirty="0"/>
          </a:p>
        </p:txBody>
      </p:sp>
      <p:sp>
        <p:nvSpPr>
          <p:cNvPr id="8" name="Text 6"/>
          <p:cNvSpPr txBox="1"/>
          <p:nvPr/>
        </p:nvSpPr>
        <p:spPr>
          <a:xfrm>
            <a:off x="11277295" y="6473952"/>
            <a:ext cx="457200" cy="274320"/>
          </a:xfrm>
          <a:prstGeom prst="rect">
            <a:avLst/>
          </a:prstGeom>
          <a:noFill/>
          <a:ln/>
        </p:spPr>
        <p:txBody>
          <a:bodyPr wrap="square" rtlCol="0" anchor="ctr"/>
          <a:lstStyle/>
          <a:p>
            <a:pPr algn="r" indent="0" marL="0">
              <a:buNone/>
            </a:pPr>
            <a:r>
              <a:rPr lang="en-US" sz="800" dirty="0">
                <a:solidFill>
                  <a:srgbClr val="5B5A56"/>
                </a:solidFill>
                <a:latin typeface="Calibri" pitchFamily="34" charset="0"/>
                <a:ea typeface="Calibri" pitchFamily="34" charset="-122"/>
                <a:cs typeface="Calibri" pitchFamily="34" charset="-120"/>
              </a:rPr>
              <a:t>17</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384048"/>
            <a:ext cx="9144000" cy="320040"/>
          </a:xfrm>
          <a:prstGeom prst="rect">
            <a:avLst/>
          </a:prstGeom>
          <a:noFill/>
          <a:ln/>
        </p:spPr>
        <p:txBody>
          <a:bodyPr wrap="square" lIns="0" tIns="0" rIns="0" bIns="0" rtlCol="0" anchor="ctr"/>
          <a:lstStyle/>
          <a:p>
            <a:pPr indent="0" marL="0">
              <a:buNone/>
            </a:pPr>
            <a:r>
              <a:rPr lang="en-US" sz="1150" b="1" spc="200" kern="0" dirty="0">
                <a:solidFill>
                  <a:srgbClr val="C8582A"/>
                </a:solidFill>
                <a:latin typeface="Calibri" pitchFamily="34" charset="0"/>
                <a:ea typeface="Calibri" pitchFamily="34" charset="-122"/>
                <a:cs typeface="Calibri" pitchFamily="34" charset="-120"/>
              </a:rPr>
              <a:t>INTRODUCTION</a:t>
            </a:r>
            <a:endParaRPr lang="en-US" sz="1150" dirty="0"/>
          </a:p>
        </p:txBody>
      </p:sp>
      <p:sp>
        <p:nvSpPr>
          <p:cNvPr id="3" name="Text 1"/>
          <p:cNvSpPr txBox="1"/>
          <p:nvPr/>
        </p:nvSpPr>
        <p:spPr>
          <a:xfrm>
            <a:off x="548640" y="685800"/>
            <a:ext cx="11064240" cy="822960"/>
          </a:xfrm>
          <a:prstGeom prst="rect">
            <a:avLst/>
          </a:prstGeom>
          <a:noFill/>
          <a:ln/>
        </p:spPr>
        <p:txBody>
          <a:bodyPr wrap="square" lIns="0" tIns="0" rIns="0" bIns="0" rtlCol="0" anchor="ctr"/>
          <a:lstStyle/>
          <a:p>
            <a:pPr indent="0" marL="0">
              <a:buNone/>
            </a:pPr>
            <a:r>
              <a:rPr lang="en-US" sz="3000" b="1" dirty="0">
                <a:solidFill>
                  <a:srgbClr val="14263F"/>
                </a:solidFill>
                <a:latin typeface="Cambria" pitchFamily="34" charset="0"/>
                <a:ea typeface="Cambria" pitchFamily="34" charset="-122"/>
                <a:cs typeface="Cambria" pitchFamily="34" charset="-120"/>
              </a:rPr>
              <a:t>From Abbott v. Burke to SFRA</a:t>
            </a:r>
            <a:endParaRPr lang="en-US" sz="3000" dirty="0"/>
          </a:p>
        </p:txBody>
      </p:sp>
      <p:sp>
        <p:nvSpPr>
          <p:cNvPr id="4" name="Shape 2"/>
          <p:cNvSpPr/>
          <p:nvPr/>
        </p:nvSpPr>
        <p:spPr>
          <a:xfrm>
            <a:off x="548640" y="1783080"/>
            <a:ext cx="1554480" cy="1234440"/>
          </a:xfrm>
          <a:prstGeom prst="rect">
            <a:avLst/>
          </a:prstGeom>
          <a:solidFill>
            <a:srgbClr val="E9EDF3"/>
          </a:solidFill>
          <a:ln/>
        </p:spPr>
      </p:sp>
      <p:sp>
        <p:nvSpPr>
          <p:cNvPr id="5" name="Text 3"/>
          <p:cNvSpPr txBox="1"/>
          <p:nvPr/>
        </p:nvSpPr>
        <p:spPr>
          <a:xfrm>
            <a:off x="548640" y="1783080"/>
            <a:ext cx="1554480" cy="1234440"/>
          </a:xfrm>
          <a:prstGeom prst="rect">
            <a:avLst/>
          </a:prstGeom>
          <a:noFill/>
          <a:ln/>
        </p:spPr>
        <p:txBody>
          <a:bodyPr wrap="square" lIns="0" tIns="0" rIns="0" bIns="0" rtlCol="0" anchor="ctr"/>
          <a:lstStyle/>
          <a:p>
            <a:pPr algn="ctr" indent="0" marL="0">
              <a:buNone/>
            </a:pPr>
            <a:r>
              <a:rPr lang="en-US" sz="1500" b="1" dirty="0">
                <a:solidFill>
                  <a:srgbClr val="14263F"/>
                </a:solidFill>
                <a:latin typeface="Cambria" pitchFamily="34" charset="0"/>
                <a:ea typeface="Cambria" pitchFamily="34" charset="-122"/>
                <a:cs typeface="Cambria" pitchFamily="34" charset="-120"/>
              </a:rPr>
              <a:t>1985</a:t>
            </a:r>
            <a:endParaRPr lang="en-US" sz="1500" dirty="0"/>
          </a:p>
        </p:txBody>
      </p:sp>
      <p:sp>
        <p:nvSpPr>
          <p:cNvPr id="6" name="Text 4"/>
          <p:cNvSpPr txBox="1"/>
          <p:nvPr/>
        </p:nvSpPr>
        <p:spPr>
          <a:xfrm>
            <a:off x="2331720" y="1828800"/>
            <a:ext cx="9235440" cy="1143000"/>
          </a:xfrm>
          <a:prstGeom prst="rect">
            <a:avLst/>
          </a:prstGeom>
          <a:noFill/>
          <a:ln/>
        </p:spPr>
        <p:txBody>
          <a:bodyPr wrap="square" lIns="0" tIns="0" rIns="0" bIns="0" rtlCol="0" anchor="ctr"/>
          <a:lstStyle/>
          <a:p>
            <a:pPr indent="0" marL="0">
              <a:lnSpc>
                <a:spcPts val="1800"/>
              </a:lnSpc>
              <a:buNone/>
            </a:pPr>
            <a:r>
              <a:rPr lang="en-US" sz="1350" dirty="0">
                <a:solidFill>
                  <a:srgbClr val="1C1C1A"/>
                </a:solidFill>
                <a:latin typeface="Calibri" pitchFamily="34" charset="0"/>
                <a:ea typeface="Calibri" pitchFamily="34" charset="-122"/>
                <a:cs typeface="Calibri" pitchFamily="34" charset="-120"/>
              </a:rPr>
              <a:t>The New Jersey Supreme Court's Abbott v. Burke decisions begin: large funding gaps between rich and poor districts are found to violate the state constitution's “thorough and efficient” clause.</a:t>
            </a:r>
            <a:endParaRPr lang="en-US" sz="1350" dirty="0"/>
          </a:p>
        </p:txBody>
      </p:sp>
      <p:sp>
        <p:nvSpPr>
          <p:cNvPr id="7" name="Shape 5"/>
          <p:cNvSpPr/>
          <p:nvPr/>
        </p:nvSpPr>
        <p:spPr>
          <a:xfrm>
            <a:off x="548640" y="3264408"/>
            <a:ext cx="1554480" cy="1234440"/>
          </a:xfrm>
          <a:prstGeom prst="rect">
            <a:avLst/>
          </a:prstGeom>
          <a:solidFill>
            <a:srgbClr val="E9EDF3"/>
          </a:solidFill>
          <a:ln/>
        </p:spPr>
      </p:sp>
      <p:sp>
        <p:nvSpPr>
          <p:cNvPr id="8" name="Text 6"/>
          <p:cNvSpPr txBox="1"/>
          <p:nvPr/>
        </p:nvSpPr>
        <p:spPr>
          <a:xfrm>
            <a:off x="548640" y="3264408"/>
            <a:ext cx="1554480" cy="1234440"/>
          </a:xfrm>
          <a:prstGeom prst="rect">
            <a:avLst/>
          </a:prstGeom>
          <a:noFill/>
          <a:ln/>
        </p:spPr>
        <p:txBody>
          <a:bodyPr wrap="square" lIns="0" tIns="0" rIns="0" bIns="0" rtlCol="0" anchor="ctr"/>
          <a:lstStyle/>
          <a:p>
            <a:pPr algn="ctr" indent="0" marL="0">
              <a:buNone/>
            </a:pPr>
            <a:r>
              <a:rPr lang="en-US" sz="1500" b="1" dirty="0">
                <a:solidFill>
                  <a:srgbClr val="14263F"/>
                </a:solidFill>
                <a:latin typeface="Cambria" pitchFamily="34" charset="0"/>
                <a:ea typeface="Cambria" pitchFamily="34" charset="-122"/>
                <a:cs typeface="Cambria" pitchFamily="34" charset="-120"/>
              </a:rPr>
              <a:t>1985–2007</a:t>
            </a:r>
            <a:endParaRPr lang="en-US" sz="1500" dirty="0"/>
          </a:p>
        </p:txBody>
      </p:sp>
      <p:sp>
        <p:nvSpPr>
          <p:cNvPr id="9" name="Text 7"/>
          <p:cNvSpPr txBox="1"/>
          <p:nvPr/>
        </p:nvSpPr>
        <p:spPr>
          <a:xfrm>
            <a:off x="2331720" y="3310128"/>
            <a:ext cx="9235440" cy="1143000"/>
          </a:xfrm>
          <a:prstGeom prst="rect">
            <a:avLst/>
          </a:prstGeom>
          <a:noFill/>
          <a:ln/>
        </p:spPr>
        <p:txBody>
          <a:bodyPr wrap="square" lIns="0" tIns="0" rIns="0" bIns="0" rtlCol="0" anchor="ctr"/>
          <a:lstStyle/>
          <a:p>
            <a:pPr indent="0" marL="0">
              <a:lnSpc>
                <a:spcPts val="1800"/>
              </a:lnSpc>
              <a:buNone/>
            </a:pPr>
            <a:r>
              <a:rPr lang="en-US" sz="1350" dirty="0">
                <a:solidFill>
                  <a:srgbClr val="1C1C1A"/>
                </a:solidFill>
                <a:latin typeface="Calibri" pitchFamily="34" charset="0"/>
                <a:ea typeface="Calibri" pitchFamily="34" charset="-122"/>
                <a:cs typeface="Calibri" pitchFamily="34" charset="-120"/>
              </a:rPr>
              <a:t>A generation of Abbott-era remedies reshapes aid for the state's 31 highest-poverty districts, but leaves the rest of the state's formula untouched.</a:t>
            </a:r>
            <a:endParaRPr lang="en-US" sz="1350" dirty="0"/>
          </a:p>
        </p:txBody>
      </p:sp>
      <p:sp>
        <p:nvSpPr>
          <p:cNvPr id="10" name="Shape 8"/>
          <p:cNvSpPr/>
          <p:nvPr/>
        </p:nvSpPr>
        <p:spPr>
          <a:xfrm>
            <a:off x="548640" y="4745736"/>
            <a:ext cx="1554480" cy="1234440"/>
          </a:xfrm>
          <a:prstGeom prst="rect">
            <a:avLst/>
          </a:prstGeom>
          <a:solidFill>
            <a:srgbClr val="C8582A"/>
          </a:solidFill>
          <a:ln/>
        </p:spPr>
      </p:sp>
      <p:sp>
        <p:nvSpPr>
          <p:cNvPr id="11" name="Text 9"/>
          <p:cNvSpPr txBox="1"/>
          <p:nvPr/>
        </p:nvSpPr>
        <p:spPr>
          <a:xfrm>
            <a:off x="548640" y="4745736"/>
            <a:ext cx="1554480" cy="1234440"/>
          </a:xfrm>
          <a:prstGeom prst="rect">
            <a:avLst/>
          </a:prstGeom>
          <a:noFill/>
          <a:ln/>
        </p:spPr>
        <p:txBody>
          <a:bodyPr wrap="square" lIns="0" tIns="0" rIns="0" bIns="0" rtlCol="0" anchor="ctr"/>
          <a:lstStyle/>
          <a:p>
            <a:pPr algn="ctr" indent="0" marL="0">
              <a:buNone/>
            </a:pPr>
            <a:r>
              <a:rPr lang="en-US" sz="1500" b="1" dirty="0">
                <a:solidFill>
                  <a:srgbClr val="FFFFFF"/>
                </a:solidFill>
                <a:latin typeface="Cambria" pitchFamily="34" charset="0"/>
                <a:ea typeface="Cambria" pitchFamily="34" charset="-122"/>
                <a:cs typeface="Cambria" pitchFamily="34" charset="-120"/>
              </a:rPr>
              <a:t>Jan. 2008</a:t>
            </a:r>
            <a:endParaRPr lang="en-US" sz="1500" dirty="0"/>
          </a:p>
        </p:txBody>
      </p:sp>
      <p:sp>
        <p:nvSpPr>
          <p:cNvPr id="12" name="Text 10"/>
          <p:cNvSpPr txBox="1"/>
          <p:nvPr/>
        </p:nvSpPr>
        <p:spPr>
          <a:xfrm>
            <a:off x="2331720" y="4791456"/>
            <a:ext cx="9235440" cy="1143000"/>
          </a:xfrm>
          <a:prstGeom prst="rect">
            <a:avLst/>
          </a:prstGeom>
          <a:noFill/>
          <a:ln/>
        </p:spPr>
        <p:txBody>
          <a:bodyPr wrap="square" lIns="0" tIns="0" rIns="0" bIns="0" rtlCol="0" anchor="ctr"/>
          <a:lstStyle/>
          <a:p>
            <a:pPr indent="0" marL="0">
              <a:lnSpc>
                <a:spcPts val="1800"/>
              </a:lnSpc>
              <a:buNone/>
            </a:pPr>
            <a:r>
              <a:rPr lang="en-US" sz="1350" dirty="0">
                <a:solidFill>
                  <a:srgbClr val="1C1C1A"/>
                </a:solidFill>
                <a:latin typeface="Calibri" pitchFamily="34" charset="0"/>
                <a:ea typeface="Calibri" pitchFamily="34" charset="-122"/>
                <a:cs typeface="Calibri" pitchFamily="34" charset="-120"/>
              </a:rPr>
              <a:t>New Jersey replaces Abbott-era remedies with the School Funding Reform Act (SFRA) — one weighted student-funding formula for every district statewide, sized to the actual cost of educating different student populations.</a:t>
            </a:r>
            <a:endParaRPr lang="en-US" sz="1350" dirty="0"/>
          </a:p>
        </p:txBody>
      </p:sp>
      <p:sp>
        <p:nvSpPr>
          <p:cNvPr id="13" name="Text 11"/>
          <p:cNvSpPr txBox="1"/>
          <p:nvPr/>
        </p:nvSpPr>
        <p:spPr>
          <a:xfrm>
            <a:off x="548640" y="6263640"/>
            <a:ext cx="10058400" cy="274320"/>
          </a:xfrm>
          <a:prstGeom prst="rect">
            <a:avLst/>
          </a:prstGeom>
          <a:noFill/>
          <a:ln/>
        </p:spPr>
        <p:txBody>
          <a:bodyPr wrap="square" lIns="0" tIns="0" rIns="0" bIns="0" rtlCol="0" anchor="ctr"/>
          <a:lstStyle/>
          <a:p>
            <a:pPr indent="0" marL="0">
              <a:buNone/>
            </a:pPr>
            <a:r>
              <a:rPr lang="en-US" sz="900" i="1" dirty="0">
                <a:solidFill>
                  <a:srgbClr val="5B5A56"/>
                </a:solidFill>
                <a:latin typeface="Calibri" pitchFamily="34" charset="0"/>
                <a:ea typeface="Calibri" pitchFamily="34" charset="-122"/>
                <a:cs typeface="Calibri" pitchFamily="34" charset="-120"/>
              </a:rPr>
              <a:t>Source: N.J. Supreme Court, Abbott v. Burke line of decisions; N.J.S.A. 18A:7F-43 et seq. (SFRA, 2008).</a:t>
            </a:r>
            <a:endParaRPr lang="en-US" sz="900" dirty="0"/>
          </a:p>
        </p:txBody>
      </p:sp>
      <p:sp>
        <p:nvSpPr>
          <p:cNvPr id="14" name="Text 12"/>
          <p:cNvSpPr txBox="1"/>
          <p:nvPr/>
        </p:nvSpPr>
        <p:spPr>
          <a:xfrm>
            <a:off x="457200" y="6473952"/>
            <a:ext cx="7315200" cy="274320"/>
          </a:xfrm>
          <a:prstGeom prst="rect">
            <a:avLst/>
          </a:prstGeom>
          <a:noFill/>
          <a:ln/>
        </p:spPr>
        <p:txBody>
          <a:bodyPr wrap="square" rtlCol="0" anchor="ctr"/>
          <a:lstStyle/>
          <a:p>
            <a:pPr indent="0" marL="0">
              <a:buNone/>
            </a:pPr>
            <a:r>
              <a:rPr lang="en-US" sz="800" spc="100" kern="0" dirty="0">
                <a:solidFill>
                  <a:srgbClr val="5B5A56"/>
                </a:solidFill>
                <a:latin typeface="Calibri" pitchFamily="34" charset="0"/>
                <a:ea typeface="Calibri" pitchFamily="34" charset="-122"/>
                <a:cs typeface="Calibri" pitchFamily="34" charset="-120"/>
              </a:rPr>
              <a:t>NEW JERSEY'S EQUAL EDUCATIONAL OPPORTUNITY PROBLEM</a:t>
            </a:r>
            <a:endParaRPr lang="en-US" sz="800" dirty="0"/>
          </a:p>
        </p:txBody>
      </p:sp>
      <p:sp>
        <p:nvSpPr>
          <p:cNvPr id="15" name="Text 13"/>
          <p:cNvSpPr txBox="1"/>
          <p:nvPr/>
        </p:nvSpPr>
        <p:spPr>
          <a:xfrm>
            <a:off x="11277295" y="6473952"/>
            <a:ext cx="457200" cy="274320"/>
          </a:xfrm>
          <a:prstGeom prst="rect">
            <a:avLst/>
          </a:prstGeom>
          <a:noFill/>
          <a:ln/>
        </p:spPr>
        <p:txBody>
          <a:bodyPr wrap="square" rtlCol="0" anchor="ctr"/>
          <a:lstStyle/>
          <a:p>
            <a:pPr algn="r" indent="0" marL="0">
              <a:buNone/>
            </a:pPr>
            <a:r>
              <a:rPr lang="en-US" sz="800" dirty="0">
                <a:solidFill>
                  <a:srgbClr val="5B5A56"/>
                </a:solidFill>
                <a:latin typeface="Calibri" pitchFamily="34" charset="0"/>
                <a:ea typeface="Calibri" pitchFamily="34" charset="-122"/>
                <a:cs typeface="Calibri" pitchFamily="34" charset="-120"/>
              </a:rPr>
              <a:t>2</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384048"/>
            <a:ext cx="9144000" cy="320040"/>
          </a:xfrm>
          <a:prstGeom prst="rect">
            <a:avLst/>
          </a:prstGeom>
          <a:noFill/>
          <a:ln/>
        </p:spPr>
        <p:txBody>
          <a:bodyPr wrap="square" lIns="0" tIns="0" rIns="0" bIns="0" rtlCol="0" anchor="ctr"/>
          <a:lstStyle/>
          <a:p>
            <a:pPr indent="0" marL="0">
              <a:buNone/>
            </a:pPr>
            <a:r>
              <a:rPr lang="en-US" sz="1150" b="1" spc="200" kern="0" dirty="0">
                <a:solidFill>
                  <a:srgbClr val="C8582A"/>
                </a:solidFill>
                <a:latin typeface="Calibri" pitchFamily="34" charset="0"/>
                <a:ea typeface="Calibri" pitchFamily="34" charset="-122"/>
                <a:cs typeface="Calibri" pitchFamily="34" charset="-120"/>
              </a:rPr>
              <a:t>INTRODUCTION</a:t>
            </a:r>
            <a:endParaRPr lang="en-US" sz="1150" dirty="0"/>
          </a:p>
        </p:txBody>
      </p:sp>
      <p:sp>
        <p:nvSpPr>
          <p:cNvPr id="3" name="Text 1"/>
          <p:cNvSpPr txBox="1"/>
          <p:nvPr/>
        </p:nvSpPr>
        <p:spPr>
          <a:xfrm>
            <a:off x="548640" y="685800"/>
            <a:ext cx="11064240" cy="822960"/>
          </a:xfrm>
          <a:prstGeom prst="rect">
            <a:avLst/>
          </a:prstGeom>
          <a:noFill/>
          <a:ln/>
        </p:spPr>
        <p:txBody>
          <a:bodyPr wrap="square" lIns="0" tIns="0" rIns="0" bIns="0" rtlCol="0" anchor="ctr"/>
          <a:lstStyle/>
          <a:p>
            <a:pPr indent="0" marL="0">
              <a:buNone/>
            </a:pPr>
            <a:r>
              <a:rPr lang="en-US" sz="3000" b="1" dirty="0">
                <a:solidFill>
                  <a:srgbClr val="14263F"/>
                </a:solidFill>
                <a:latin typeface="Cambria" pitchFamily="34" charset="0"/>
                <a:ea typeface="Cambria" pitchFamily="34" charset="-122"/>
                <a:cs typeface="Cambria" pitchFamily="34" charset="-120"/>
              </a:rPr>
              <a:t>How SFRA's Formula Works</a:t>
            </a:r>
            <a:endParaRPr lang="en-US" sz="3000" dirty="0"/>
          </a:p>
        </p:txBody>
      </p:sp>
      <p:sp>
        <p:nvSpPr>
          <p:cNvPr id="4" name="Text 2"/>
          <p:cNvSpPr txBox="1"/>
          <p:nvPr/>
        </p:nvSpPr>
        <p:spPr>
          <a:xfrm>
            <a:off x="548640" y="1417320"/>
            <a:ext cx="10515600" cy="365760"/>
          </a:xfrm>
          <a:prstGeom prst="rect">
            <a:avLst/>
          </a:prstGeom>
          <a:noFill/>
          <a:ln/>
        </p:spPr>
        <p:txBody>
          <a:bodyPr wrap="square" lIns="0" tIns="0" rIns="0" bIns="0" rtlCol="0" anchor="ctr"/>
          <a:lstStyle/>
          <a:p>
            <a:pPr indent="0" marL="0">
              <a:buNone/>
            </a:pPr>
            <a:r>
              <a:rPr lang="en-US" sz="1400" dirty="0">
                <a:solidFill>
                  <a:srgbClr val="5B5A56"/>
                </a:solidFill>
                <a:latin typeface="Calibri" pitchFamily="34" charset="0"/>
                <a:ea typeface="Calibri" pitchFamily="34" charset="-122"/>
                <a:cs typeface="Calibri" pitchFamily="34" charset="-120"/>
              </a:rPr>
              <a:t>Three steps set every district's state aid target.</a:t>
            </a:r>
            <a:endParaRPr lang="en-US" sz="1400" dirty="0"/>
          </a:p>
        </p:txBody>
      </p:sp>
      <p:sp>
        <p:nvSpPr>
          <p:cNvPr id="5" name="Shape 3"/>
          <p:cNvSpPr/>
          <p:nvPr/>
        </p:nvSpPr>
        <p:spPr>
          <a:xfrm>
            <a:off x="548640" y="2057400"/>
            <a:ext cx="3611880" cy="3977640"/>
          </a:xfrm>
          <a:prstGeom prst="roundRect">
            <a:avLst>
              <a:gd name="adj" fmla="val 2025"/>
            </a:avLst>
          </a:prstGeom>
          <a:solidFill>
            <a:srgbClr val="E9EDF3"/>
          </a:solidFill>
          <a:ln/>
        </p:spPr>
      </p:sp>
      <p:sp>
        <p:nvSpPr>
          <p:cNvPr id="6" name="Shape 4"/>
          <p:cNvSpPr/>
          <p:nvPr/>
        </p:nvSpPr>
        <p:spPr>
          <a:xfrm>
            <a:off x="804672" y="2331720"/>
            <a:ext cx="457200" cy="457200"/>
          </a:xfrm>
          <a:prstGeom prst="ellipse">
            <a:avLst/>
          </a:prstGeom>
          <a:solidFill>
            <a:srgbClr val="C8582A"/>
          </a:solidFill>
          <a:ln/>
        </p:spPr>
      </p:sp>
      <p:sp>
        <p:nvSpPr>
          <p:cNvPr id="7" name="Text 5"/>
          <p:cNvSpPr txBox="1"/>
          <p:nvPr/>
        </p:nvSpPr>
        <p:spPr>
          <a:xfrm>
            <a:off x="804672" y="2331720"/>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8" name="Text 6"/>
          <p:cNvSpPr txBox="1"/>
          <p:nvPr/>
        </p:nvSpPr>
        <p:spPr>
          <a:xfrm>
            <a:off x="804672" y="2926080"/>
            <a:ext cx="3099816" cy="548640"/>
          </a:xfrm>
          <a:prstGeom prst="rect">
            <a:avLst/>
          </a:prstGeom>
          <a:noFill/>
          <a:ln/>
        </p:spPr>
        <p:txBody>
          <a:bodyPr wrap="square" lIns="0" tIns="0" rIns="0" bIns="0" rtlCol="0" anchor="ctr"/>
          <a:lstStyle/>
          <a:p>
            <a:pPr indent="0" marL="0">
              <a:buNone/>
            </a:pPr>
            <a:r>
              <a:rPr lang="en-US" sz="1600" b="1" dirty="0">
                <a:solidFill>
                  <a:srgbClr val="14263F"/>
                </a:solidFill>
                <a:latin typeface="Cambria" pitchFamily="34" charset="0"/>
                <a:ea typeface="Cambria" pitchFamily="34" charset="-122"/>
                <a:cs typeface="Cambria" pitchFamily="34" charset="-120"/>
              </a:rPr>
              <a:t>Base amount</a:t>
            </a:r>
            <a:endParaRPr lang="en-US" sz="1600" dirty="0"/>
          </a:p>
        </p:txBody>
      </p:sp>
      <p:sp>
        <p:nvSpPr>
          <p:cNvPr id="9" name="Text 7"/>
          <p:cNvSpPr txBox="1"/>
          <p:nvPr/>
        </p:nvSpPr>
        <p:spPr>
          <a:xfrm>
            <a:off x="804672" y="3493008"/>
            <a:ext cx="3099816" cy="1600200"/>
          </a:xfrm>
          <a:prstGeom prst="rect">
            <a:avLst/>
          </a:prstGeom>
          <a:noFill/>
          <a:ln/>
        </p:spPr>
        <p:txBody>
          <a:bodyPr wrap="square" lIns="0" tIns="0" rIns="0" bIns="0" rtlCol="0" anchor="ctr"/>
          <a:lstStyle/>
          <a:p>
            <a:pPr indent="0" marL="0">
              <a:lnSpc>
                <a:spcPts val="1600"/>
              </a:lnSpc>
              <a:buNone/>
            </a:pPr>
            <a:r>
              <a:rPr lang="en-US" sz="1200" dirty="0">
                <a:solidFill>
                  <a:srgbClr val="1C1C1A"/>
                </a:solidFill>
                <a:latin typeface="Calibri" pitchFamily="34" charset="0"/>
                <a:ea typeface="Calibri" pitchFamily="34" charset="-122"/>
                <a:cs typeface="Calibri" pitchFamily="34" charset="-120"/>
              </a:rPr>
              <a:t>The revenue needed to educate an English-proficient elementary student without economic disadvantage.</a:t>
            </a:r>
            <a:endParaRPr lang="en-US" sz="1200" dirty="0"/>
          </a:p>
        </p:txBody>
      </p:sp>
      <p:sp>
        <p:nvSpPr>
          <p:cNvPr id="10" name="Text 8"/>
          <p:cNvSpPr txBox="1"/>
          <p:nvPr/>
        </p:nvSpPr>
        <p:spPr>
          <a:xfrm>
            <a:off x="804672" y="5166360"/>
            <a:ext cx="3099816" cy="457200"/>
          </a:xfrm>
          <a:prstGeom prst="rect">
            <a:avLst/>
          </a:prstGeom>
          <a:noFill/>
          <a:ln/>
        </p:spPr>
        <p:txBody>
          <a:bodyPr wrap="square" lIns="0" tIns="0" rIns="0" bIns="0" rtlCol="0" anchor="ctr"/>
          <a:lstStyle/>
          <a:p>
            <a:pPr indent="0" marL="0">
              <a:buNone/>
            </a:pPr>
            <a:r>
              <a:rPr lang="en-US" sz="1550" b="1" dirty="0">
                <a:solidFill>
                  <a:srgbClr val="C8582A"/>
                </a:solidFill>
                <a:latin typeface="Cambria" pitchFamily="34" charset="0"/>
                <a:ea typeface="Cambria" pitchFamily="34" charset="-122"/>
                <a:cs typeface="Cambria" pitchFamily="34" charset="-120"/>
              </a:rPr>
              <a:t>$12,451</a:t>
            </a:r>
            <a:endParaRPr lang="en-US" sz="1550" dirty="0"/>
          </a:p>
        </p:txBody>
      </p:sp>
      <p:sp>
        <p:nvSpPr>
          <p:cNvPr id="11" name="Text 9"/>
          <p:cNvSpPr txBox="1"/>
          <p:nvPr/>
        </p:nvSpPr>
        <p:spPr>
          <a:xfrm>
            <a:off x="804672" y="5605272"/>
            <a:ext cx="3099816" cy="365760"/>
          </a:xfrm>
          <a:prstGeom prst="rect">
            <a:avLst/>
          </a:prstGeom>
          <a:noFill/>
          <a:ln/>
        </p:spPr>
        <p:txBody>
          <a:bodyPr wrap="square" lIns="0" tIns="0" rIns="0" bIns="0" rtlCol="0" anchor="ctr"/>
          <a:lstStyle/>
          <a:p>
            <a:pPr indent="0" marL="0">
              <a:buNone/>
            </a:pPr>
            <a:r>
              <a:rPr lang="en-US" sz="950" dirty="0">
                <a:solidFill>
                  <a:srgbClr val="5B5A56"/>
                </a:solidFill>
                <a:latin typeface="Calibri" pitchFamily="34" charset="0"/>
                <a:ea typeface="Calibri" pitchFamily="34" charset="-122"/>
                <a:cs typeface="Calibri" pitchFamily="34" charset="-120"/>
              </a:rPr>
              <a:t>per pupil (2023)</a:t>
            </a:r>
            <a:endParaRPr lang="en-US" sz="950" dirty="0"/>
          </a:p>
        </p:txBody>
      </p:sp>
      <p:sp>
        <p:nvSpPr>
          <p:cNvPr id="12" name="Shape 10"/>
          <p:cNvSpPr/>
          <p:nvPr/>
        </p:nvSpPr>
        <p:spPr>
          <a:xfrm>
            <a:off x="4416552" y="2057400"/>
            <a:ext cx="3611880" cy="3977640"/>
          </a:xfrm>
          <a:prstGeom prst="roundRect">
            <a:avLst>
              <a:gd name="adj" fmla="val 2025"/>
            </a:avLst>
          </a:prstGeom>
          <a:solidFill>
            <a:srgbClr val="E9EDF3"/>
          </a:solidFill>
          <a:ln/>
        </p:spPr>
      </p:sp>
      <p:sp>
        <p:nvSpPr>
          <p:cNvPr id="13" name="Shape 11"/>
          <p:cNvSpPr/>
          <p:nvPr/>
        </p:nvSpPr>
        <p:spPr>
          <a:xfrm>
            <a:off x="4672584" y="2331720"/>
            <a:ext cx="457200" cy="457200"/>
          </a:xfrm>
          <a:prstGeom prst="ellipse">
            <a:avLst/>
          </a:prstGeom>
          <a:solidFill>
            <a:srgbClr val="C8582A"/>
          </a:solidFill>
          <a:ln/>
        </p:spPr>
      </p:sp>
      <p:sp>
        <p:nvSpPr>
          <p:cNvPr id="14" name="Text 12"/>
          <p:cNvSpPr txBox="1"/>
          <p:nvPr/>
        </p:nvSpPr>
        <p:spPr>
          <a:xfrm>
            <a:off x="4672584" y="2331720"/>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5" name="Text 13"/>
          <p:cNvSpPr txBox="1"/>
          <p:nvPr/>
        </p:nvSpPr>
        <p:spPr>
          <a:xfrm>
            <a:off x="4672584" y="2926080"/>
            <a:ext cx="3099816" cy="548640"/>
          </a:xfrm>
          <a:prstGeom prst="rect">
            <a:avLst/>
          </a:prstGeom>
          <a:noFill/>
          <a:ln/>
        </p:spPr>
        <p:txBody>
          <a:bodyPr wrap="square" lIns="0" tIns="0" rIns="0" bIns="0" rtlCol="0" anchor="ctr"/>
          <a:lstStyle/>
          <a:p>
            <a:pPr indent="0" marL="0">
              <a:buNone/>
            </a:pPr>
            <a:r>
              <a:rPr lang="en-US" sz="1600" b="1" dirty="0">
                <a:solidFill>
                  <a:srgbClr val="14263F"/>
                </a:solidFill>
                <a:latin typeface="Cambria" pitchFamily="34" charset="0"/>
                <a:ea typeface="Cambria" pitchFamily="34" charset="-122"/>
                <a:cs typeface="Cambria" pitchFamily="34" charset="-120"/>
              </a:rPr>
              <a:t>Weighted enrollment</a:t>
            </a:r>
            <a:endParaRPr lang="en-US" sz="1600" dirty="0"/>
          </a:p>
        </p:txBody>
      </p:sp>
      <p:sp>
        <p:nvSpPr>
          <p:cNvPr id="16" name="Text 14"/>
          <p:cNvSpPr txBox="1"/>
          <p:nvPr/>
        </p:nvSpPr>
        <p:spPr>
          <a:xfrm>
            <a:off x="4672584" y="3493008"/>
            <a:ext cx="3099816" cy="1600200"/>
          </a:xfrm>
          <a:prstGeom prst="rect">
            <a:avLst/>
          </a:prstGeom>
          <a:noFill/>
          <a:ln/>
        </p:spPr>
        <p:txBody>
          <a:bodyPr wrap="square" lIns="0" tIns="0" rIns="0" bIns="0" rtlCol="0" anchor="ctr"/>
          <a:lstStyle/>
          <a:p>
            <a:pPr indent="0" marL="0">
              <a:lnSpc>
                <a:spcPts val="1600"/>
              </a:lnSpc>
              <a:buNone/>
            </a:pPr>
            <a:r>
              <a:rPr lang="en-US" sz="1200" dirty="0">
                <a:solidFill>
                  <a:srgbClr val="1C1C1A"/>
                </a:solidFill>
                <a:latin typeface="Calibri" pitchFamily="34" charset="0"/>
                <a:ea typeface="Calibri" pitchFamily="34" charset="-122"/>
                <a:cs typeface="Calibri" pitchFamily="34" charset="-120"/>
              </a:rPr>
              <a:t>Add a cost weight to every student for what they need: poverty, English-learner status, grade level, special education, county vocational.</a:t>
            </a:r>
            <a:endParaRPr lang="en-US" sz="1200" dirty="0"/>
          </a:p>
        </p:txBody>
      </p:sp>
      <p:sp>
        <p:nvSpPr>
          <p:cNvPr id="17" name="Text 15"/>
          <p:cNvSpPr txBox="1"/>
          <p:nvPr/>
        </p:nvSpPr>
        <p:spPr>
          <a:xfrm>
            <a:off x="4672584" y="5166360"/>
            <a:ext cx="3099816" cy="457200"/>
          </a:xfrm>
          <a:prstGeom prst="rect">
            <a:avLst/>
          </a:prstGeom>
          <a:noFill/>
          <a:ln/>
        </p:spPr>
        <p:txBody>
          <a:bodyPr wrap="square" lIns="0" tIns="0" rIns="0" bIns="0" rtlCol="0" anchor="ctr"/>
          <a:lstStyle/>
          <a:p>
            <a:pPr indent="0" marL="0">
              <a:buNone/>
            </a:pPr>
            <a:r>
              <a:rPr lang="en-US" sz="1550" b="1" dirty="0">
                <a:solidFill>
                  <a:srgbClr val="C8582A"/>
                </a:solidFill>
                <a:latin typeface="Cambria" pitchFamily="34" charset="0"/>
                <a:ea typeface="Cambria" pitchFamily="34" charset="-122"/>
                <a:cs typeface="Cambria" pitchFamily="34" charset="-120"/>
              </a:rPr>
              <a:t>0.47–0.57 / 0.50 / 0.15</a:t>
            </a:r>
            <a:endParaRPr lang="en-US" sz="1550" dirty="0"/>
          </a:p>
        </p:txBody>
      </p:sp>
      <p:sp>
        <p:nvSpPr>
          <p:cNvPr id="18" name="Text 16"/>
          <p:cNvSpPr txBox="1"/>
          <p:nvPr/>
        </p:nvSpPr>
        <p:spPr>
          <a:xfrm>
            <a:off x="4672584" y="5605272"/>
            <a:ext cx="3099816" cy="365760"/>
          </a:xfrm>
          <a:prstGeom prst="rect">
            <a:avLst/>
          </a:prstGeom>
          <a:noFill/>
          <a:ln/>
        </p:spPr>
        <p:txBody>
          <a:bodyPr wrap="square" lIns="0" tIns="0" rIns="0" bIns="0" rtlCol="0" anchor="ctr"/>
          <a:lstStyle/>
          <a:p>
            <a:pPr indent="0" marL="0">
              <a:buNone/>
            </a:pPr>
            <a:r>
              <a:rPr lang="en-US" sz="950" dirty="0">
                <a:solidFill>
                  <a:srgbClr val="5B5A56"/>
                </a:solidFill>
                <a:latin typeface="Calibri" pitchFamily="34" charset="0"/>
                <a:ea typeface="Calibri" pitchFamily="34" charset="-122"/>
                <a:cs typeface="Calibri" pitchFamily="34" charset="-120"/>
              </a:rPr>
              <a:t>poverty / ELL / HS grade weights</a:t>
            </a:r>
            <a:endParaRPr lang="en-US" sz="950" dirty="0"/>
          </a:p>
        </p:txBody>
      </p:sp>
      <p:sp>
        <p:nvSpPr>
          <p:cNvPr id="19" name="Shape 17"/>
          <p:cNvSpPr/>
          <p:nvPr/>
        </p:nvSpPr>
        <p:spPr>
          <a:xfrm>
            <a:off x="8284464" y="2057400"/>
            <a:ext cx="3611880" cy="3977640"/>
          </a:xfrm>
          <a:prstGeom prst="roundRect">
            <a:avLst>
              <a:gd name="adj" fmla="val 2025"/>
            </a:avLst>
          </a:prstGeom>
          <a:solidFill>
            <a:srgbClr val="E9EDF3"/>
          </a:solidFill>
          <a:ln/>
        </p:spPr>
      </p:sp>
      <p:sp>
        <p:nvSpPr>
          <p:cNvPr id="20" name="Shape 18"/>
          <p:cNvSpPr/>
          <p:nvPr/>
        </p:nvSpPr>
        <p:spPr>
          <a:xfrm>
            <a:off x="8540496" y="2331720"/>
            <a:ext cx="457200" cy="457200"/>
          </a:xfrm>
          <a:prstGeom prst="ellipse">
            <a:avLst/>
          </a:prstGeom>
          <a:solidFill>
            <a:srgbClr val="C8582A"/>
          </a:solidFill>
          <a:ln/>
        </p:spPr>
      </p:sp>
      <p:sp>
        <p:nvSpPr>
          <p:cNvPr id="21" name="Text 19"/>
          <p:cNvSpPr txBox="1"/>
          <p:nvPr/>
        </p:nvSpPr>
        <p:spPr>
          <a:xfrm>
            <a:off x="8540496" y="2331720"/>
            <a:ext cx="457200" cy="45720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22" name="Text 20"/>
          <p:cNvSpPr txBox="1"/>
          <p:nvPr/>
        </p:nvSpPr>
        <p:spPr>
          <a:xfrm>
            <a:off x="8540496" y="2926080"/>
            <a:ext cx="3099816" cy="548640"/>
          </a:xfrm>
          <a:prstGeom prst="rect">
            <a:avLst/>
          </a:prstGeom>
          <a:noFill/>
          <a:ln/>
        </p:spPr>
        <p:txBody>
          <a:bodyPr wrap="square" lIns="0" tIns="0" rIns="0" bIns="0" rtlCol="0" anchor="ctr"/>
          <a:lstStyle/>
          <a:p>
            <a:pPr indent="0" marL="0">
              <a:buNone/>
            </a:pPr>
            <a:r>
              <a:rPr lang="en-US" sz="1600" b="1" dirty="0">
                <a:solidFill>
                  <a:srgbClr val="14263F"/>
                </a:solidFill>
                <a:latin typeface="Cambria" pitchFamily="34" charset="0"/>
                <a:ea typeface="Cambria" pitchFamily="34" charset="-122"/>
                <a:cs typeface="Cambria" pitchFamily="34" charset="-120"/>
              </a:rPr>
              <a:t>Adequacy budget</a:t>
            </a:r>
            <a:endParaRPr lang="en-US" sz="1600" dirty="0"/>
          </a:p>
        </p:txBody>
      </p:sp>
      <p:sp>
        <p:nvSpPr>
          <p:cNvPr id="23" name="Text 21"/>
          <p:cNvSpPr txBox="1"/>
          <p:nvPr/>
        </p:nvSpPr>
        <p:spPr>
          <a:xfrm>
            <a:off x="8540496" y="3493008"/>
            <a:ext cx="3099816" cy="1600200"/>
          </a:xfrm>
          <a:prstGeom prst="rect">
            <a:avLst/>
          </a:prstGeom>
          <a:noFill/>
          <a:ln/>
        </p:spPr>
        <p:txBody>
          <a:bodyPr wrap="square" lIns="0" tIns="0" rIns="0" bIns="0" rtlCol="0" anchor="ctr"/>
          <a:lstStyle/>
          <a:p>
            <a:pPr indent="0" marL="0">
              <a:lnSpc>
                <a:spcPts val="1600"/>
              </a:lnSpc>
              <a:buNone/>
            </a:pPr>
            <a:r>
              <a:rPr lang="en-US" sz="1200" dirty="0">
                <a:solidFill>
                  <a:srgbClr val="1C1C1A"/>
                </a:solidFill>
                <a:latin typeface="Calibri" pitchFamily="34" charset="0"/>
                <a:ea typeface="Calibri" pitchFamily="34" charset="-122"/>
                <a:cs typeface="Calibri" pitchFamily="34" charset="-120"/>
              </a:rPr>
              <a:t>Weighted enrollment × base amount sets the target; a Local Fair Share (property value + income) sets required local tax effort; state aid is meant to cover the rest.</a:t>
            </a:r>
            <a:endParaRPr lang="en-US" sz="1200" dirty="0"/>
          </a:p>
        </p:txBody>
      </p:sp>
      <p:sp>
        <p:nvSpPr>
          <p:cNvPr id="24" name="Text 22"/>
          <p:cNvSpPr txBox="1"/>
          <p:nvPr/>
        </p:nvSpPr>
        <p:spPr>
          <a:xfrm>
            <a:off x="8540496" y="5166360"/>
            <a:ext cx="3099816" cy="457200"/>
          </a:xfrm>
          <a:prstGeom prst="rect">
            <a:avLst/>
          </a:prstGeom>
          <a:noFill/>
          <a:ln/>
        </p:spPr>
        <p:txBody>
          <a:bodyPr wrap="square" lIns="0" tIns="0" rIns="0" bIns="0" rtlCol="0" anchor="ctr"/>
          <a:lstStyle/>
          <a:p>
            <a:pPr indent="0" marL="0">
              <a:buNone/>
            </a:pPr>
            <a:r>
              <a:rPr lang="en-US" sz="1550" b="1" dirty="0">
                <a:solidFill>
                  <a:srgbClr val="C8582A"/>
                </a:solidFill>
                <a:latin typeface="Cambria" pitchFamily="34" charset="0"/>
                <a:ea typeface="Cambria" pitchFamily="34" charset="-122"/>
                <a:cs typeface="Cambria" pitchFamily="34" charset="-120"/>
              </a:rPr>
              <a:t>State aid</a:t>
            </a:r>
            <a:endParaRPr lang="en-US" sz="1550" dirty="0"/>
          </a:p>
        </p:txBody>
      </p:sp>
      <p:sp>
        <p:nvSpPr>
          <p:cNvPr id="25" name="Text 23"/>
          <p:cNvSpPr txBox="1"/>
          <p:nvPr/>
        </p:nvSpPr>
        <p:spPr>
          <a:xfrm>
            <a:off x="8540496" y="5605272"/>
            <a:ext cx="3099816" cy="365760"/>
          </a:xfrm>
          <a:prstGeom prst="rect">
            <a:avLst/>
          </a:prstGeom>
          <a:noFill/>
          <a:ln/>
        </p:spPr>
        <p:txBody>
          <a:bodyPr wrap="square" lIns="0" tIns="0" rIns="0" bIns="0" rtlCol="0" anchor="ctr"/>
          <a:lstStyle/>
          <a:p>
            <a:pPr indent="0" marL="0">
              <a:buNone/>
            </a:pPr>
            <a:r>
              <a:rPr lang="en-US" sz="950" dirty="0">
                <a:solidFill>
                  <a:srgbClr val="5B5A56"/>
                </a:solidFill>
                <a:latin typeface="Calibri" pitchFamily="34" charset="0"/>
                <a:ea typeface="Calibri" pitchFamily="34" charset="-122"/>
                <a:cs typeface="Calibri" pitchFamily="34" charset="-120"/>
              </a:rPr>
              <a:t>= adequacy budget − local fair share</a:t>
            </a:r>
            <a:endParaRPr lang="en-US" sz="950" dirty="0"/>
          </a:p>
        </p:txBody>
      </p:sp>
      <p:sp>
        <p:nvSpPr>
          <p:cNvPr id="26" name="Text 24"/>
          <p:cNvSpPr txBox="1"/>
          <p:nvPr/>
        </p:nvSpPr>
        <p:spPr>
          <a:xfrm>
            <a:off x="548640" y="6355080"/>
            <a:ext cx="10058400" cy="274320"/>
          </a:xfrm>
          <a:prstGeom prst="rect">
            <a:avLst/>
          </a:prstGeom>
          <a:noFill/>
          <a:ln/>
        </p:spPr>
        <p:txBody>
          <a:bodyPr wrap="square" lIns="0" tIns="0" rIns="0" bIns="0" rtlCol="0" anchor="ctr"/>
          <a:lstStyle/>
          <a:p>
            <a:pPr indent="0" marL="0">
              <a:buNone/>
            </a:pPr>
            <a:r>
              <a:rPr lang="en-US" sz="900" i="1" dirty="0">
                <a:solidFill>
                  <a:srgbClr val="5B5A56"/>
                </a:solidFill>
                <a:latin typeface="Calibri" pitchFamily="34" charset="0"/>
                <a:ea typeface="Calibri" pitchFamily="34" charset="-122"/>
                <a:cs typeface="Calibri" pitchFamily="34" charset="-120"/>
              </a:rPr>
              <a:t>Source: Baker, B. &amp; Weber, M., “Unlocking Academic Success,” New Jersey Policy Perspective, Sept. 2023.</a:t>
            </a:r>
            <a:endParaRPr lang="en-US" sz="900" dirty="0"/>
          </a:p>
        </p:txBody>
      </p:sp>
      <p:sp>
        <p:nvSpPr>
          <p:cNvPr id="27" name="Text 25"/>
          <p:cNvSpPr txBox="1"/>
          <p:nvPr/>
        </p:nvSpPr>
        <p:spPr>
          <a:xfrm>
            <a:off x="457200" y="6473952"/>
            <a:ext cx="7315200" cy="274320"/>
          </a:xfrm>
          <a:prstGeom prst="rect">
            <a:avLst/>
          </a:prstGeom>
          <a:noFill/>
          <a:ln/>
        </p:spPr>
        <p:txBody>
          <a:bodyPr wrap="square" rtlCol="0" anchor="ctr"/>
          <a:lstStyle/>
          <a:p>
            <a:pPr indent="0" marL="0">
              <a:buNone/>
            </a:pPr>
            <a:r>
              <a:rPr lang="en-US" sz="800" spc="100" kern="0" dirty="0">
                <a:solidFill>
                  <a:srgbClr val="5B5A56"/>
                </a:solidFill>
                <a:latin typeface="Calibri" pitchFamily="34" charset="0"/>
                <a:ea typeface="Calibri" pitchFamily="34" charset="-122"/>
                <a:cs typeface="Calibri" pitchFamily="34" charset="-120"/>
              </a:rPr>
              <a:t>NEW JERSEY'S EQUAL EDUCATIONAL OPPORTUNITY PROBLEM</a:t>
            </a:r>
            <a:endParaRPr lang="en-US" sz="800" dirty="0"/>
          </a:p>
        </p:txBody>
      </p:sp>
      <p:sp>
        <p:nvSpPr>
          <p:cNvPr id="28" name="Text 26"/>
          <p:cNvSpPr txBox="1"/>
          <p:nvPr/>
        </p:nvSpPr>
        <p:spPr>
          <a:xfrm>
            <a:off x="11277295" y="6473952"/>
            <a:ext cx="457200" cy="274320"/>
          </a:xfrm>
          <a:prstGeom prst="rect">
            <a:avLst/>
          </a:prstGeom>
          <a:noFill/>
          <a:ln/>
        </p:spPr>
        <p:txBody>
          <a:bodyPr wrap="square" rtlCol="0" anchor="ctr"/>
          <a:lstStyle/>
          <a:p>
            <a:pPr algn="r" indent="0" marL="0">
              <a:buNone/>
            </a:pPr>
            <a:r>
              <a:rPr lang="en-US" sz="800" dirty="0">
                <a:solidFill>
                  <a:srgbClr val="5B5A56"/>
                </a:solidFill>
                <a:latin typeface="Calibri" pitchFamily="34" charset="0"/>
                <a:ea typeface="Calibri" pitchFamily="34" charset="-122"/>
                <a:cs typeface="Calibri" pitchFamily="34" charset="-120"/>
              </a:rPr>
              <a:t>3</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4263F"/>
        </a:solidFill>
      </p:bgPr>
    </p:bg>
    <p:spTree>
      <p:nvGrpSpPr>
        <p:cNvPr id="1" name=""/>
        <p:cNvGrpSpPr/>
        <p:nvPr/>
      </p:nvGrpSpPr>
      <p:grpSpPr>
        <a:xfrm>
          <a:off x="0" y="0"/>
          <a:ext cx="0" cy="0"/>
          <a:chOff x="0" y="0"/>
          <a:chExt cx="0" cy="0"/>
        </a:xfrm>
      </p:grpSpPr>
      <p:sp>
        <p:nvSpPr>
          <p:cNvPr id="2" name="Text 0"/>
          <p:cNvSpPr txBox="1"/>
          <p:nvPr/>
        </p:nvSpPr>
        <p:spPr>
          <a:xfrm>
            <a:off x="548640" y="384048"/>
            <a:ext cx="9144000" cy="320040"/>
          </a:xfrm>
          <a:prstGeom prst="rect">
            <a:avLst/>
          </a:prstGeom>
          <a:noFill/>
          <a:ln/>
        </p:spPr>
        <p:txBody>
          <a:bodyPr wrap="square" lIns="0" tIns="0" rIns="0" bIns="0" rtlCol="0" anchor="ctr"/>
          <a:lstStyle/>
          <a:p>
            <a:pPr indent="0" marL="0">
              <a:buNone/>
            </a:pPr>
            <a:r>
              <a:rPr lang="en-US" sz="1150" b="1" spc="200" kern="0" dirty="0">
                <a:solidFill>
                  <a:srgbClr val="E8763F"/>
                </a:solidFill>
                <a:latin typeface="Calibri" pitchFamily="34" charset="0"/>
                <a:ea typeface="Calibri" pitchFamily="34" charset="-122"/>
                <a:cs typeface="Calibri" pitchFamily="34" charset="-120"/>
              </a:rPr>
              <a:t>INTRODUCTION</a:t>
            </a:r>
            <a:endParaRPr lang="en-US" sz="1150" dirty="0"/>
          </a:p>
        </p:txBody>
      </p:sp>
      <p:sp>
        <p:nvSpPr>
          <p:cNvPr id="3" name="Text 1"/>
          <p:cNvSpPr txBox="1"/>
          <p:nvPr/>
        </p:nvSpPr>
        <p:spPr>
          <a:xfrm>
            <a:off x="548640" y="685800"/>
            <a:ext cx="10972800" cy="822960"/>
          </a:xfrm>
          <a:prstGeom prst="rect">
            <a:avLst/>
          </a:prstGeom>
          <a:noFill/>
          <a:ln/>
        </p:spPr>
        <p:txBody>
          <a:bodyPr wrap="square" lIns="0" tIns="0" rIns="0" bIns="0" rtlCol="0" anchor="ctr"/>
          <a:lstStyle/>
          <a:p>
            <a:pPr indent="0" marL="0">
              <a:buNone/>
            </a:pPr>
            <a:r>
              <a:rPr lang="en-US" sz="3000" b="1" dirty="0">
                <a:solidFill>
                  <a:srgbClr val="FFFFFF"/>
                </a:solidFill>
                <a:latin typeface="Cambria" pitchFamily="34" charset="0"/>
                <a:ea typeface="Cambria" pitchFamily="34" charset="-122"/>
                <a:cs typeface="Cambria" pitchFamily="34" charset="-120"/>
              </a:rPr>
              <a:t>Has SFRA Delivered?</a:t>
            </a:r>
            <a:endParaRPr lang="en-US" sz="3000" dirty="0"/>
          </a:p>
        </p:txBody>
      </p:sp>
      <p:sp>
        <p:nvSpPr>
          <p:cNvPr id="4" name="Text 2"/>
          <p:cNvSpPr txBox="1"/>
          <p:nvPr/>
        </p:nvSpPr>
        <p:spPr>
          <a:xfrm>
            <a:off x="548640" y="1417320"/>
            <a:ext cx="10515600" cy="365760"/>
          </a:xfrm>
          <a:prstGeom prst="rect">
            <a:avLst/>
          </a:prstGeom>
          <a:noFill/>
          <a:ln/>
        </p:spPr>
        <p:txBody>
          <a:bodyPr wrap="square" lIns="0" tIns="0" rIns="0" bIns="0" rtlCol="0" anchor="ctr"/>
          <a:lstStyle/>
          <a:p>
            <a:pPr indent="0" marL="0">
              <a:buNone/>
            </a:pPr>
            <a:r>
              <a:rPr lang="en-US" sz="1400" dirty="0">
                <a:solidFill>
                  <a:srgbClr val="E9EDF3"/>
                </a:solidFill>
                <a:latin typeface="Calibri" pitchFamily="34" charset="0"/>
                <a:ea typeface="Calibri" pitchFamily="34" charset="-122"/>
                <a:cs typeface="Calibri" pitchFamily="34" charset="-120"/>
              </a:rPr>
              <a:t>Two independent New Jersey Policy Perspective analyses say no.</a:t>
            </a:r>
            <a:endParaRPr lang="en-US" sz="1400" dirty="0"/>
          </a:p>
        </p:txBody>
      </p:sp>
      <p:sp>
        <p:nvSpPr>
          <p:cNvPr id="5" name="Shape 3"/>
          <p:cNvSpPr/>
          <p:nvPr/>
        </p:nvSpPr>
        <p:spPr>
          <a:xfrm>
            <a:off x="548640" y="2148840"/>
            <a:ext cx="3611880" cy="1965960"/>
          </a:xfrm>
          <a:prstGeom prst="roundRect">
            <a:avLst>
              <a:gd name="adj" fmla="val 2791"/>
            </a:avLst>
          </a:prstGeom>
          <a:solidFill>
            <a:srgbClr val="1C3557"/>
          </a:solidFill>
          <a:ln/>
        </p:spPr>
      </p:sp>
      <p:sp>
        <p:nvSpPr>
          <p:cNvPr id="6" name="Text 4"/>
          <p:cNvSpPr txBox="1"/>
          <p:nvPr/>
        </p:nvSpPr>
        <p:spPr>
          <a:xfrm>
            <a:off x="749808" y="2313432"/>
            <a:ext cx="3209544" cy="502920"/>
          </a:xfrm>
          <a:prstGeom prst="rect">
            <a:avLst/>
          </a:prstGeom>
          <a:noFill/>
          <a:ln/>
        </p:spPr>
        <p:txBody>
          <a:bodyPr wrap="square" lIns="0" tIns="0" rIns="0" bIns="0" rtlCol="0" anchor="ctr"/>
          <a:lstStyle/>
          <a:p>
            <a:pPr indent="0" marL="0">
              <a:buNone/>
            </a:pPr>
            <a:r>
              <a:rPr lang="en-US" sz="2600" b="1" dirty="0">
                <a:solidFill>
                  <a:srgbClr val="E8763F"/>
                </a:solidFill>
                <a:latin typeface="Cambria" pitchFamily="34" charset="0"/>
                <a:ea typeface="Cambria" pitchFamily="34" charset="-122"/>
                <a:cs typeface="Cambria" pitchFamily="34" charset="-120"/>
              </a:rPr>
              <a:t>100,000+</a:t>
            </a:r>
            <a:pPr indent="0" marL="0">
              <a:buNone/>
            </a:pPr>
            <a:r>
              <a:rPr lang="en-US" sz="1000" baseline="30000" dirty="0">
                <a:solidFill>
                  <a:srgbClr val="8FA0BC"/>
                </a:solidFill>
                <a:latin typeface="Cambria" pitchFamily="34" charset="0"/>
                <a:ea typeface="Cambria" pitchFamily="34" charset="-122"/>
                <a:cs typeface="Cambria" pitchFamily="34" charset="-120"/>
              </a:rPr>
              <a:t>  3</a:t>
            </a:r>
            <a:endParaRPr lang="en-US" sz="2600" dirty="0"/>
          </a:p>
        </p:txBody>
      </p:sp>
      <p:sp>
        <p:nvSpPr>
          <p:cNvPr id="7" name="Text 5"/>
          <p:cNvSpPr txBox="1"/>
          <p:nvPr/>
        </p:nvSpPr>
        <p:spPr>
          <a:xfrm>
            <a:off x="749808" y="2862072"/>
            <a:ext cx="3209544" cy="1143000"/>
          </a:xfrm>
          <a:prstGeom prst="rect">
            <a:avLst/>
          </a:prstGeom>
          <a:noFill/>
          <a:ln/>
        </p:spPr>
        <p:txBody>
          <a:bodyPr wrap="square" lIns="0" tIns="0" rIns="0" bIns="0" rtlCol="0" anchor="ctr"/>
          <a:lstStyle/>
          <a:p>
            <a:pPr indent="0" marL="0">
              <a:lnSpc>
                <a:spcPts val="1400"/>
              </a:lnSpc>
              <a:buNone/>
            </a:pPr>
            <a:r>
              <a:rPr lang="en-US" sz="1100" dirty="0">
                <a:solidFill>
                  <a:srgbClr val="D6DDE8"/>
                </a:solidFill>
                <a:latin typeface="Calibri" pitchFamily="34" charset="0"/>
                <a:ea typeface="Calibri" pitchFamily="34" charset="-122"/>
                <a:cs typeface="Calibri" pitchFamily="34" charset="-120"/>
              </a:rPr>
              <a:t>NJ students attended schools funded more than $5,000/pupil below their own SFRA target, 2018</a:t>
            </a:r>
            <a:endParaRPr lang="en-US" sz="1100" dirty="0"/>
          </a:p>
        </p:txBody>
      </p:sp>
      <p:sp>
        <p:nvSpPr>
          <p:cNvPr id="8" name="Shape 6"/>
          <p:cNvSpPr/>
          <p:nvPr/>
        </p:nvSpPr>
        <p:spPr>
          <a:xfrm>
            <a:off x="4416552" y="2148840"/>
            <a:ext cx="3611880" cy="1965960"/>
          </a:xfrm>
          <a:prstGeom prst="roundRect">
            <a:avLst>
              <a:gd name="adj" fmla="val 2791"/>
            </a:avLst>
          </a:prstGeom>
          <a:solidFill>
            <a:srgbClr val="1C3557"/>
          </a:solidFill>
          <a:ln/>
        </p:spPr>
      </p:sp>
      <p:sp>
        <p:nvSpPr>
          <p:cNvPr id="9" name="Text 7"/>
          <p:cNvSpPr txBox="1"/>
          <p:nvPr/>
        </p:nvSpPr>
        <p:spPr>
          <a:xfrm>
            <a:off x="4617720" y="2313432"/>
            <a:ext cx="3209544" cy="502920"/>
          </a:xfrm>
          <a:prstGeom prst="rect">
            <a:avLst/>
          </a:prstGeom>
          <a:noFill/>
          <a:ln/>
        </p:spPr>
        <p:txBody>
          <a:bodyPr wrap="square" lIns="0" tIns="0" rIns="0" bIns="0" rtlCol="0" anchor="ctr"/>
          <a:lstStyle/>
          <a:p>
            <a:pPr indent="0" marL="0">
              <a:buNone/>
            </a:pPr>
            <a:r>
              <a:rPr lang="en-US" sz="2600" b="1" dirty="0">
                <a:solidFill>
                  <a:srgbClr val="E8763F"/>
                </a:solidFill>
                <a:latin typeface="Cambria" pitchFamily="34" charset="0"/>
                <a:ea typeface="Cambria" pitchFamily="34" charset="-122"/>
                <a:cs typeface="Cambria" pitchFamily="34" charset="-120"/>
              </a:rPr>
              <a:t>21%</a:t>
            </a:r>
            <a:pPr indent="0" marL="0">
              <a:buNone/>
            </a:pPr>
            <a:r>
              <a:rPr lang="en-US" sz="1000" baseline="30000" dirty="0">
                <a:solidFill>
                  <a:srgbClr val="8FA0BC"/>
                </a:solidFill>
                <a:latin typeface="Cambria" pitchFamily="34" charset="0"/>
                <a:ea typeface="Cambria" pitchFamily="34" charset="-122"/>
                <a:cs typeface="Cambria" pitchFamily="34" charset="-120"/>
              </a:rPr>
              <a:t>  4</a:t>
            </a:r>
            <a:endParaRPr lang="en-US" sz="2600" dirty="0"/>
          </a:p>
        </p:txBody>
      </p:sp>
      <p:sp>
        <p:nvSpPr>
          <p:cNvPr id="10" name="Text 8"/>
          <p:cNvSpPr txBox="1"/>
          <p:nvPr/>
        </p:nvSpPr>
        <p:spPr>
          <a:xfrm>
            <a:off x="4617720" y="2862072"/>
            <a:ext cx="3209544" cy="1143000"/>
          </a:xfrm>
          <a:prstGeom prst="rect">
            <a:avLst/>
          </a:prstGeom>
          <a:noFill/>
          <a:ln/>
        </p:spPr>
        <p:txBody>
          <a:bodyPr wrap="square" lIns="0" tIns="0" rIns="0" bIns="0" rtlCol="0" anchor="ctr"/>
          <a:lstStyle/>
          <a:p>
            <a:pPr indent="0" marL="0">
              <a:lnSpc>
                <a:spcPts val="1400"/>
              </a:lnSpc>
              <a:buNone/>
            </a:pPr>
            <a:r>
              <a:rPr lang="en-US" sz="1100" dirty="0">
                <a:solidFill>
                  <a:srgbClr val="D6DDE8"/>
                </a:solidFill>
                <a:latin typeface="Calibri" pitchFamily="34" charset="0"/>
                <a:ea typeface="Calibri" pitchFamily="34" charset="-122"/>
                <a:cs typeface="Calibri" pitchFamily="34" charset="-120"/>
              </a:rPr>
              <a:t>actual extra funding for low-income students, vs. the 47–57% SFRA's own weights call for</a:t>
            </a:r>
            <a:endParaRPr lang="en-US" sz="1100" dirty="0"/>
          </a:p>
        </p:txBody>
      </p:sp>
      <p:sp>
        <p:nvSpPr>
          <p:cNvPr id="11" name="Shape 9"/>
          <p:cNvSpPr/>
          <p:nvPr/>
        </p:nvSpPr>
        <p:spPr>
          <a:xfrm>
            <a:off x="8284464" y="2148840"/>
            <a:ext cx="3611880" cy="1965960"/>
          </a:xfrm>
          <a:prstGeom prst="roundRect">
            <a:avLst>
              <a:gd name="adj" fmla="val 2791"/>
            </a:avLst>
          </a:prstGeom>
          <a:solidFill>
            <a:srgbClr val="1C3557"/>
          </a:solidFill>
          <a:ln/>
        </p:spPr>
      </p:sp>
      <p:sp>
        <p:nvSpPr>
          <p:cNvPr id="12" name="Text 10"/>
          <p:cNvSpPr txBox="1"/>
          <p:nvPr/>
        </p:nvSpPr>
        <p:spPr>
          <a:xfrm>
            <a:off x="8485632" y="2313432"/>
            <a:ext cx="3209544" cy="502920"/>
          </a:xfrm>
          <a:prstGeom prst="rect">
            <a:avLst/>
          </a:prstGeom>
          <a:noFill/>
          <a:ln/>
        </p:spPr>
        <p:txBody>
          <a:bodyPr wrap="square" lIns="0" tIns="0" rIns="0" bIns="0" rtlCol="0" anchor="ctr"/>
          <a:lstStyle/>
          <a:p>
            <a:pPr indent="0" marL="0">
              <a:buNone/>
            </a:pPr>
            <a:r>
              <a:rPr lang="en-US" sz="2600" b="1" dirty="0">
                <a:solidFill>
                  <a:srgbClr val="E8763F"/>
                </a:solidFill>
                <a:latin typeface="Cambria" pitchFamily="34" charset="0"/>
                <a:ea typeface="Cambria" pitchFamily="34" charset="-122"/>
                <a:cs typeface="Cambria" pitchFamily="34" charset="-120"/>
              </a:rPr>
              <a:t>$3.5B</a:t>
            </a:r>
            <a:pPr indent="0" marL="0">
              <a:buNone/>
            </a:pPr>
            <a:r>
              <a:rPr lang="en-US" sz="1000" baseline="30000" dirty="0">
                <a:solidFill>
                  <a:srgbClr val="8FA0BC"/>
                </a:solidFill>
                <a:latin typeface="Cambria" pitchFamily="34" charset="0"/>
                <a:ea typeface="Cambria" pitchFamily="34" charset="-122"/>
                <a:cs typeface="Cambria" pitchFamily="34" charset="-120"/>
              </a:rPr>
              <a:t>  4</a:t>
            </a:r>
            <a:endParaRPr lang="en-US" sz="2600" dirty="0"/>
          </a:p>
        </p:txBody>
      </p:sp>
      <p:sp>
        <p:nvSpPr>
          <p:cNvPr id="13" name="Text 11"/>
          <p:cNvSpPr txBox="1"/>
          <p:nvPr/>
        </p:nvSpPr>
        <p:spPr>
          <a:xfrm>
            <a:off x="8485632" y="2862072"/>
            <a:ext cx="3209544" cy="1143000"/>
          </a:xfrm>
          <a:prstGeom prst="rect">
            <a:avLst/>
          </a:prstGeom>
          <a:noFill/>
          <a:ln/>
        </p:spPr>
        <p:txBody>
          <a:bodyPr wrap="square" lIns="0" tIns="0" rIns="0" bIns="0" rtlCol="0" anchor="ctr"/>
          <a:lstStyle/>
          <a:p>
            <a:pPr indent="0" marL="0">
              <a:lnSpc>
                <a:spcPts val="1400"/>
              </a:lnSpc>
              <a:buNone/>
            </a:pPr>
            <a:r>
              <a:rPr lang="en-US" sz="1100" dirty="0">
                <a:solidFill>
                  <a:srgbClr val="D6DDE8"/>
                </a:solidFill>
                <a:latin typeface="Calibri" pitchFamily="34" charset="0"/>
                <a:ea typeface="Calibri" pitchFamily="34" charset="-122"/>
                <a:cs typeface="Calibri" pitchFamily="34" charset="-120"/>
              </a:rPr>
              <a:t>estimated statewide annual funding gap versus SFRA's adequacy targets</a:t>
            </a:r>
            <a:endParaRPr lang="en-US" sz="1100" dirty="0"/>
          </a:p>
        </p:txBody>
      </p:sp>
      <p:sp>
        <p:nvSpPr>
          <p:cNvPr id="14" name="Shape 12"/>
          <p:cNvSpPr/>
          <p:nvPr/>
        </p:nvSpPr>
        <p:spPr>
          <a:xfrm>
            <a:off x="548640" y="4370832"/>
            <a:ext cx="3611880" cy="1965960"/>
          </a:xfrm>
          <a:prstGeom prst="roundRect">
            <a:avLst>
              <a:gd name="adj" fmla="val 2791"/>
            </a:avLst>
          </a:prstGeom>
          <a:solidFill>
            <a:srgbClr val="1C3557"/>
          </a:solidFill>
          <a:ln/>
        </p:spPr>
      </p:sp>
      <p:sp>
        <p:nvSpPr>
          <p:cNvPr id="15" name="Text 13"/>
          <p:cNvSpPr txBox="1"/>
          <p:nvPr/>
        </p:nvSpPr>
        <p:spPr>
          <a:xfrm>
            <a:off x="749808" y="4535424"/>
            <a:ext cx="3209544" cy="502920"/>
          </a:xfrm>
          <a:prstGeom prst="rect">
            <a:avLst/>
          </a:prstGeom>
          <a:noFill/>
          <a:ln/>
        </p:spPr>
        <p:txBody>
          <a:bodyPr wrap="square" lIns="0" tIns="0" rIns="0" bIns="0" rtlCol="0" anchor="ctr"/>
          <a:lstStyle/>
          <a:p>
            <a:pPr indent="0" marL="0">
              <a:buNone/>
            </a:pPr>
            <a:r>
              <a:rPr lang="en-US" sz="2600" b="1" dirty="0">
                <a:solidFill>
                  <a:srgbClr val="E8763F"/>
                </a:solidFill>
                <a:latin typeface="Cambria" pitchFamily="34" charset="0"/>
                <a:ea typeface="Cambria" pitchFamily="34" charset="-122"/>
                <a:cs typeface="Cambria" pitchFamily="34" charset="-120"/>
              </a:rPr>
              <a:t>80%</a:t>
            </a:r>
            <a:pPr indent="0" marL="0">
              <a:buNone/>
            </a:pPr>
            <a:r>
              <a:rPr lang="en-US" sz="1000" baseline="30000" dirty="0">
                <a:solidFill>
                  <a:srgbClr val="8FA0BC"/>
                </a:solidFill>
                <a:latin typeface="Cambria" pitchFamily="34" charset="0"/>
                <a:ea typeface="Cambria" pitchFamily="34" charset="-122"/>
                <a:cs typeface="Cambria" pitchFamily="34" charset="-120"/>
              </a:rPr>
              <a:t>  4</a:t>
            </a:r>
            <a:endParaRPr lang="en-US" sz="2600" dirty="0"/>
          </a:p>
        </p:txBody>
      </p:sp>
      <p:sp>
        <p:nvSpPr>
          <p:cNvPr id="16" name="Text 14"/>
          <p:cNvSpPr txBox="1"/>
          <p:nvPr/>
        </p:nvSpPr>
        <p:spPr>
          <a:xfrm>
            <a:off x="749808" y="5084064"/>
            <a:ext cx="3209544" cy="1143000"/>
          </a:xfrm>
          <a:prstGeom prst="rect">
            <a:avLst/>
          </a:prstGeom>
          <a:noFill/>
          <a:ln/>
        </p:spPr>
        <p:txBody>
          <a:bodyPr wrap="square" lIns="0" tIns="0" rIns="0" bIns="0" rtlCol="0" anchor="ctr"/>
          <a:lstStyle/>
          <a:p>
            <a:pPr indent="0" marL="0">
              <a:lnSpc>
                <a:spcPts val="1400"/>
              </a:lnSpc>
              <a:buNone/>
            </a:pPr>
            <a:r>
              <a:rPr lang="en-US" sz="1100" dirty="0">
                <a:solidFill>
                  <a:srgbClr val="D6DDE8"/>
                </a:solidFill>
                <a:latin typeface="Calibri" pitchFamily="34" charset="0"/>
                <a:ea typeface="Calibri" pitchFamily="34" charset="-122"/>
                <a:cs typeface="Calibri" pitchFamily="34" charset="-120"/>
              </a:rPr>
              <a:t>of NJ's Black and Latino/Hispanic students attend inadequately resourced schools</a:t>
            </a:r>
            <a:endParaRPr lang="en-US" sz="1100" dirty="0"/>
          </a:p>
        </p:txBody>
      </p:sp>
      <p:sp>
        <p:nvSpPr>
          <p:cNvPr id="17" name="Shape 15"/>
          <p:cNvSpPr/>
          <p:nvPr/>
        </p:nvSpPr>
        <p:spPr>
          <a:xfrm>
            <a:off x="4416552" y="4370832"/>
            <a:ext cx="3611880" cy="1965960"/>
          </a:xfrm>
          <a:prstGeom prst="roundRect">
            <a:avLst>
              <a:gd name="adj" fmla="val 2791"/>
            </a:avLst>
          </a:prstGeom>
          <a:solidFill>
            <a:srgbClr val="1C3557"/>
          </a:solidFill>
          <a:ln/>
        </p:spPr>
      </p:sp>
      <p:sp>
        <p:nvSpPr>
          <p:cNvPr id="18" name="Text 16"/>
          <p:cNvSpPr txBox="1"/>
          <p:nvPr/>
        </p:nvSpPr>
        <p:spPr>
          <a:xfrm>
            <a:off x="4617720" y="4535424"/>
            <a:ext cx="3209544" cy="502920"/>
          </a:xfrm>
          <a:prstGeom prst="rect">
            <a:avLst/>
          </a:prstGeom>
          <a:noFill/>
          <a:ln/>
        </p:spPr>
        <p:txBody>
          <a:bodyPr wrap="square" lIns="0" tIns="0" rIns="0" bIns="0" rtlCol="0" anchor="ctr"/>
          <a:lstStyle/>
          <a:p>
            <a:pPr indent="0" marL="0">
              <a:buNone/>
            </a:pPr>
            <a:r>
              <a:rPr lang="en-US" sz="2600" b="1" dirty="0">
                <a:solidFill>
                  <a:srgbClr val="E8763F"/>
                </a:solidFill>
                <a:latin typeface="Cambria" pitchFamily="34" charset="0"/>
                <a:ea typeface="Cambria" pitchFamily="34" charset="-122"/>
                <a:cs typeface="Cambria" pitchFamily="34" charset="-120"/>
              </a:rPr>
              <a:t>$26.55B</a:t>
            </a:r>
            <a:pPr indent="0" marL="0">
              <a:buNone/>
            </a:pPr>
            <a:r>
              <a:rPr lang="en-US" sz="1000" baseline="30000" dirty="0">
                <a:solidFill>
                  <a:srgbClr val="8FA0BC"/>
                </a:solidFill>
                <a:latin typeface="Cambria" pitchFamily="34" charset="0"/>
                <a:ea typeface="Cambria" pitchFamily="34" charset="-122"/>
                <a:cs typeface="Cambria" pitchFamily="34" charset="-120"/>
              </a:rPr>
              <a:t>  5</a:t>
            </a:r>
            <a:endParaRPr lang="en-US" sz="2600" dirty="0"/>
          </a:p>
        </p:txBody>
      </p:sp>
      <p:sp>
        <p:nvSpPr>
          <p:cNvPr id="19" name="Text 17"/>
          <p:cNvSpPr txBox="1"/>
          <p:nvPr/>
        </p:nvSpPr>
        <p:spPr>
          <a:xfrm>
            <a:off x="4617720" y="5084064"/>
            <a:ext cx="3209544" cy="1143000"/>
          </a:xfrm>
          <a:prstGeom prst="rect">
            <a:avLst/>
          </a:prstGeom>
          <a:noFill/>
          <a:ln/>
        </p:spPr>
        <p:txBody>
          <a:bodyPr wrap="square" lIns="0" tIns="0" rIns="0" bIns="0" rtlCol="0" anchor="ctr"/>
          <a:lstStyle/>
          <a:p>
            <a:pPr indent="0" marL="0">
              <a:lnSpc>
                <a:spcPts val="1400"/>
              </a:lnSpc>
              <a:buNone/>
            </a:pPr>
            <a:r>
              <a:rPr lang="en-US" sz="1100" dirty="0">
                <a:solidFill>
                  <a:srgbClr val="D6DDE8"/>
                </a:solidFill>
                <a:latin typeface="Calibri" pitchFamily="34" charset="0"/>
                <a:ea typeface="Calibri" pitchFamily="34" charset="-122"/>
                <a:cs typeface="Calibri" pitchFamily="34" charset="-120"/>
              </a:rPr>
              <a:t>less spent 2016–22 than if funding effort had simply held at its 2006 level (13.1% short)</a:t>
            </a:r>
            <a:endParaRPr lang="en-US" sz="1100" dirty="0"/>
          </a:p>
        </p:txBody>
      </p:sp>
      <p:sp>
        <p:nvSpPr>
          <p:cNvPr id="20" name="Shape 18"/>
          <p:cNvSpPr/>
          <p:nvPr/>
        </p:nvSpPr>
        <p:spPr>
          <a:xfrm>
            <a:off x="8284464" y="4370832"/>
            <a:ext cx="3611880" cy="1965960"/>
          </a:xfrm>
          <a:prstGeom prst="roundRect">
            <a:avLst>
              <a:gd name="adj" fmla="val 2791"/>
            </a:avLst>
          </a:prstGeom>
          <a:solidFill>
            <a:srgbClr val="1C3557"/>
          </a:solidFill>
          <a:ln/>
        </p:spPr>
      </p:sp>
      <p:sp>
        <p:nvSpPr>
          <p:cNvPr id="21" name="Text 19"/>
          <p:cNvSpPr txBox="1"/>
          <p:nvPr/>
        </p:nvSpPr>
        <p:spPr>
          <a:xfrm>
            <a:off x="8485632" y="4535424"/>
            <a:ext cx="3209544" cy="502920"/>
          </a:xfrm>
          <a:prstGeom prst="rect">
            <a:avLst/>
          </a:prstGeom>
          <a:noFill/>
          <a:ln/>
        </p:spPr>
        <p:txBody>
          <a:bodyPr wrap="square" lIns="0" tIns="0" rIns="0" bIns="0" rtlCol="0" anchor="ctr"/>
          <a:lstStyle/>
          <a:p>
            <a:pPr indent="0" marL="0">
              <a:buNone/>
            </a:pPr>
            <a:r>
              <a:rPr lang="en-US" sz="2600" b="1" dirty="0">
                <a:solidFill>
                  <a:srgbClr val="E8763F"/>
                </a:solidFill>
                <a:latin typeface="Cambria" pitchFamily="34" charset="0"/>
                <a:ea typeface="Cambria" pitchFamily="34" charset="-122"/>
                <a:cs typeface="Cambria" pitchFamily="34" charset="-120"/>
              </a:rPr>
              <a:t>0.63–0.65</a:t>
            </a:r>
            <a:pPr indent="0" marL="0">
              <a:buNone/>
            </a:pPr>
            <a:r>
              <a:rPr lang="en-US" sz="1000" baseline="30000" dirty="0">
                <a:solidFill>
                  <a:srgbClr val="8FA0BC"/>
                </a:solidFill>
                <a:latin typeface="Cambria" pitchFamily="34" charset="0"/>
                <a:ea typeface="Cambria" pitchFamily="34" charset="-122"/>
                <a:cs typeface="Cambria" pitchFamily="34" charset="-120"/>
              </a:rPr>
              <a:t>  5</a:t>
            </a:r>
            <a:endParaRPr lang="en-US" sz="2600" dirty="0"/>
          </a:p>
        </p:txBody>
      </p:sp>
      <p:sp>
        <p:nvSpPr>
          <p:cNvPr id="22" name="Text 20"/>
          <p:cNvSpPr txBox="1"/>
          <p:nvPr/>
        </p:nvSpPr>
        <p:spPr>
          <a:xfrm>
            <a:off x="8485632" y="5084064"/>
            <a:ext cx="3209544" cy="1143000"/>
          </a:xfrm>
          <a:prstGeom prst="rect">
            <a:avLst/>
          </a:prstGeom>
          <a:noFill/>
          <a:ln/>
        </p:spPr>
        <p:txBody>
          <a:bodyPr wrap="square" lIns="0" tIns="0" rIns="0" bIns="0" rtlCol="0" anchor="ctr"/>
          <a:lstStyle/>
          <a:p>
            <a:pPr indent="0" marL="0">
              <a:lnSpc>
                <a:spcPts val="1400"/>
              </a:lnSpc>
              <a:buNone/>
            </a:pPr>
            <a:r>
              <a:rPr lang="en-US" sz="1100" dirty="0">
                <a:solidFill>
                  <a:srgbClr val="D6DDE8"/>
                </a:solidFill>
                <a:latin typeface="Calibri" pitchFamily="34" charset="0"/>
                <a:ea typeface="Calibri" pitchFamily="34" charset="-122"/>
                <a:cs typeface="Calibri" pitchFamily="34" charset="-120"/>
              </a:rPr>
              <a:t>recommended poverty weight, up from SFRA's current 0.47–0.57</a:t>
            </a:r>
            <a:endParaRPr lang="en-US" sz="1100" dirty="0"/>
          </a:p>
        </p:txBody>
      </p:sp>
      <p:sp>
        <p:nvSpPr>
          <p:cNvPr id="23" name="Text 21"/>
          <p:cNvSpPr txBox="1"/>
          <p:nvPr/>
        </p:nvSpPr>
        <p:spPr>
          <a:xfrm>
            <a:off x="457200" y="6473952"/>
            <a:ext cx="7315200" cy="274320"/>
          </a:xfrm>
          <a:prstGeom prst="rect">
            <a:avLst/>
          </a:prstGeom>
          <a:noFill/>
          <a:ln/>
        </p:spPr>
        <p:txBody>
          <a:bodyPr wrap="square" rtlCol="0" anchor="ctr"/>
          <a:lstStyle/>
          <a:p>
            <a:pPr indent="0" marL="0">
              <a:buNone/>
            </a:pPr>
            <a:r>
              <a:rPr lang="en-US" sz="800" spc="100" kern="0" dirty="0">
                <a:solidFill>
                  <a:srgbClr val="5B5A56"/>
                </a:solidFill>
                <a:latin typeface="Calibri" pitchFamily="34" charset="0"/>
                <a:ea typeface="Calibri" pitchFamily="34" charset="-122"/>
                <a:cs typeface="Calibri" pitchFamily="34" charset="-120"/>
              </a:rPr>
              <a:t>NEW JERSEY'S EQUAL EDUCATIONAL OPPORTUNITY PROBLEM</a:t>
            </a:r>
            <a:endParaRPr lang="en-US" sz="800" dirty="0"/>
          </a:p>
        </p:txBody>
      </p:sp>
      <p:sp>
        <p:nvSpPr>
          <p:cNvPr id="24" name="Text 22"/>
          <p:cNvSpPr txBox="1"/>
          <p:nvPr/>
        </p:nvSpPr>
        <p:spPr>
          <a:xfrm>
            <a:off x="11277295" y="6473952"/>
            <a:ext cx="457200" cy="274320"/>
          </a:xfrm>
          <a:prstGeom prst="rect">
            <a:avLst/>
          </a:prstGeom>
          <a:noFill/>
          <a:ln/>
        </p:spPr>
        <p:txBody>
          <a:bodyPr wrap="square" rtlCol="0" anchor="ctr"/>
          <a:lstStyle/>
          <a:p>
            <a:pPr algn="r" indent="0" marL="0">
              <a:buNone/>
            </a:pPr>
            <a:r>
              <a:rPr lang="en-US" sz="800" dirty="0">
                <a:solidFill>
                  <a:srgbClr val="5B5A56"/>
                </a:solidFill>
                <a:latin typeface="Calibri" pitchFamily="34" charset="0"/>
                <a:ea typeface="Calibri" pitchFamily="34" charset="-122"/>
                <a:cs typeface="Calibri" pitchFamily="34" charset="-120"/>
              </a:rPr>
              <a:t>4</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384048"/>
            <a:ext cx="9144000" cy="320040"/>
          </a:xfrm>
          <a:prstGeom prst="rect">
            <a:avLst/>
          </a:prstGeom>
          <a:noFill/>
          <a:ln/>
        </p:spPr>
        <p:txBody>
          <a:bodyPr wrap="square" lIns="0" tIns="0" rIns="0" bIns="0" rtlCol="0" anchor="ctr"/>
          <a:lstStyle/>
          <a:p>
            <a:pPr indent="0" marL="0">
              <a:buNone/>
            </a:pPr>
            <a:r>
              <a:rPr lang="en-US" sz="1150" b="1" spc="200" kern="0" dirty="0">
                <a:solidFill>
                  <a:srgbClr val="C8582A"/>
                </a:solidFill>
                <a:latin typeface="Calibri" pitchFamily="34" charset="0"/>
                <a:ea typeface="Calibri" pitchFamily="34" charset="-122"/>
                <a:cs typeface="Calibri" pitchFamily="34" charset="-120"/>
              </a:rPr>
              <a:t>INTRODUCTION</a:t>
            </a:r>
            <a:endParaRPr lang="en-US" sz="1150" dirty="0"/>
          </a:p>
        </p:txBody>
      </p:sp>
      <p:sp>
        <p:nvSpPr>
          <p:cNvPr id="3" name="Text 1"/>
          <p:cNvSpPr txBox="1"/>
          <p:nvPr/>
        </p:nvSpPr>
        <p:spPr>
          <a:xfrm>
            <a:off x="548640" y="685800"/>
            <a:ext cx="11064240" cy="822960"/>
          </a:xfrm>
          <a:prstGeom prst="rect">
            <a:avLst/>
          </a:prstGeom>
          <a:noFill/>
          <a:ln/>
        </p:spPr>
        <p:txBody>
          <a:bodyPr wrap="square" lIns="0" tIns="0" rIns="0" bIns="0" rtlCol="0" anchor="ctr"/>
          <a:lstStyle/>
          <a:p>
            <a:pPr indent="0" marL="0">
              <a:buNone/>
            </a:pPr>
            <a:r>
              <a:rPr lang="en-US" sz="3000" b="1" dirty="0">
                <a:solidFill>
                  <a:srgbClr val="14263F"/>
                </a:solidFill>
                <a:latin typeface="Cambria" pitchFamily="34" charset="0"/>
                <a:ea typeface="Cambria" pitchFamily="34" charset="-122"/>
                <a:cs typeface="Cambria" pitchFamily="34" charset="-120"/>
              </a:rPr>
              <a:t>Two Principles Behind This Brief</a:t>
            </a:r>
            <a:endParaRPr lang="en-US" sz="3000" dirty="0"/>
          </a:p>
        </p:txBody>
      </p:sp>
      <p:sp>
        <p:nvSpPr>
          <p:cNvPr id="4" name="Text 2"/>
          <p:cNvSpPr txBox="1"/>
          <p:nvPr/>
        </p:nvSpPr>
        <p:spPr>
          <a:xfrm>
            <a:off x="548640" y="1417320"/>
            <a:ext cx="10789920" cy="777240"/>
          </a:xfrm>
          <a:prstGeom prst="rect">
            <a:avLst/>
          </a:prstGeom>
          <a:noFill/>
          <a:ln/>
        </p:spPr>
        <p:txBody>
          <a:bodyPr wrap="square" lIns="0" tIns="0" rIns="0" bIns="0" rtlCol="0" anchor="ctr"/>
          <a:lstStyle/>
          <a:p>
            <a:pPr indent="0" marL="0">
              <a:lnSpc>
                <a:spcPts val="1700"/>
              </a:lnSpc>
              <a:buNone/>
            </a:pPr>
            <a:r>
              <a:rPr lang="en-US" sz="1300" dirty="0">
                <a:solidFill>
                  <a:srgbClr val="5B5A56"/>
                </a:solidFill>
                <a:latin typeface="Calibri" pitchFamily="34" charset="0"/>
                <a:ea typeface="Calibri" pitchFamily="34" charset="-122"/>
                <a:cs typeface="Calibri" pitchFamily="34" charset="-120"/>
              </a:rPr>
              <a:t>Consistent with a large body of research on school spending: money matters, and it matters more for children in poverty and historically underfunded districts — regardless of why funding changed.</a:t>
            </a:r>
            <a:endParaRPr lang="en-US" sz="1300" dirty="0"/>
          </a:p>
        </p:txBody>
      </p:sp>
      <p:sp>
        <p:nvSpPr>
          <p:cNvPr id="5" name="Shape 3"/>
          <p:cNvSpPr/>
          <p:nvPr/>
        </p:nvSpPr>
        <p:spPr>
          <a:xfrm>
            <a:off x="548640" y="2468880"/>
            <a:ext cx="502920" cy="502920"/>
          </a:xfrm>
          <a:prstGeom prst="ellipse">
            <a:avLst/>
          </a:prstGeom>
          <a:solidFill>
            <a:srgbClr val="C8582A"/>
          </a:solidFill>
          <a:ln/>
        </p:spPr>
      </p:sp>
      <p:sp>
        <p:nvSpPr>
          <p:cNvPr id="6" name="Text 4"/>
          <p:cNvSpPr txBox="1"/>
          <p:nvPr/>
        </p:nvSpPr>
        <p:spPr>
          <a:xfrm>
            <a:off x="548640" y="2468880"/>
            <a:ext cx="502920" cy="50292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txBox="1"/>
          <p:nvPr/>
        </p:nvSpPr>
        <p:spPr>
          <a:xfrm>
            <a:off x="1280160" y="2423160"/>
            <a:ext cx="9875520" cy="548640"/>
          </a:xfrm>
          <a:prstGeom prst="rect">
            <a:avLst/>
          </a:prstGeom>
          <a:noFill/>
          <a:ln/>
        </p:spPr>
        <p:txBody>
          <a:bodyPr wrap="square" lIns="0" tIns="0" rIns="0" bIns="0" rtlCol="0" anchor="ctr"/>
          <a:lstStyle/>
          <a:p>
            <a:pPr indent="0" marL="0">
              <a:buNone/>
            </a:pPr>
            <a:r>
              <a:rPr lang="en-US" sz="1600" b="1" dirty="0">
                <a:solidFill>
                  <a:srgbClr val="14263F"/>
                </a:solidFill>
                <a:latin typeface="Cambria" pitchFamily="34" charset="0"/>
                <a:ea typeface="Cambria" pitchFamily="34" charset="-122"/>
                <a:cs typeface="Cambria" pitchFamily="34" charset="-120"/>
              </a:rPr>
              <a:t>It costs more to achieve higher outcomes than lower ones.</a:t>
            </a:r>
            <a:endParaRPr lang="en-US" sz="1600" dirty="0"/>
          </a:p>
        </p:txBody>
      </p:sp>
      <p:sp>
        <p:nvSpPr>
          <p:cNvPr id="8" name="Text 6"/>
          <p:cNvSpPr txBox="1"/>
          <p:nvPr/>
        </p:nvSpPr>
        <p:spPr>
          <a:xfrm>
            <a:off x="1280160" y="2971800"/>
            <a:ext cx="9875520" cy="914400"/>
          </a:xfrm>
          <a:prstGeom prst="rect">
            <a:avLst/>
          </a:prstGeom>
          <a:noFill/>
          <a:ln/>
        </p:spPr>
        <p:txBody>
          <a:bodyPr wrap="square" lIns="0" tIns="0" rIns="0" bIns="0" rtlCol="0" anchor="ctr"/>
          <a:lstStyle/>
          <a:p>
            <a:pPr indent="0" marL="0">
              <a:lnSpc>
                <a:spcPts val="1700"/>
              </a:lnSpc>
              <a:buNone/>
            </a:pPr>
            <a:r>
              <a:rPr lang="en-US" sz="1250" dirty="0">
                <a:solidFill>
                  <a:srgbClr val="1C1C1A"/>
                </a:solidFill>
                <a:latin typeface="Calibri" pitchFamily="34" charset="0"/>
                <a:ea typeface="Calibri" pitchFamily="34" charset="-122"/>
                <a:cs typeface="Calibri" pitchFamily="34" charset="-120"/>
              </a:rPr>
              <a:t>A standard set at the national average and a standard set at Massachusetts's average are not the same finish line — the higher bar costs more to clear. That's why this brief reports both.</a:t>
            </a:r>
            <a:endParaRPr lang="en-US" sz="1250" dirty="0"/>
          </a:p>
        </p:txBody>
      </p:sp>
      <p:sp>
        <p:nvSpPr>
          <p:cNvPr id="9" name="Shape 7"/>
          <p:cNvSpPr/>
          <p:nvPr/>
        </p:nvSpPr>
        <p:spPr>
          <a:xfrm>
            <a:off x="548640" y="4251960"/>
            <a:ext cx="502920" cy="502920"/>
          </a:xfrm>
          <a:prstGeom prst="ellipse">
            <a:avLst/>
          </a:prstGeom>
          <a:solidFill>
            <a:srgbClr val="C8582A"/>
          </a:solidFill>
          <a:ln/>
        </p:spPr>
      </p:sp>
      <p:sp>
        <p:nvSpPr>
          <p:cNvPr id="10" name="Text 8"/>
          <p:cNvSpPr txBox="1"/>
          <p:nvPr/>
        </p:nvSpPr>
        <p:spPr>
          <a:xfrm>
            <a:off x="548640" y="4251960"/>
            <a:ext cx="502920" cy="502920"/>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1" name="Text 9"/>
          <p:cNvSpPr txBox="1"/>
          <p:nvPr/>
        </p:nvSpPr>
        <p:spPr>
          <a:xfrm>
            <a:off x="1280160" y="4206240"/>
            <a:ext cx="9875520" cy="548640"/>
          </a:xfrm>
          <a:prstGeom prst="rect">
            <a:avLst/>
          </a:prstGeom>
          <a:noFill/>
          <a:ln/>
        </p:spPr>
        <p:txBody>
          <a:bodyPr wrap="square" lIns="0" tIns="0" rIns="0" bIns="0" rtlCol="0" anchor="ctr"/>
          <a:lstStyle/>
          <a:p>
            <a:pPr indent="0" marL="0">
              <a:buNone/>
            </a:pPr>
            <a:r>
              <a:rPr lang="en-US" sz="1600" b="1" dirty="0">
                <a:solidFill>
                  <a:srgbClr val="14263F"/>
                </a:solidFill>
                <a:latin typeface="Cambria" pitchFamily="34" charset="0"/>
                <a:ea typeface="Cambria" pitchFamily="34" charset="-122"/>
                <a:cs typeface="Cambria" pitchFamily="34" charset="-120"/>
              </a:rPr>
              <a:t>It costs more to achieve the same outcomes in some places, and with some populations, than others.</a:t>
            </a:r>
            <a:endParaRPr lang="en-US" sz="1600" dirty="0"/>
          </a:p>
        </p:txBody>
      </p:sp>
      <p:sp>
        <p:nvSpPr>
          <p:cNvPr id="12" name="Text 10"/>
          <p:cNvSpPr txBox="1"/>
          <p:nvPr/>
        </p:nvSpPr>
        <p:spPr>
          <a:xfrm>
            <a:off x="1280160" y="4754880"/>
            <a:ext cx="9875520" cy="914400"/>
          </a:xfrm>
          <a:prstGeom prst="rect">
            <a:avLst/>
          </a:prstGeom>
          <a:noFill/>
          <a:ln/>
        </p:spPr>
        <p:txBody>
          <a:bodyPr wrap="square" lIns="0" tIns="0" rIns="0" bIns="0" rtlCol="0" anchor="ctr"/>
          <a:lstStyle/>
          <a:p>
            <a:pPr indent="0" marL="0">
              <a:lnSpc>
                <a:spcPts val="1700"/>
              </a:lnSpc>
              <a:buNone/>
            </a:pPr>
            <a:r>
              <a:rPr lang="en-US" sz="1250" dirty="0">
                <a:solidFill>
                  <a:srgbClr val="1C1C1A"/>
                </a:solidFill>
                <a:latin typeface="Calibri" pitchFamily="34" charset="0"/>
                <a:ea typeface="Calibri" pitchFamily="34" charset="-122"/>
                <a:cs typeface="Calibri" pitchFamily="34" charset="-120"/>
              </a:rPr>
              <a:t>Cost differences across districts and schools are real and predictable — student poverty, English-learner and special-education shares, and regional labor costs. The same logic behind SFRA's own weights, just not yet calibrated to match them.</a:t>
            </a:r>
            <a:endParaRPr lang="en-US" sz="1250" dirty="0"/>
          </a:p>
        </p:txBody>
      </p:sp>
      <p:sp>
        <p:nvSpPr>
          <p:cNvPr id="13" name="Text 11"/>
          <p:cNvSpPr txBox="1"/>
          <p:nvPr/>
        </p:nvSpPr>
        <p:spPr>
          <a:xfrm>
            <a:off x="457200" y="6473952"/>
            <a:ext cx="7315200" cy="274320"/>
          </a:xfrm>
          <a:prstGeom prst="rect">
            <a:avLst/>
          </a:prstGeom>
          <a:noFill/>
          <a:ln/>
        </p:spPr>
        <p:txBody>
          <a:bodyPr wrap="square" rtlCol="0" anchor="ctr"/>
          <a:lstStyle/>
          <a:p>
            <a:pPr indent="0" marL="0">
              <a:buNone/>
            </a:pPr>
            <a:r>
              <a:rPr lang="en-US" sz="800" spc="100" kern="0" dirty="0">
                <a:solidFill>
                  <a:srgbClr val="5B5A56"/>
                </a:solidFill>
                <a:latin typeface="Calibri" pitchFamily="34" charset="0"/>
                <a:ea typeface="Calibri" pitchFamily="34" charset="-122"/>
                <a:cs typeface="Calibri" pitchFamily="34" charset="-120"/>
              </a:rPr>
              <a:t>NEW JERSEY'S EQUAL EDUCATIONAL OPPORTUNITY PROBLEM</a:t>
            </a:r>
            <a:endParaRPr lang="en-US" sz="800" dirty="0"/>
          </a:p>
        </p:txBody>
      </p:sp>
      <p:sp>
        <p:nvSpPr>
          <p:cNvPr id="14" name="Text 12"/>
          <p:cNvSpPr txBox="1"/>
          <p:nvPr/>
        </p:nvSpPr>
        <p:spPr>
          <a:xfrm>
            <a:off x="11277295" y="6473952"/>
            <a:ext cx="457200" cy="274320"/>
          </a:xfrm>
          <a:prstGeom prst="rect">
            <a:avLst/>
          </a:prstGeom>
          <a:noFill/>
          <a:ln/>
        </p:spPr>
        <p:txBody>
          <a:bodyPr wrap="square" rtlCol="0" anchor="ctr"/>
          <a:lstStyle/>
          <a:p>
            <a:pPr algn="r" indent="0" marL="0">
              <a:buNone/>
            </a:pPr>
            <a:r>
              <a:rPr lang="en-US" sz="800" dirty="0">
                <a:solidFill>
                  <a:srgbClr val="5B5A56"/>
                </a:solidFill>
                <a:latin typeface="Calibri" pitchFamily="34" charset="0"/>
                <a:ea typeface="Calibri" pitchFamily="34" charset="-122"/>
                <a:cs typeface="Calibri" pitchFamily="34" charset="-120"/>
              </a:rPr>
              <a:t>5</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384048"/>
            <a:ext cx="9144000" cy="320040"/>
          </a:xfrm>
          <a:prstGeom prst="rect">
            <a:avLst/>
          </a:prstGeom>
          <a:noFill/>
          <a:ln/>
        </p:spPr>
        <p:txBody>
          <a:bodyPr wrap="square" lIns="0" tIns="0" rIns="0" bIns="0" rtlCol="0" anchor="ctr"/>
          <a:lstStyle/>
          <a:p>
            <a:pPr indent="0" marL="0">
              <a:buNone/>
            </a:pPr>
            <a:r>
              <a:rPr lang="en-US" sz="1150" b="1" spc="200" kern="0" dirty="0">
                <a:solidFill>
                  <a:srgbClr val="C8582A"/>
                </a:solidFill>
                <a:latin typeface="Calibri" pitchFamily="34" charset="0"/>
                <a:ea typeface="Calibri" pitchFamily="34" charset="-122"/>
                <a:cs typeface="Calibri" pitchFamily="34" charset="-120"/>
              </a:rPr>
              <a:t>DISTRICT FINDINGS</a:t>
            </a:r>
            <a:endParaRPr lang="en-US" sz="1150" dirty="0"/>
          </a:p>
        </p:txBody>
      </p:sp>
      <p:sp>
        <p:nvSpPr>
          <p:cNvPr id="3" name="Text 1"/>
          <p:cNvSpPr txBox="1"/>
          <p:nvPr/>
        </p:nvSpPr>
        <p:spPr>
          <a:xfrm>
            <a:off x="548640" y="685800"/>
            <a:ext cx="11064240" cy="822960"/>
          </a:xfrm>
          <a:prstGeom prst="rect">
            <a:avLst/>
          </a:prstGeom>
          <a:noFill/>
          <a:ln/>
        </p:spPr>
        <p:txBody>
          <a:bodyPr wrap="square" lIns="0" tIns="0" rIns="0" bIns="0" rtlCol="0" anchor="ctr"/>
          <a:lstStyle/>
          <a:p>
            <a:pPr indent="0" marL="0">
              <a:buNone/>
            </a:pPr>
            <a:r>
              <a:rPr lang="en-US" sz="3000" b="1" dirty="0">
                <a:solidFill>
                  <a:srgbClr val="14263F"/>
                </a:solidFill>
                <a:latin typeface="Cambria" pitchFamily="34" charset="0"/>
                <a:ea typeface="Cambria" pitchFamily="34" charset="-122"/>
                <a:cs typeface="Cambria" pitchFamily="34" charset="-120"/>
              </a:rPr>
              <a:t>Statewide Adequacy Is Sliding — Fast</a:t>
            </a:r>
            <a:endParaRPr lang="en-US" sz="3000" dirty="0"/>
          </a:p>
        </p:txBody>
      </p:sp>
      <p:sp>
        <p:nvSpPr>
          <p:cNvPr id="4" name="Text 2"/>
          <p:cNvSpPr txBox="1"/>
          <p:nvPr/>
        </p:nvSpPr>
        <p:spPr>
          <a:xfrm>
            <a:off x="548640" y="1554480"/>
            <a:ext cx="3657600" cy="4480560"/>
          </a:xfrm>
          <a:prstGeom prst="rect">
            <a:avLst/>
          </a:prstGeom>
          <a:noFill/>
          <a:ln/>
        </p:spPr>
        <p:txBody>
          <a:bodyPr wrap="square" lIns="0" tIns="0" rIns="0" bIns="0" rtlCol="0" anchor="ctr"/>
          <a:lstStyle/>
          <a:p>
            <a:pPr indent="0" marL="0">
              <a:lnSpc>
                <a:spcPct val="128000"/>
              </a:lnSpc>
              <a:buNone/>
            </a:pPr>
            <a:r>
              <a:rPr lang="en-US" sz="2000" b="1" dirty="0">
                <a:solidFill>
                  <a:srgbClr val="2A78D6"/>
                </a:solidFill>
                <a:latin typeface="Calibri" pitchFamily="34" charset="0"/>
                <a:ea typeface="Calibri" pitchFamily="34" charset="-122"/>
                <a:cs typeface="Calibri" pitchFamily="34" charset="-120"/>
              </a:rPr>
              <a:t>198% → 147%
</a:t>
            </a:r>
            <a:pPr indent="0" marL="0">
              <a:lnSpc>
                <a:spcPct val="128000"/>
              </a:lnSpc>
              <a:buNone/>
            </a:pPr>
            <a:r>
              <a:rPr lang="en-US" sz="1100" dirty="0">
                <a:solidFill>
                  <a:srgbClr val="5B5A56"/>
                </a:solidFill>
                <a:latin typeface="Calibri" pitchFamily="34" charset="0"/>
                <a:ea typeface="Calibri" pitchFamily="34" charset="-122"/>
                <a:cs typeface="Calibri" pitchFamily="34" charset="-120"/>
              </a:rPr>
              <a:t>Statewide adequacy, National standard
</a:t>
            </a:r>
            <a:pPr indent="0" marL="0">
              <a:lnSpc>
                <a:spcPct val="128000"/>
              </a:lnSpc>
              <a:buNone/>
            </a:pPr>
            <a:r>
              <a:rPr lang="en-US" sz="2000" b="1" dirty="0">
                <a:solidFill>
                  <a:srgbClr val="C8582A"/>
                </a:solidFill>
                <a:latin typeface="Calibri" pitchFamily="34" charset="0"/>
                <a:ea typeface="Calibri" pitchFamily="34" charset="-122"/>
                <a:cs typeface="Calibri" pitchFamily="34" charset="-120"/>
              </a:rPr>
              <a:t>132% → 98%
</a:t>
            </a:r>
            <a:pPr indent="0" marL="0">
              <a:lnSpc>
                <a:spcPct val="128000"/>
              </a:lnSpc>
              <a:buNone/>
            </a:pPr>
            <a:r>
              <a:rPr lang="en-US" sz="1100" dirty="0">
                <a:solidFill>
                  <a:srgbClr val="5B5A56"/>
                </a:solidFill>
                <a:latin typeface="Calibri" pitchFamily="34" charset="0"/>
                <a:ea typeface="Calibri" pitchFamily="34" charset="-122"/>
                <a:cs typeface="Calibri" pitchFamily="34" charset="-120"/>
              </a:rPr>
              <a:t>Statewide adequacy, Massachusetts standard — below full adequacy for the first time
</a:t>
            </a:r>
            <a:pPr indent="0" marL="0">
              <a:lnSpc>
                <a:spcPct val="128000"/>
              </a:lnSpc>
              <a:buNone/>
            </a:pPr>
            <a:r>
              <a:rPr lang="en-US" sz="2000" b="1" dirty="0">
                <a:solidFill>
                  <a:srgbClr val="14263F"/>
                </a:solidFill>
                <a:latin typeface="Calibri" pitchFamily="34" charset="0"/>
                <a:ea typeface="Calibri" pitchFamily="34" charset="-122"/>
                <a:cs typeface="Calibri" pitchFamily="34" charset="-120"/>
              </a:rPr>
              <a:t>13% → 41%
</a:t>
            </a:r>
            <a:pPr indent="0" marL="0">
              <a:lnSpc>
                <a:spcPct val="128000"/>
              </a:lnSpc>
              <a:buNone/>
            </a:pPr>
            <a:r>
              <a:rPr lang="en-US" sz="1100" dirty="0">
                <a:solidFill>
                  <a:srgbClr val="5B5A56"/>
                </a:solidFill>
                <a:latin typeface="Calibri" pitchFamily="34" charset="0"/>
                <a:ea typeface="Calibri" pitchFamily="34" charset="-122"/>
                <a:cs typeface="Calibri" pitchFamily="34" charset="-120"/>
              </a:rPr>
              <a:t>Share of districts funded below the Massachusetts standard since 2009</a:t>
            </a:r>
            <a:endParaRPr lang="en-US" sz="1250" dirty="0"/>
          </a:p>
        </p:txBody>
      </p:sp>
      <p:pic>
        <p:nvPicPr>
          <p:cNvPr id="5" name="Image 0" descr="/tmp/work/outputs/brief_assets/fig1_trend.png">    </p:cNvPr>
          <p:cNvPicPr>
            <a:picLocks noChangeAspect="1"/>
          </p:cNvPicPr>
          <p:nvPr/>
        </p:nvPicPr>
        <p:blipFill>
          <a:blip r:embed="rId1"/>
          <a:stretch>
            <a:fillRect/>
          </a:stretch>
        </p:blipFill>
        <p:spPr>
          <a:xfrm>
            <a:off x="4526280" y="1417320"/>
            <a:ext cx="7208215" cy="3414418"/>
          </a:xfrm>
          <a:prstGeom prst="rect">
            <a:avLst/>
          </a:prstGeom>
        </p:spPr>
      </p:pic>
      <p:sp>
        <p:nvSpPr>
          <p:cNvPr id="6" name="Text 3"/>
          <p:cNvSpPr txBox="1"/>
          <p:nvPr/>
        </p:nvSpPr>
        <p:spPr>
          <a:xfrm>
            <a:off x="4526280" y="4923178"/>
            <a:ext cx="7208215" cy="457200"/>
          </a:xfrm>
          <a:prstGeom prst="rect">
            <a:avLst/>
          </a:prstGeom>
          <a:noFill/>
          <a:ln/>
        </p:spPr>
        <p:txBody>
          <a:bodyPr wrap="square" lIns="0" tIns="0" rIns="0" bIns="0" rtlCol="0" anchor="ctr"/>
          <a:lstStyle/>
          <a:p>
            <a:pPr algn="ctr" indent="0" marL="0">
              <a:lnSpc>
                <a:spcPts val="1200"/>
              </a:lnSpc>
              <a:buNone/>
            </a:pPr>
            <a:r>
              <a:rPr lang="en-US" sz="950" i="1" dirty="0">
                <a:solidFill>
                  <a:srgbClr val="5B5A56"/>
                </a:solidFill>
                <a:latin typeface="Calibri" pitchFamily="34" charset="0"/>
                <a:ea typeface="Calibri" pitchFamily="34" charset="-122"/>
                <a:cs typeface="Calibri" pitchFamily="34" charset="-120"/>
              </a:rPr>
              <a:t>Statewide enrollment-weighted average funding adequacy, National and Massachusetts standards, 2009–2024. Source: School Finance Indicators Database, district-level widget data, 449 NJ districts.</a:t>
            </a:r>
            <a:endParaRPr lang="en-US" sz="950" dirty="0"/>
          </a:p>
        </p:txBody>
      </p:sp>
      <p:sp>
        <p:nvSpPr>
          <p:cNvPr id="7" name="Text 4"/>
          <p:cNvSpPr txBox="1"/>
          <p:nvPr/>
        </p:nvSpPr>
        <p:spPr>
          <a:xfrm>
            <a:off x="457200" y="6473952"/>
            <a:ext cx="7315200" cy="274320"/>
          </a:xfrm>
          <a:prstGeom prst="rect">
            <a:avLst/>
          </a:prstGeom>
          <a:noFill/>
          <a:ln/>
        </p:spPr>
        <p:txBody>
          <a:bodyPr wrap="square" rtlCol="0" anchor="ctr"/>
          <a:lstStyle/>
          <a:p>
            <a:pPr indent="0" marL="0">
              <a:buNone/>
            </a:pPr>
            <a:r>
              <a:rPr lang="en-US" sz="800" spc="100" kern="0" dirty="0">
                <a:solidFill>
                  <a:srgbClr val="5B5A56"/>
                </a:solidFill>
                <a:latin typeface="Calibri" pitchFamily="34" charset="0"/>
                <a:ea typeface="Calibri" pitchFamily="34" charset="-122"/>
                <a:cs typeface="Calibri" pitchFamily="34" charset="-120"/>
              </a:rPr>
              <a:t>NEW JERSEY'S EQUAL EDUCATIONAL OPPORTUNITY PROBLEM</a:t>
            </a:r>
            <a:endParaRPr lang="en-US" sz="800" dirty="0"/>
          </a:p>
        </p:txBody>
      </p:sp>
      <p:sp>
        <p:nvSpPr>
          <p:cNvPr id="8" name="Text 5"/>
          <p:cNvSpPr txBox="1"/>
          <p:nvPr/>
        </p:nvSpPr>
        <p:spPr>
          <a:xfrm>
            <a:off x="11277295" y="6473952"/>
            <a:ext cx="457200" cy="274320"/>
          </a:xfrm>
          <a:prstGeom prst="rect">
            <a:avLst/>
          </a:prstGeom>
          <a:noFill/>
          <a:ln/>
        </p:spPr>
        <p:txBody>
          <a:bodyPr wrap="square" rtlCol="0" anchor="ctr"/>
          <a:lstStyle/>
          <a:p>
            <a:pPr algn="r" indent="0" marL="0">
              <a:buNone/>
            </a:pPr>
            <a:r>
              <a:rPr lang="en-US" sz="800" dirty="0">
                <a:solidFill>
                  <a:srgbClr val="5B5A56"/>
                </a:solidFill>
                <a:latin typeface="Calibri" pitchFamily="34" charset="0"/>
                <a:ea typeface="Calibri" pitchFamily="34" charset="-122"/>
                <a:cs typeface="Calibri" pitchFamily="34" charset="-120"/>
              </a:rPr>
              <a:t>6</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384048"/>
            <a:ext cx="9144000" cy="320040"/>
          </a:xfrm>
          <a:prstGeom prst="rect">
            <a:avLst/>
          </a:prstGeom>
          <a:noFill/>
          <a:ln/>
        </p:spPr>
        <p:txBody>
          <a:bodyPr wrap="square" lIns="0" tIns="0" rIns="0" bIns="0" rtlCol="0" anchor="ctr"/>
          <a:lstStyle/>
          <a:p>
            <a:pPr indent="0" marL="0">
              <a:buNone/>
            </a:pPr>
            <a:r>
              <a:rPr lang="en-US" sz="1150" b="1" spc="200" kern="0" dirty="0">
                <a:solidFill>
                  <a:srgbClr val="C8582A"/>
                </a:solidFill>
                <a:latin typeface="Calibri" pitchFamily="34" charset="0"/>
                <a:ea typeface="Calibri" pitchFamily="34" charset="-122"/>
                <a:cs typeface="Calibri" pitchFamily="34" charset="-120"/>
              </a:rPr>
              <a:t>DISTRICT FINDINGS</a:t>
            </a:r>
            <a:endParaRPr lang="en-US" sz="1150" dirty="0"/>
          </a:p>
        </p:txBody>
      </p:sp>
      <p:sp>
        <p:nvSpPr>
          <p:cNvPr id="3" name="Text 1"/>
          <p:cNvSpPr txBox="1"/>
          <p:nvPr/>
        </p:nvSpPr>
        <p:spPr>
          <a:xfrm>
            <a:off x="548640" y="685800"/>
            <a:ext cx="11064240" cy="822960"/>
          </a:xfrm>
          <a:prstGeom prst="rect">
            <a:avLst/>
          </a:prstGeom>
          <a:noFill/>
          <a:ln/>
        </p:spPr>
        <p:txBody>
          <a:bodyPr wrap="square" lIns="0" tIns="0" rIns="0" bIns="0" rtlCol="0" anchor="ctr"/>
          <a:lstStyle/>
          <a:p>
            <a:pPr indent="0" marL="0">
              <a:buNone/>
            </a:pPr>
            <a:r>
              <a:rPr lang="en-US" sz="3000" b="1" dirty="0">
                <a:solidFill>
                  <a:srgbClr val="14263F"/>
                </a:solidFill>
                <a:latin typeface="Cambria" pitchFamily="34" charset="0"/>
                <a:ea typeface="Cambria" pitchFamily="34" charset="-122"/>
                <a:cs typeface="Cambria" pitchFamily="34" charset="-120"/>
              </a:rPr>
              <a:t>More Money, Better Outcomes</a:t>
            </a:r>
            <a:endParaRPr lang="en-US" sz="3000" dirty="0"/>
          </a:p>
        </p:txBody>
      </p:sp>
      <p:sp>
        <p:nvSpPr>
          <p:cNvPr id="4" name="Text 2"/>
          <p:cNvSpPr txBox="1"/>
          <p:nvPr/>
        </p:nvSpPr>
        <p:spPr>
          <a:xfrm>
            <a:off x="548640" y="1554480"/>
            <a:ext cx="3657600" cy="4480560"/>
          </a:xfrm>
          <a:prstGeom prst="rect">
            <a:avLst/>
          </a:prstGeom>
          <a:noFill/>
          <a:ln/>
        </p:spPr>
        <p:txBody>
          <a:bodyPr wrap="square" lIns="0" tIns="0" rIns="0" bIns="0" rtlCol="0" anchor="ctr"/>
          <a:lstStyle/>
          <a:p>
            <a:pPr indent="0" marL="0">
              <a:lnSpc>
                <a:spcPct val="128000"/>
              </a:lnSpc>
              <a:buNone/>
            </a:pPr>
            <a:r>
              <a:rPr lang="en-US" sz="1300" b="1" dirty="0">
                <a:solidFill>
                  <a:srgbClr val="14263F"/>
                </a:solidFill>
                <a:latin typeface="Calibri" pitchFamily="34" charset="0"/>
                <a:ea typeface="Calibri" pitchFamily="34" charset="-122"/>
                <a:cs typeface="Calibri" pitchFamily="34" charset="-120"/>
              </a:rPr>
              <a:t>Every one of New Jersey's 449 districts, 2024.
</a:t>
            </a:r>
            <a:pPr indent="0" marL="0">
              <a:lnSpc>
                <a:spcPct val="128000"/>
              </a:lnSpc>
              <a:buNone/>
            </a:pPr>
            <a:r>
              <a:rPr lang="en-US" sz="1250" dirty="0">
                <a:solidFill>
                  <a:srgbClr val="1C1C1A"/>
                </a:solidFill>
                <a:latin typeface="Calibri" pitchFamily="34" charset="0"/>
                <a:ea typeface="Calibri" pitchFamily="34" charset="-122"/>
                <a:cs typeface="Calibri" pitchFamily="34" charset="-120"/>
              </a:rPr>
              <a:t>Better-funded districts cluster toward better outcomes — and the districts funded furthest below the line also perform furthest below it.
</a:t>
            </a:r>
            <a:pPr indent="0" marL="0">
              <a:lnSpc>
                <a:spcPct val="128000"/>
              </a:lnSpc>
              <a:buNone/>
            </a:pPr>
            <a:r>
              <a:rPr lang="en-US" sz="1250" b="1" dirty="0">
                <a:solidFill>
                  <a:srgbClr val="2A78D6"/>
                </a:solidFill>
                <a:latin typeface="Calibri" pitchFamily="34" charset="0"/>
                <a:ea typeface="Calibri" pitchFamily="34" charset="-122"/>
                <a:cs typeface="Calibri" pitchFamily="34" charset="-120"/>
              </a:rPr>
              <a:t>Newark: </a:t>
            </a:r>
            <a:pPr indent="0" marL="0">
              <a:lnSpc>
                <a:spcPct val="128000"/>
              </a:lnSpc>
              <a:buNone/>
            </a:pPr>
            <a:r>
              <a:rPr lang="en-US" sz="1250" dirty="0">
                <a:solidFill>
                  <a:srgbClr val="1C1C1A"/>
                </a:solidFill>
                <a:latin typeface="Calibri" pitchFamily="34" charset="0"/>
                <a:ea typeface="Calibri" pitchFamily="34" charset="-122"/>
                <a:cs typeface="Calibri" pitchFamily="34" charset="-120"/>
              </a:rPr>
              <a:t>104% national / 70% MA standard
</a:t>
            </a:r>
            <a:pPr indent="0" marL="0">
              <a:lnSpc>
                <a:spcPct val="128000"/>
              </a:lnSpc>
              <a:buNone/>
            </a:pPr>
            <a:r>
              <a:rPr lang="en-US" sz="1250" b="1" dirty="0">
                <a:solidFill>
                  <a:srgbClr val="C8582A"/>
                </a:solidFill>
                <a:latin typeface="Calibri" pitchFamily="34" charset="0"/>
                <a:ea typeface="Calibri" pitchFamily="34" charset="-122"/>
                <a:cs typeface="Calibri" pitchFamily="34" charset="-120"/>
              </a:rPr>
              <a:t>Trenton: </a:t>
            </a:r>
            <a:pPr indent="0" marL="0">
              <a:lnSpc>
                <a:spcPct val="128000"/>
              </a:lnSpc>
              <a:buNone/>
            </a:pPr>
            <a:r>
              <a:rPr lang="en-US" sz="1250" dirty="0">
                <a:solidFill>
                  <a:srgbClr val="1C1C1A"/>
                </a:solidFill>
                <a:latin typeface="Calibri" pitchFamily="34" charset="0"/>
                <a:ea typeface="Calibri" pitchFamily="34" charset="-122"/>
                <a:cs typeface="Calibri" pitchFamily="34" charset="-120"/>
              </a:rPr>
              <a:t>79% national / 53% MA standard
</a:t>
            </a:r>
            <a:pPr indent="0" marL="0">
              <a:lnSpc>
                <a:spcPct val="128000"/>
              </a:lnSpc>
              <a:buNone/>
            </a:pPr>
            <a:r>
              <a:rPr lang="en-US" sz="1250" b="1" dirty="0">
                <a:solidFill>
                  <a:srgbClr val="1BAF7A"/>
                </a:solidFill>
                <a:latin typeface="Calibri" pitchFamily="34" charset="0"/>
                <a:ea typeface="Calibri" pitchFamily="34" charset="-122"/>
                <a:cs typeface="Calibri" pitchFamily="34" charset="-120"/>
              </a:rPr>
              <a:t>Millburn: </a:t>
            </a:r>
            <a:pPr indent="0" marL="0">
              <a:lnSpc>
                <a:spcPct val="128000"/>
              </a:lnSpc>
              <a:buNone/>
            </a:pPr>
            <a:r>
              <a:rPr lang="en-US" sz="1250" dirty="0">
                <a:solidFill>
                  <a:srgbClr val="1C1C1A"/>
                </a:solidFill>
                <a:latin typeface="Calibri" pitchFamily="34" charset="0"/>
                <a:ea typeface="Calibri" pitchFamily="34" charset="-122"/>
                <a:cs typeface="Calibri" pitchFamily="34" charset="-120"/>
              </a:rPr>
              <a:t>217% national / 145% MA standard</a:t>
            </a:r>
            <a:endParaRPr lang="en-US" sz="1250" dirty="0"/>
          </a:p>
        </p:txBody>
      </p:sp>
      <p:pic>
        <p:nvPicPr>
          <p:cNvPr id="5" name="Image 0" descr="/tmp/work/outputs/brief_assets/fig2_bubble2024.png">    </p:cNvPr>
          <p:cNvPicPr>
            <a:picLocks noChangeAspect="1"/>
          </p:cNvPicPr>
          <p:nvPr/>
        </p:nvPicPr>
        <p:blipFill>
          <a:blip r:embed="rId1"/>
          <a:stretch>
            <a:fillRect/>
          </a:stretch>
        </p:blipFill>
        <p:spPr>
          <a:xfrm>
            <a:off x="4526280" y="1417320"/>
            <a:ext cx="7208215" cy="4173177"/>
          </a:xfrm>
          <a:prstGeom prst="rect">
            <a:avLst/>
          </a:prstGeom>
        </p:spPr>
      </p:pic>
      <p:sp>
        <p:nvSpPr>
          <p:cNvPr id="6" name="Text 3"/>
          <p:cNvSpPr txBox="1"/>
          <p:nvPr/>
        </p:nvSpPr>
        <p:spPr>
          <a:xfrm>
            <a:off x="4526280" y="5681937"/>
            <a:ext cx="7208215" cy="457200"/>
          </a:xfrm>
          <a:prstGeom prst="rect">
            <a:avLst/>
          </a:prstGeom>
          <a:noFill/>
          <a:ln/>
        </p:spPr>
        <p:txBody>
          <a:bodyPr wrap="square" lIns="0" tIns="0" rIns="0" bIns="0" rtlCol="0" anchor="ctr"/>
          <a:lstStyle/>
          <a:p>
            <a:pPr algn="ctr" indent="0" marL="0">
              <a:lnSpc>
                <a:spcPts val="1200"/>
              </a:lnSpc>
              <a:buNone/>
            </a:pPr>
            <a:r>
              <a:rPr lang="en-US" sz="950" i="1" dirty="0">
                <a:solidFill>
                  <a:srgbClr val="5B5A56"/>
                </a:solidFill>
                <a:latin typeface="Calibri" pitchFamily="34" charset="0"/>
                <a:ea typeface="Calibri" pitchFamily="34" charset="-122"/>
                <a:cs typeface="Calibri" pitchFamily="34" charset="-120"/>
              </a:rPr>
              <a:t>Each bubble is one of New Jersey's 449 school districts in 2024, sized by enrollment. Outcome value is that district's outcome index minus the Massachusetts statewide average that year.</a:t>
            </a:r>
            <a:endParaRPr lang="en-US" sz="950" dirty="0"/>
          </a:p>
        </p:txBody>
      </p:sp>
      <p:sp>
        <p:nvSpPr>
          <p:cNvPr id="7" name="Text 4"/>
          <p:cNvSpPr txBox="1"/>
          <p:nvPr/>
        </p:nvSpPr>
        <p:spPr>
          <a:xfrm>
            <a:off x="457200" y="6473952"/>
            <a:ext cx="7315200" cy="274320"/>
          </a:xfrm>
          <a:prstGeom prst="rect">
            <a:avLst/>
          </a:prstGeom>
          <a:noFill/>
          <a:ln/>
        </p:spPr>
        <p:txBody>
          <a:bodyPr wrap="square" rtlCol="0" anchor="ctr"/>
          <a:lstStyle/>
          <a:p>
            <a:pPr indent="0" marL="0">
              <a:buNone/>
            </a:pPr>
            <a:r>
              <a:rPr lang="en-US" sz="800" spc="100" kern="0" dirty="0">
                <a:solidFill>
                  <a:srgbClr val="5B5A56"/>
                </a:solidFill>
                <a:latin typeface="Calibri" pitchFamily="34" charset="0"/>
                <a:ea typeface="Calibri" pitchFamily="34" charset="-122"/>
                <a:cs typeface="Calibri" pitchFamily="34" charset="-120"/>
              </a:rPr>
              <a:t>NEW JERSEY'S EQUAL EDUCATIONAL OPPORTUNITY PROBLEM</a:t>
            </a:r>
            <a:endParaRPr lang="en-US" sz="800" dirty="0"/>
          </a:p>
        </p:txBody>
      </p:sp>
      <p:sp>
        <p:nvSpPr>
          <p:cNvPr id="8" name="Text 5"/>
          <p:cNvSpPr txBox="1"/>
          <p:nvPr/>
        </p:nvSpPr>
        <p:spPr>
          <a:xfrm>
            <a:off x="11277295" y="6473952"/>
            <a:ext cx="457200" cy="274320"/>
          </a:xfrm>
          <a:prstGeom prst="rect">
            <a:avLst/>
          </a:prstGeom>
          <a:noFill/>
          <a:ln/>
        </p:spPr>
        <p:txBody>
          <a:bodyPr wrap="square" rtlCol="0" anchor="ctr"/>
          <a:lstStyle/>
          <a:p>
            <a:pPr algn="r" indent="0" marL="0">
              <a:buNone/>
            </a:pPr>
            <a:r>
              <a:rPr lang="en-US" sz="800" dirty="0">
                <a:solidFill>
                  <a:srgbClr val="5B5A56"/>
                </a:solidFill>
                <a:latin typeface="Calibri" pitchFamily="34" charset="0"/>
                <a:ea typeface="Calibri" pitchFamily="34" charset="-122"/>
                <a:cs typeface="Calibri" pitchFamily="34" charset="-120"/>
              </a:rPr>
              <a:t>7</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384048"/>
            <a:ext cx="9144000" cy="320040"/>
          </a:xfrm>
          <a:prstGeom prst="rect">
            <a:avLst/>
          </a:prstGeom>
          <a:noFill/>
          <a:ln/>
        </p:spPr>
        <p:txBody>
          <a:bodyPr wrap="square" lIns="0" tIns="0" rIns="0" bIns="0" rtlCol="0" anchor="ctr"/>
          <a:lstStyle/>
          <a:p>
            <a:pPr indent="0" marL="0">
              <a:buNone/>
            </a:pPr>
            <a:r>
              <a:rPr lang="en-US" sz="1150" b="1" spc="200" kern="0" dirty="0">
                <a:solidFill>
                  <a:srgbClr val="C8582A"/>
                </a:solidFill>
                <a:latin typeface="Calibri" pitchFamily="34" charset="0"/>
                <a:ea typeface="Calibri" pitchFamily="34" charset="-122"/>
                <a:cs typeface="Calibri" pitchFamily="34" charset="-120"/>
              </a:rPr>
              <a:t>DISTRICT FINDINGS</a:t>
            </a:r>
            <a:endParaRPr lang="en-US" sz="1150" dirty="0"/>
          </a:p>
        </p:txBody>
      </p:sp>
      <p:sp>
        <p:nvSpPr>
          <p:cNvPr id="3" name="Text 1"/>
          <p:cNvSpPr txBox="1"/>
          <p:nvPr/>
        </p:nvSpPr>
        <p:spPr>
          <a:xfrm>
            <a:off x="548640" y="685800"/>
            <a:ext cx="11064240" cy="822960"/>
          </a:xfrm>
          <a:prstGeom prst="rect">
            <a:avLst/>
          </a:prstGeom>
          <a:noFill/>
          <a:ln/>
        </p:spPr>
        <p:txBody>
          <a:bodyPr wrap="square" lIns="0" tIns="0" rIns="0" bIns="0" rtlCol="0" anchor="ctr"/>
          <a:lstStyle/>
          <a:p>
            <a:pPr indent="0" marL="0">
              <a:buNone/>
            </a:pPr>
            <a:r>
              <a:rPr lang="en-US" sz="3000" b="1" dirty="0">
                <a:solidFill>
                  <a:srgbClr val="14263F"/>
                </a:solidFill>
                <a:latin typeface="Cambria" pitchFamily="34" charset="0"/>
                <a:ea typeface="Cambria" pitchFamily="34" charset="-122"/>
                <a:cs typeface="Cambria" pitchFamily="34" charset="-120"/>
              </a:rPr>
              <a:t>Six Districts, Two Standards</a:t>
            </a:r>
            <a:endParaRPr lang="en-US" sz="30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548640" y="1691640"/>
          <a:ext cx="11064240" cy="2926080"/>
        </p:xfrm>
        <a:graphic>
          <a:graphicData uri="http://schemas.openxmlformats.org/drawingml/2006/table">
            <a:tbl>
              <a:tblPr/>
              <a:tblGrid>
                <a:gridCol w="2377440"/>
                <a:gridCol w="1737360"/>
                <a:gridCol w="1737360"/>
                <a:gridCol w="1920240"/>
                <a:gridCol w="1645920"/>
                <a:gridCol w="1645920"/>
              </a:tblGrid>
              <a:tr h="418011">
                <a:tc>
                  <a:txBody>
                    <a:bodyPr/>
                    <a:lstStyle/>
                    <a:p>
                      <a:pPr algn="l" indent="0" marL="0">
                        <a:buNone/>
                      </a:pPr>
                      <a:r>
                        <a:rPr lang="en-US" sz="1150" b="1" dirty="0">
                          <a:solidFill>
                            <a:srgbClr val="FFFFFF"/>
                          </a:solidFill>
                        </a:rPr>
                        <a:t>District</a:t>
                      </a:r>
                      <a:endParaRPr lang="en-US" sz="11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14263F"/>
                    </a:solidFill>
                  </a:tcPr>
                </a:tc>
                <a:tc>
                  <a:txBody>
                    <a:bodyPr/>
                    <a:lstStyle/>
                    <a:p>
                      <a:pPr algn="l" indent="0" marL="0">
                        <a:buNone/>
                      </a:pPr>
                      <a:r>
                        <a:rPr lang="en-US" sz="1150" b="1" dirty="0">
                          <a:solidFill>
                            <a:srgbClr val="FFFFFF"/>
                          </a:solidFill>
                        </a:rPr>
                        <a:t>Enrollment</a:t>
                      </a:r>
                      <a:endParaRPr lang="en-US" sz="11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14263F"/>
                    </a:solidFill>
                  </a:tcPr>
                </a:tc>
                <a:tc>
                  <a:txBody>
                    <a:bodyPr/>
                    <a:lstStyle/>
                    <a:p>
                      <a:pPr algn="l" indent="0" marL="0">
                        <a:buNone/>
                      </a:pPr>
                      <a:r>
                        <a:rPr lang="en-US" sz="1150" b="1" dirty="0">
                          <a:solidFill>
                            <a:srgbClr val="FFFFFF"/>
                          </a:solidFill>
                        </a:rPr>
                        <a:t>% Adequate</a:t>
                      </a:r>
                      <a:endParaRPr lang="en-US" sz="1150" dirty="0"/>
                    </a:p>
                    <a:p>
                      <a:pPr algn="l" indent="0" marL="0">
                        <a:buNone/>
                      </a:pPr>
                      <a:r>
                        <a:rPr lang="en-US" sz="1150" b="1" dirty="0">
                          <a:solidFill>
                            <a:srgbClr val="FFFFFF"/>
                          </a:solidFill>
                        </a:rPr>
                        <a:t>(National)</a:t>
                      </a:r>
                      <a:endParaRPr lang="en-US" sz="11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14263F"/>
                    </a:solidFill>
                  </a:tcPr>
                </a:tc>
                <a:tc>
                  <a:txBody>
                    <a:bodyPr/>
                    <a:lstStyle/>
                    <a:p>
                      <a:pPr algn="l" indent="0" marL="0">
                        <a:buNone/>
                      </a:pPr>
                      <a:r>
                        <a:rPr lang="en-US" sz="1150" b="1" dirty="0">
                          <a:solidFill>
                            <a:srgbClr val="FFFFFF"/>
                          </a:solidFill>
                        </a:rPr>
                        <a:t>% Adequate</a:t>
                      </a:r>
                      <a:endParaRPr lang="en-US" sz="1150" dirty="0"/>
                    </a:p>
                    <a:p>
                      <a:pPr algn="l" indent="0" marL="0">
                        <a:buNone/>
                      </a:pPr>
                      <a:r>
                        <a:rPr lang="en-US" sz="1150" b="1" dirty="0">
                          <a:solidFill>
                            <a:srgbClr val="FFFFFF"/>
                          </a:solidFill>
                        </a:rPr>
                        <a:t>(Massachusetts)</a:t>
                      </a:r>
                      <a:endParaRPr lang="en-US" sz="11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14263F"/>
                    </a:solidFill>
                  </a:tcPr>
                </a:tc>
                <a:tc>
                  <a:txBody>
                    <a:bodyPr/>
                    <a:lstStyle/>
                    <a:p>
                      <a:pPr algn="l" indent="0" marL="0">
                        <a:buNone/>
                      </a:pPr>
                      <a:r>
                        <a:rPr lang="en-US" sz="1150" b="1" dirty="0">
                          <a:solidFill>
                            <a:srgbClr val="FFFFFF"/>
                          </a:solidFill>
                        </a:rPr>
                        <a:t>Outcome vs.</a:t>
                      </a:r>
                      <a:endParaRPr lang="en-US" sz="1150" dirty="0"/>
                    </a:p>
                    <a:p>
                      <a:pPr algn="l" indent="0" marL="0">
                        <a:buNone/>
                      </a:pPr>
                      <a:r>
                        <a:rPr lang="en-US" sz="1150" b="1" dirty="0">
                          <a:solidFill>
                            <a:srgbClr val="FFFFFF"/>
                          </a:solidFill>
                        </a:rPr>
                        <a:t>National Avg.</a:t>
                      </a:r>
                      <a:endParaRPr lang="en-US" sz="11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14263F"/>
                    </a:solidFill>
                  </a:tcPr>
                </a:tc>
                <a:tc>
                  <a:txBody>
                    <a:bodyPr/>
                    <a:lstStyle/>
                    <a:p>
                      <a:pPr algn="l" indent="0" marL="0">
                        <a:buNone/>
                      </a:pPr>
                      <a:r>
                        <a:rPr lang="en-US" sz="1150" b="1" dirty="0">
                          <a:solidFill>
                            <a:srgbClr val="FFFFFF"/>
                          </a:solidFill>
                        </a:rPr>
                        <a:t>Outcome vs.</a:t>
                      </a:r>
                      <a:endParaRPr lang="en-US" sz="1150" dirty="0"/>
                    </a:p>
                    <a:p>
                      <a:pPr algn="l" indent="0" marL="0">
                        <a:buNone/>
                      </a:pPr>
                      <a:r>
                        <a:rPr lang="en-US" sz="1150" b="1" dirty="0">
                          <a:solidFill>
                            <a:srgbClr val="FFFFFF"/>
                          </a:solidFill>
                        </a:rPr>
                        <a:t>MA Avg.</a:t>
                      </a:r>
                      <a:endParaRPr lang="en-US" sz="11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14263F"/>
                    </a:solidFill>
                  </a:tcPr>
                </a:tc>
              </a:tr>
              <a:tr h="418011">
                <a:tc>
                  <a:txBody>
                    <a:bodyPr/>
                    <a:lstStyle/>
                    <a:p>
                      <a:pPr indent="0" marL="0">
                        <a:buNone/>
                      </a:pPr>
                      <a:r>
                        <a:rPr lang="en-US" sz="1250" b="1" dirty="0">
                          <a:solidFill>
                            <a:srgbClr val="C8582A"/>
                          </a:solidFill>
                        </a:rPr>
                        <a:t>Trenton</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dirty="0">
                          <a:solidFill>
                            <a:srgbClr val="1C1C1A"/>
                          </a:solidFill>
                        </a:rPr>
                        <a:t>15,459</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b="1" dirty="0">
                          <a:solidFill>
                            <a:srgbClr val="C8582A"/>
                          </a:solidFill>
                        </a:rPr>
                        <a:t>79%</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b="1" dirty="0">
                          <a:solidFill>
                            <a:srgbClr val="C8582A"/>
                          </a:solidFill>
                        </a:rPr>
                        <a:t>53%</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dirty="0">
                          <a:solidFill>
                            <a:srgbClr val="1C1C1A"/>
                          </a:solidFill>
                        </a:rPr>
                        <a:t>−1.23</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dirty="0">
                          <a:solidFill>
                            <a:srgbClr val="1C1C1A"/>
                          </a:solidFill>
                        </a:rPr>
                        <a:t>−1.54</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r>
              <a:tr h="418011">
                <a:tc>
                  <a:txBody>
                    <a:bodyPr/>
                    <a:lstStyle/>
                    <a:p>
                      <a:pPr indent="0" marL="0">
                        <a:buNone/>
                      </a:pPr>
                      <a:r>
                        <a:rPr lang="en-US" sz="1250" b="1" dirty="0">
                          <a:solidFill>
                            <a:srgbClr val="C8582A"/>
                          </a:solidFill>
                        </a:rPr>
                        <a:t>Irvington</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dirty="0">
                          <a:solidFill>
                            <a:srgbClr val="1C1C1A"/>
                          </a:solidFill>
                        </a:rPr>
                        <a:t>7,770</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b="1" dirty="0">
                          <a:solidFill>
                            <a:srgbClr val="C8582A"/>
                          </a:solidFill>
                        </a:rPr>
                        <a:t>78%</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b="1" dirty="0">
                          <a:solidFill>
                            <a:srgbClr val="C8582A"/>
                          </a:solidFill>
                        </a:rPr>
                        <a:t>52%</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dirty="0">
                          <a:solidFill>
                            <a:srgbClr val="1C1C1A"/>
                          </a:solidFill>
                        </a:rPr>
                        <a:t>−0.70</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dirty="0">
                          <a:solidFill>
                            <a:srgbClr val="1C1C1A"/>
                          </a:solidFill>
                        </a:rPr>
                        <a:t>−1.01</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r>
              <a:tr h="418011">
                <a:tc>
                  <a:txBody>
                    <a:bodyPr/>
                    <a:lstStyle/>
                    <a:p>
                      <a:pPr indent="0" marL="0">
                        <a:buNone/>
                      </a:pPr>
                      <a:r>
                        <a:rPr lang="en-US" sz="1250" b="1" dirty="0">
                          <a:solidFill>
                            <a:srgbClr val="1C1C1A"/>
                          </a:solidFill>
                        </a:rPr>
                        <a:t>Camden</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dirty="0">
                          <a:solidFill>
                            <a:srgbClr val="1C1C1A"/>
                          </a:solidFill>
                        </a:rPr>
                        <a:t>7,117</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b="1" dirty="0">
                          <a:solidFill>
                            <a:srgbClr val="1C1C1A"/>
                          </a:solidFill>
                        </a:rPr>
                        <a:t>122%</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b="1" dirty="0">
                          <a:solidFill>
                            <a:srgbClr val="1C1C1A"/>
                          </a:solidFill>
                        </a:rPr>
                        <a:t>81%</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dirty="0">
                          <a:solidFill>
                            <a:srgbClr val="1C1C1A"/>
                          </a:solidFill>
                        </a:rPr>
                        <a:t>−1.07</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dirty="0">
                          <a:solidFill>
                            <a:srgbClr val="1C1C1A"/>
                          </a:solidFill>
                        </a:rPr>
                        <a:t>−1.39</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r>
              <a:tr h="418011">
                <a:tc>
                  <a:txBody>
                    <a:bodyPr/>
                    <a:lstStyle/>
                    <a:p>
                      <a:pPr indent="0" marL="0">
                        <a:buNone/>
                      </a:pPr>
                      <a:r>
                        <a:rPr lang="en-US" sz="1250" b="1" dirty="0">
                          <a:solidFill>
                            <a:srgbClr val="1C1C1A"/>
                          </a:solidFill>
                        </a:rPr>
                        <a:t>Newark</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dirty="0">
                          <a:solidFill>
                            <a:srgbClr val="1C1C1A"/>
                          </a:solidFill>
                        </a:rPr>
                        <a:t>42,791</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b="1" dirty="0">
                          <a:solidFill>
                            <a:srgbClr val="1C1C1A"/>
                          </a:solidFill>
                        </a:rPr>
                        <a:t>104%</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b="1" dirty="0">
                          <a:solidFill>
                            <a:srgbClr val="1C1C1A"/>
                          </a:solidFill>
                        </a:rPr>
                        <a:t>70%</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dirty="0">
                          <a:solidFill>
                            <a:srgbClr val="1C1C1A"/>
                          </a:solidFill>
                        </a:rPr>
                        <a:t>−0.40</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dirty="0">
                          <a:solidFill>
                            <a:srgbClr val="1C1C1A"/>
                          </a:solidFill>
                        </a:rPr>
                        <a:t>−0.72</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r>
              <a:tr h="418011">
                <a:tc>
                  <a:txBody>
                    <a:bodyPr/>
                    <a:lstStyle/>
                    <a:p>
                      <a:pPr indent="0" marL="0">
                        <a:buNone/>
                      </a:pPr>
                      <a:r>
                        <a:rPr lang="en-US" sz="1250" b="1" dirty="0">
                          <a:solidFill>
                            <a:srgbClr val="1C5CAB"/>
                          </a:solidFill>
                        </a:rPr>
                        <a:t>Princeton</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dirty="0">
                          <a:solidFill>
                            <a:srgbClr val="1C1C1A"/>
                          </a:solidFill>
                        </a:rPr>
                        <a:t>3,827</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b="1" dirty="0">
                          <a:solidFill>
                            <a:srgbClr val="1C5CAB"/>
                          </a:solidFill>
                        </a:rPr>
                        <a:t>199%</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b="1" dirty="0">
                          <a:solidFill>
                            <a:srgbClr val="1C5CAB"/>
                          </a:solidFill>
                        </a:rPr>
                        <a:t>133%</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dirty="0">
                          <a:solidFill>
                            <a:srgbClr val="1C1C1A"/>
                          </a:solidFill>
                        </a:rPr>
                        <a:t>1.04</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dirty="0">
                          <a:solidFill>
                            <a:srgbClr val="1C1C1A"/>
                          </a:solidFill>
                        </a:rPr>
                        <a:t>0.73</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r>
              <a:tr h="418011">
                <a:tc>
                  <a:txBody>
                    <a:bodyPr/>
                    <a:lstStyle/>
                    <a:p>
                      <a:pPr indent="0" marL="0">
                        <a:buNone/>
                      </a:pPr>
                      <a:r>
                        <a:rPr lang="en-US" sz="1250" b="1" dirty="0">
                          <a:solidFill>
                            <a:srgbClr val="1C5CAB"/>
                          </a:solidFill>
                        </a:rPr>
                        <a:t>Millburn</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dirty="0">
                          <a:solidFill>
                            <a:srgbClr val="1C1C1A"/>
                          </a:solidFill>
                        </a:rPr>
                        <a:t>4,737</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b="1" dirty="0">
                          <a:solidFill>
                            <a:srgbClr val="1C5CAB"/>
                          </a:solidFill>
                        </a:rPr>
                        <a:t>217%</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b="1" dirty="0">
                          <a:solidFill>
                            <a:srgbClr val="1C5CAB"/>
                          </a:solidFill>
                        </a:rPr>
                        <a:t>145%</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dirty="0">
                          <a:solidFill>
                            <a:srgbClr val="1C1C1A"/>
                          </a:solidFill>
                        </a:rPr>
                        <a:t>1.23</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c>
                  <a:txBody>
                    <a:bodyPr/>
                    <a:lstStyle/>
                    <a:p>
                      <a:pPr indent="0" marL="0">
                        <a:buNone/>
                      </a:pPr>
                      <a:r>
                        <a:rPr lang="en-US" sz="1250" dirty="0">
                          <a:solidFill>
                            <a:srgbClr val="1C1C1A"/>
                          </a:solidFill>
                        </a:rPr>
                        <a:t>0.91</a:t>
                      </a:r>
                      <a:endParaRPr lang="en-US" sz="1250" dirty="0"/>
                    </a:p>
                  </a:txBody>
                  <a:tcPr marL="91440" marR="91440" marT="45720" marB="45720" anchor="ctr">
                    <a:lnL w="9525" cap="flat" cmpd="sng" algn="ctr">
                      <a:solidFill>
                        <a:srgbClr val="E2E0DA"/>
                      </a:solidFill>
                      <a:prstDash val="solid"/>
                      <a:round/>
                      <a:headEnd type="none" w="med" len="med"/>
                      <a:tailEnd type="none" w="med" len="med"/>
                    </a:lnL>
                    <a:lnR w="9525" cap="flat" cmpd="sng" algn="ctr">
                      <a:solidFill>
                        <a:srgbClr val="E2E0DA"/>
                      </a:solidFill>
                      <a:prstDash val="solid"/>
                      <a:round/>
                      <a:headEnd type="none" w="med" len="med"/>
                      <a:tailEnd type="none" w="med" len="med"/>
                    </a:lnR>
                    <a:lnT w="9525" cap="flat" cmpd="sng" algn="ctr">
                      <a:solidFill>
                        <a:srgbClr val="E2E0DA"/>
                      </a:solidFill>
                      <a:prstDash val="solid"/>
                      <a:round/>
                      <a:headEnd type="none" w="med" len="med"/>
                      <a:tailEnd type="none" w="med" len="med"/>
                    </a:lnT>
                    <a:lnB w="9525" cap="flat" cmpd="sng" algn="ctr">
                      <a:solidFill>
                        <a:srgbClr val="E2E0DA"/>
                      </a:solidFill>
                      <a:prstDash val="solid"/>
                      <a:round/>
                      <a:headEnd type="none" w="med" len="med"/>
                      <a:tailEnd type="none" w="med" len="med"/>
                    </a:lnB>
                    <a:solidFill>
                      <a:srgbClr val="FFFFFF"/>
                    </a:solidFill>
                  </a:tcPr>
                </a:tc>
              </a:tr>
            </a:tbl>
          </a:graphicData>
        </a:graphic>
      </p:graphicFrame>
      <p:sp>
        <p:nvSpPr>
          <p:cNvPr id="5" name="Text 2"/>
          <p:cNvSpPr txBox="1"/>
          <p:nvPr/>
        </p:nvSpPr>
        <p:spPr>
          <a:xfrm>
            <a:off x="548640" y="4892040"/>
            <a:ext cx="11064240" cy="1097280"/>
          </a:xfrm>
          <a:prstGeom prst="rect">
            <a:avLst/>
          </a:prstGeom>
          <a:noFill/>
          <a:ln/>
        </p:spPr>
        <p:txBody>
          <a:bodyPr wrap="square" lIns="0" tIns="0" rIns="0" bIns="0" rtlCol="0" anchor="ctr"/>
          <a:lstStyle/>
          <a:p>
            <a:pPr indent="0" marL="0">
              <a:lnSpc>
                <a:spcPts val="1800"/>
              </a:lnSpc>
              <a:buNone/>
            </a:pPr>
            <a:r>
              <a:rPr lang="en-US" sz="1300" dirty="0">
                <a:solidFill>
                  <a:srgbClr val="1C1C1A"/>
                </a:solidFill>
                <a:latin typeface="Calibri" pitchFamily="34" charset="0"/>
                <a:ea typeface="Calibri" pitchFamily="34" charset="-122"/>
                <a:cs typeface="Calibri" pitchFamily="34" charset="-120"/>
              </a:rPr>
              <a:t>Camden looks reasonably well funded overall (122% of the national standard) — yet its outcomes remain nearly a full standard deviation below the national average. Money is necessary for equal opportunity, but the relationship between a single funding ratio and outcomes is not perfectly mechanical.</a:t>
            </a:r>
            <a:endParaRPr lang="en-US" sz="1300" dirty="0"/>
          </a:p>
        </p:txBody>
      </p:sp>
      <p:sp>
        <p:nvSpPr>
          <p:cNvPr id="6" name="Text 3"/>
          <p:cNvSpPr txBox="1"/>
          <p:nvPr/>
        </p:nvSpPr>
        <p:spPr>
          <a:xfrm>
            <a:off x="457200" y="6473952"/>
            <a:ext cx="7315200" cy="274320"/>
          </a:xfrm>
          <a:prstGeom prst="rect">
            <a:avLst/>
          </a:prstGeom>
          <a:noFill/>
          <a:ln/>
        </p:spPr>
        <p:txBody>
          <a:bodyPr wrap="square" rtlCol="0" anchor="ctr"/>
          <a:lstStyle/>
          <a:p>
            <a:pPr indent="0" marL="0">
              <a:buNone/>
            </a:pPr>
            <a:r>
              <a:rPr lang="en-US" sz="800" spc="100" kern="0" dirty="0">
                <a:solidFill>
                  <a:srgbClr val="5B5A56"/>
                </a:solidFill>
                <a:latin typeface="Calibri" pitchFamily="34" charset="0"/>
                <a:ea typeface="Calibri" pitchFamily="34" charset="-122"/>
                <a:cs typeface="Calibri" pitchFamily="34" charset="-120"/>
              </a:rPr>
              <a:t>NEW JERSEY'S EQUAL EDUCATIONAL OPPORTUNITY PROBLEM</a:t>
            </a:r>
            <a:endParaRPr lang="en-US" sz="800" dirty="0"/>
          </a:p>
        </p:txBody>
      </p:sp>
      <p:sp>
        <p:nvSpPr>
          <p:cNvPr id="7" name="Text 4"/>
          <p:cNvSpPr txBox="1"/>
          <p:nvPr/>
        </p:nvSpPr>
        <p:spPr>
          <a:xfrm>
            <a:off x="11277295" y="6473952"/>
            <a:ext cx="457200" cy="274320"/>
          </a:xfrm>
          <a:prstGeom prst="rect">
            <a:avLst/>
          </a:prstGeom>
          <a:noFill/>
          <a:ln/>
        </p:spPr>
        <p:txBody>
          <a:bodyPr wrap="square" rtlCol="0" anchor="ctr"/>
          <a:lstStyle/>
          <a:p>
            <a:pPr algn="r" indent="0" marL="0">
              <a:buNone/>
            </a:pPr>
            <a:r>
              <a:rPr lang="en-US" sz="800" dirty="0">
                <a:solidFill>
                  <a:srgbClr val="5B5A56"/>
                </a:solidFill>
                <a:latin typeface="Calibri" pitchFamily="34" charset="0"/>
                <a:ea typeface="Calibri" pitchFamily="34" charset="-122"/>
                <a:cs typeface="Calibri" pitchFamily="34" charset="-120"/>
              </a:rPr>
              <a:t>8</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48640" y="384048"/>
            <a:ext cx="9144000" cy="320040"/>
          </a:xfrm>
          <a:prstGeom prst="rect">
            <a:avLst/>
          </a:prstGeom>
          <a:noFill/>
          <a:ln/>
        </p:spPr>
        <p:txBody>
          <a:bodyPr wrap="square" lIns="0" tIns="0" rIns="0" bIns="0" rtlCol="0" anchor="ctr"/>
          <a:lstStyle/>
          <a:p>
            <a:pPr indent="0" marL="0">
              <a:buNone/>
            </a:pPr>
            <a:r>
              <a:rPr lang="en-US" sz="1150" b="1" spc="200" kern="0" dirty="0">
                <a:solidFill>
                  <a:srgbClr val="C8582A"/>
                </a:solidFill>
                <a:latin typeface="Calibri" pitchFamily="34" charset="0"/>
                <a:ea typeface="Calibri" pitchFamily="34" charset="-122"/>
                <a:cs typeface="Calibri" pitchFamily="34" charset="-120"/>
              </a:rPr>
              <a:t>DISTRICT FINDINGS</a:t>
            </a:r>
            <a:endParaRPr lang="en-US" sz="1150" dirty="0"/>
          </a:p>
        </p:txBody>
      </p:sp>
      <p:sp>
        <p:nvSpPr>
          <p:cNvPr id="3" name="Text 1"/>
          <p:cNvSpPr txBox="1"/>
          <p:nvPr/>
        </p:nvSpPr>
        <p:spPr>
          <a:xfrm>
            <a:off x="548640" y="685800"/>
            <a:ext cx="11064240" cy="822960"/>
          </a:xfrm>
          <a:prstGeom prst="rect">
            <a:avLst/>
          </a:prstGeom>
          <a:noFill/>
          <a:ln/>
        </p:spPr>
        <p:txBody>
          <a:bodyPr wrap="square" lIns="0" tIns="0" rIns="0" bIns="0" rtlCol="0" anchor="ctr"/>
          <a:lstStyle/>
          <a:p>
            <a:pPr indent="0" marL="0">
              <a:buNone/>
            </a:pPr>
            <a:r>
              <a:rPr lang="en-US" sz="3000" b="1" dirty="0">
                <a:solidFill>
                  <a:srgbClr val="14263F"/>
                </a:solidFill>
                <a:latin typeface="Cambria" pitchFamily="34" charset="0"/>
                <a:ea typeface="Cambria" pitchFamily="34" charset="-122"/>
                <a:cs typeface="Cambria" pitchFamily="34" charset="-120"/>
              </a:rPr>
              <a:t>The Same Six Districts, Side by Side</a:t>
            </a:r>
            <a:endParaRPr lang="en-US" sz="3000" dirty="0"/>
          </a:p>
        </p:txBody>
      </p:sp>
      <p:pic>
        <p:nvPicPr>
          <p:cNvPr id="4" name="Image 0" descr="/tmp/work/outputs/brief_assets/fig3_sixbar.png">    </p:cNvPr>
          <p:cNvPicPr>
            <a:picLocks noChangeAspect="1"/>
          </p:cNvPicPr>
          <p:nvPr/>
        </p:nvPicPr>
        <p:blipFill>
          <a:blip r:embed="rId1"/>
          <a:stretch>
            <a:fillRect/>
          </a:stretch>
        </p:blipFill>
        <p:spPr>
          <a:xfrm>
            <a:off x="1615288" y="1417320"/>
            <a:ext cx="8961120" cy="4480560"/>
          </a:xfrm>
          <a:prstGeom prst="rect">
            <a:avLst/>
          </a:prstGeom>
        </p:spPr>
      </p:pic>
      <p:sp>
        <p:nvSpPr>
          <p:cNvPr id="5" name="Text 2"/>
          <p:cNvSpPr txBox="1"/>
          <p:nvPr/>
        </p:nvSpPr>
        <p:spPr>
          <a:xfrm>
            <a:off x="548640" y="5989320"/>
            <a:ext cx="11094415" cy="457200"/>
          </a:xfrm>
          <a:prstGeom prst="rect">
            <a:avLst/>
          </a:prstGeom>
          <a:noFill/>
          <a:ln/>
        </p:spPr>
        <p:txBody>
          <a:bodyPr wrap="square" lIns="0" tIns="0" rIns="0" bIns="0" rtlCol="0" anchor="ctr"/>
          <a:lstStyle/>
          <a:p>
            <a:pPr algn="ctr" indent="0" marL="0">
              <a:lnSpc>
                <a:spcPts val="1200"/>
              </a:lnSpc>
              <a:buNone/>
            </a:pPr>
            <a:r>
              <a:rPr lang="en-US" sz="950" i="1" dirty="0">
                <a:solidFill>
                  <a:srgbClr val="5B5A56"/>
                </a:solidFill>
                <a:latin typeface="Calibri" pitchFamily="34" charset="0"/>
                <a:ea typeface="Calibri" pitchFamily="34" charset="-122"/>
                <a:cs typeface="Calibri" pitchFamily="34" charset="-120"/>
              </a:rPr>
              <a:t>Funding adequacy (National standard), Table 1's six districts, 2024. Source: School Finance Indicators Database.</a:t>
            </a:r>
            <a:endParaRPr lang="en-US" sz="950" dirty="0"/>
          </a:p>
        </p:txBody>
      </p:sp>
      <p:sp>
        <p:nvSpPr>
          <p:cNvPr id="6" name="Text 3"/>
          <p:cNvSpPr txBox="1"/>
          <p:nvPr/>
        </p:nvSpPr>
        <p:spPr>
          <a:xfrm>
            <a:off x="457200" y="6473952"/>
            <a:ext cx="7315200" cy="274320"/>
          </a:xfrm>
          <a:prstGeom prst="rect">
            <a:avLst/>
          </a:prstGeom>
          <a:noFill/>
          <a:ln/>
        </p:spPr>
        <p:txBody>
          <a:bodyPr wrap="square" rtlCol="0" anchor="ctr"/>
          <a:lstStyle/>
          <a:p>
            <a:pPr indent="0" marL="0">
              <a:buNone/>
            </a:pPr>
            <a:r>
              <a:rPr lang="en-US" sz="800" spc="100" kern="0" dirty="0">
                <a:solidFill>
                  <a:srgbClr val="5B5A56"/>
                </a:solidFill>
                <a:latin typeface="Calibri" pitchFamily="34" charset="0"/>
                <a:ea typeface="Calibri" pitchFamily="34" charset="-122"/>
                <a:cs typeface="Calibri" pitchFamily="34" charset="-120"/>
              </a:rPr>
              <a:t>NEW JERSEY'S EQUAL EDUCATIONAL OPPORTUNITY PROBLEM</a:t>
            </a:r>
            <a:endParaRPr lang="en-US" sz="800" dirty="0"/>
          </a:p>
        </p:txBody>
      </p:sp>
      <p:sp>
        <p:nvSpPr>
          <p:cNvPr id="7" name="Text 4"/>
          <p:cNvSpPr txBox="1"/>
          <p:nvPr/>
        </p:nvSpPr>
        <p:spPr>
          <a:xfrm>
            <a:off x="11277295" y="6473952"/>
            <a:ext cx="457200" cy="274320"/>
          </a:xfrm>
          <a:prstGeom prst="rect">
            <a:avLst/>
          </a:prstGeom>
          <a:noFill/>
          <a:ln/>
        </p:spPr>
        <p:txBody>
          <a:bodyPr wrap="square" rtlCol="0" anchor="ctr"/>
          <a:lstStyle/>
          <a:p>
            <a:pPr algn="r" indent="0" marL="0">
              <a:buNone/>
            </a:pPr>
            <a:r>
              <a:rPr lang="en-US" sz="800" dirty="0">
                <a:solidFill>
                  <a:srgbClr val="5B5A56"/>
                </a:solidFill>
                <a:latin typeface="Calibri" pitchFamily="34" charset="0"/>
                <a:ea typeface="Calibri" pitchFamily="34" charset="-122"/>
                <a:cs typeface="Calibri" pitchFamily="34" charset="-120"/>
              </a:rPr>
              <a:t>9</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2026-09-05T16:23:34Z</dcterms:created>
  <dcterms:modified xsi:type="dcterms:W3CDTF">2026-09-05T16:23:34Z</dcterms:modified>
</cp:coreProperties>
</file>