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slideLayout" Target="../slideLayouts/slideLayout1.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33F"/>
        </a:solidFill>
      </p:bgPr>
    </p:bg>
    <p:spTree>
      <p:nvGrpSpPr>
        <p:cNvPr id="1" name=""/>
        <p:cNvGrpSpPr/>
        <p:nvPr/>
      </p:nvGrpSpPr>
      <p:grpSpPr>
        <a:xfrm>
          <a:off x="0" y="0"/>
          <a:ext cx="0" cy="0"/>
          <a:chOff x="0" y="0"/>
          <a:chExt cx="0" cy="0"/>
        </a:xfrm>
      </p:grpSpPr>
      <p:sp>
        <p:nvSpPr>
          <p:cNvPr id="2" name="Shape 0"/>
          <p:cNvSpPr/>
          <p:nvPr/>
        </p:nvSpPr>
        <p:spPr>
          <a:xfrm>
            <a:off x="9509760" y="-1920240"/>
            <a:ext cx="5669280" cy="5669280"/>
          </a:xfrm>
          <a:prstGeom prst="ellipse">
            <a:avLst/>
          </a:prstGeom>
          <a:solidFill>
            <a:srgbClr val="1F3A5F"/>
          </a:solidFill>
          <a:ln/>
        </p:spPr>
      </p:sp>
      <p:sp>
        <p:nvSpPr>
          <p:cNvPr id="3" name="Shape 1"/>
          <p:cNvSpPr/>
          <p:nvPr/>
        </p:nvSpPr>
        <p:spPr>
          <a:xfrm>
            <a:off x="10607040" y="4206240"/>
            <a:ext cx="3291840" cy="3291840"/>
          </a:xfrm>
          <a:prstGeom prst="ellipse">
            <a:avLst/>
          </a:prstGeom>
          <a:solidFill>
            <a:srgbClr val="B98B33"/>
          </a:solidFill>
          <a:ln/>
        </p:spPr>
      </p:sp>
      <p:sp>
        <p:nvSpPr>
          <p:cNvPr id="4" name="Shape 2"/>
          <p:cNvSpPr/>
          <p:nvPr/>
        </p:nvSpPr>
        <p:spPr>
          <a:xfrm>
            <a:off x="0" y="0"/>
            <a:ext cx="12191695" cy="6858000"/>
          </a:xfrm>
          <a:prstGeom prst="rect">
            <a:avLst/>
          </a:prstGeom>
          <a:solidFill>
            <a:srgbClr val="16233F">
              <a:alpha val="0"/>
            </a:srgbClr>
          </a:solidFill>
          <a:ln/>
        </p:spPr>
      </p:sp>
      <p:sp>
        <p:nvSpPr>
          <p:cNvPr id="5" name="Text 3"/>
          <p:cNvSpPr/>
          <p:nvPr/>
        </p:nvSpPr>
        <p:spPr>
          <a:xfrm>
            <a:off x="502920" y="1051560"/>
            <a:ext cx="9144000" cy="320040"/>
          </a:xfrm>
          <a:prstGeom prst="rect">
            <a:avLst/>
          </a:prstGeom>
          <a:noFill/>
          <a:ln/>
        </p:spPr>
        <p:txBody>
          <a:bodyPr wrap="square" lIns="0" tIns="0" rIns="0" bIns="0" rtlCol="0" anchor="ctr"/>
          <a:lstStyle/>
          <a:p>
            <a:pPr indent="0" marL="0">
              <a:buNone/>
            </a:pPr>
            <a:r>
              <a:rPr lang="en-US" sz="1300" b="1" spc="180" kern="0" dirty="0">
                <a:solidFill>
                  <a:srgbClr val="B98B33"/>
                </a:solidFill>
                <a:latin typeface="Calibri" pitchFamily="34" charset="0"/>
                <a:ea typeface="Calibri" pitchFamily="34" charset="-122"/>
                <a:cs typeface="Calibri" pitchFamily="34" charset="-120"/>
              </a:rPr>
              <a:t>SCHOOL FINANCE INDICATORS DATABASE  ·  NECM / SEDA ANALYSIS</a:t>
            </a:r>
            <a:endParaRPr lang="en-US" sz="1300" dirty="0"/>
          </a:p>
        </p:txBody>
      </p:sp>
      <p:sp>
        <p:nvSpPr>
          <p:cNvPr id="6" name="Text 4"/>
          <p:cNvSpPr/>
          <p:nvPr/>
        </p:nvSpPr>
        <p:spPr>
          <a:xfrm>
            <a:off x="502920" y="1417320"/>
            <a:ext cx="9875520" cy="1828800"/>
          </a:xfrm>
          <a:prstGeom prst="rect">
            <a:avLst/>
          </a:prstGeom>
          <a:noFill/>
          <a:ln/>
        </p:spPr>
        <p:txBody>
          <a:bodyPr wrap="square" lIns="0" tIns="0" rIns="0" bIns="0" rtlCol="0" anchor="ctr"/>
          <a:lstStyle/>
          <a:p>
            <a:pPr indent="0" marL="0">
              <a:lnSpc>
                <a:spcPts val="5000"/>
              </a:lnSpc>
              <a:buNone/>
            </a:pPr>
            <a:r>
              <a:rPr lang="en-US" sz="4600" b="1" dirty="0">
                <a:solidFill>
                  <a:srgbClr val="FFFFFF"/>
                </a:solidFill>
                <a:latin typeface="Cambria" pitchFamily="34" charset="0"/>
                <a:ea typeface="Cambria" pitchFamily="34" charset="-122"/>
                <a:cs typeface="Cambria" pitchFamily="34" charset="-120"/>
              </a:rPr>
              <a:t>School Finance in</a:t>
            </a:r>
            <a:endParaRPr lang="en-US" sz="4600" dirty="0"/>
          </a:p>
          <a:p>
            <a:pPr indent="0" marL="0">
              <a:lnSpc>
                <a:spcPts val="5000"/>
              </a:lnSpc>
              <a:buNone/>
            </a:pPr>
            <a:r>
              <a:rPr lang="en-US" sz="4600" b="1" dirty="0">
                <a:solidFill>
                  <a:srgbClr val="FFFFFF"/>
                </a:solidFill>
                <a:latin typeface="Cambria" pitchFamily="34" charset="0"/>
                <a:ea typeface="Cambria" pitchFamily="34" charset="-122"/>
                <a:cs typeface="Cambria" pitchFamily="34" charset="-120"/>
              </a:rPr>
              <a:t>Kansas &amp; Missouri</a:t>
            </a:r>
            <a:endParaRPr lang="en-US" sz="4600" dirty="0"/>
          </a:p>
        </p:txBody>
      </p:sp>
      <p:sp>
        <p:nvSpPr>
          <p:cNvPr id="7" name="Text 5"/>
          <p:cNvSpPr/>
          <p:nvPr/>
        </p:nvSpPr>
        <p:spPr>
          <a:xfrm>
            <a:off x="502920" y="3246120"/>
            <a:ext cx="9326880" cy="502920"/>
          </a:xfrm>
          <a:prstGeom prst="rect">
            <a:avLst/>
          </a:prstGeom>
          <a:noFill/>
          <a:ln/>
        </p:spPr>
        <p:txBody>
          <a:bodyPr wrap="square" lIns="0" tIns="0" rIns="0" bIns="0" rtlCol="0" anchor="ctr"/>
          <a:lstStyle/>
          <a:p>
            <a:pPr indent="0" marL="0">
              <a:buNone/>
            </a:pPr>
            <a:r>
              <a:rPr lang="en-US" sz="1900" dirty="0">
                <a:solidFill>
                  <a:srgbClr val="CADCFC"/>
                </a:solidFill>
                <a:latin typeface="Calibri" pitchFamily="34" charset="0"/>
                <a:ea typeface="Calibri" pitchFamily="34" charset="-122"/>
                <a:cs typeface="Calibri" pitchFamily="34" charset="-120"/>
              </a:rPr>
              <a:t>Funding Adequacy, Student Outcomes &amp; Trends, 2009–2024</a:t>
            </a:r>
            <a:endParaRPr lang="en-US" sz="1900" dirty="0"/>
          </a:p>
        </p:txBody>
      </p:sp>
      <p:sp>
        <p:nvSpPr>
          <p:cNvPr id="8" name="Text 6"/>
          <p:cNvSpPr/>
          <p:nvPr/>
        </p:nvSpPr>
        <p:spPr>
          <a:xfrm>
            <a:off x="502920" y="3794760"/>
            <a:ext cx="7315200" cy="365760"/>
          </a:xfrm>
          <a:prstGeom prst="rect">
            <a:avLst/>
          </a:prstGeom>
          <a:noFill/>
          <a:ln/>
        </p:spPr>
        <p:txBody>
          <a:bodyPr wrap="square" lIns="0" tIns="0" rIns="0" bIns="0" rtlCol="0" anchor="ctr"/>
          <a:lstStyle/>
          <a:p>
            <a:pPr indent="0" marL="0">
              <a:buNone/>
            </a:pPr>
            <a:r>
              <a:rPr lang="en-US" sz="1400" b="1" dirty="0">
                <a:solidFill>
                  <a:srgbClr val="FFFFFF"/>
                </a:solidFill>
                <a:latin typeface="Calibri" pitchFamily="34" charset="0"/>
                <a:ea typeface="Calibri" pitchFamily="34" charset="-122"/>
                <a:cs typeface="Calibri" pitchFamily="34" charset="-120"/>
              </a:rPr>
              <a:t>Bruce D. Baker  </a:t>
            </a:r>
            <a:pPr indent="0" marL="0">
              <a:buNone/>
            </a:pPr>
            <a:r>
              <a:rPr lang="en-US" sz="1400" dirty="0">
                <a:solidFill>
                  <a:srgbClr val="CADCFC"/>
                </a:solidFill>
                <a:latin typeface="Calibri" pitchFamily="34" charset="0"/>
                <a:ea typeface="Calibri" pitchFamily="34" charset="-122"/>
                <a:cs typeface="Calibri" pitchFamily="34" charset="-120"/>
              </a:rPr>
              <a:t>|  University of Miami</a:t>
            </a:r>
            <a:endParaRPr lang="en-US" sz="1400" dirty="0"/>
          </a:p>
        </p:txBody>
      </p:sp>
      <p:sp>
        <p:nvSpPr>
          <p:cNvPr id="9" name="Text 7"/>
          <p:cNvSpPr/>
          <p:nvPr/>
        </p:nvSpPr>
        <p:spPr>
          <a:xfrm>
            <a:off x="502920" y="6172200"/>
            <a:ext cx="8229600" cy="320040"/>
          </a:xfrm>
          <a:prstGeom prst="rect">
            <a:avLst/>
          </a:prstGeom>
          <a:noFill/>
          <a:ln/>
        </p:spPr>
        <p:txBody>
          <a:bodyPr wrap="square" lIns="0" tIns="0" rIns="0" bIns="0" rtlCol="0" anchor="ctr"/>
          <a:lstStyle/>
          <a:p>
            <a:pPr indent="0" marL="0">
              <a:buNone/>
            </a:pPr>
            <a:r>
              <a:rPr lang="en-US" sz="1150" dirty="0">
                <a:solidFill>
                  <a:srgbClr val="8FA3C4"/>
                </a:solidFill>
                <a:latin typeface="Calibri" pitchFamily="34" charset="0"/>
                <a:ea typeface="Calibri" pitchFamily="34" charset="-122"/>
                <a:cs typeface="Calibri" pitchFamily="34" charset="-120"/>
              </a:rPr>
              <a:t>Summary briefing prepared for policymakers  ·  September 2026</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EQUITY</a:t>
            </a:r>
            <a:endParaRPr lang="en-US" sz="1200" dirty="0"/>
          </a:p>
        </p:txBody>
      </p:sp>
      <p:sp>
        <p:nvSpPr>
          <p:cNvPr id="3" name="Text 1"/>
          <p:cNvSpPr/>
          <p:nvPr/>
        </p:nvSpPr>
        <p:spPr>
          <a:xfrm>
            <a:off x="502920" y="658368"/>
            <a:ext cx="11185855" cy="777240"/>
          </a:xfrm>
          <a:prstGeom prst="rect">
            <a:avLst/>
          </a:prstGeom>
          <a:noFill/>
          <a:ln/>
        </p:spPr>
        <p:txBody>
          <a:bodyPr wrap="square" lIns="0" tIns="0" rIns="0" bIns="0" rtlCol="0" anchor="ctr"/>
          <a:lstStyle/>
          <a:p>
            <a:pPr indent="0" marL="0">
              <a:lnSpc>
                <a:spcPts val="2520"/>
              </a:lnSpc>
              <a:buNone/>
            </a:pPr>
            <a:r>
              <a:rPr lang="en-US" sz="2400" b="1" dirty="0">
                <a:solidFill>
                  <a:srgbClr val="16233F"/>
                </a:solidFill>
                <a:latin typeface="Cambria" pitchFamily="34" charset="0"/>
                <a:ea typeface="Cambria" pitchFamily="34" charset="-122"/>
                <a:cs typeface="Cambria" pitchFamily="34" charset="-120"/>
              </a:rPr>
              <a:t>Funding Gaps Are Concentrated in Higher-Black and Hispanic Districts</a:t>
            </a:r>
            <a:endParaRPr lang="en-US" sz="2400" dirty="0"/>
          </a:p>
        </p:txBody>
      </p:sp>
      <p:sp>
        <p:nvSpPr>
          <p:cNvPr id="4" name="Shape 2"/>
          <p:cNvSpPr/>
          <p:nvPr/>
        </p:nvSpPr>
        <p:spPr>
          <a:xfrm>
            <a:off x="502920" y="1417320"/>
            <a:ext cx="5432908" cy="4251960"/>
          </a:xfrm>
          <a:prstGeom prst="roundRect">
            <a:avLst>
              <a:gd name="adj" fmla="val 1720"/>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5" name="Shape 3"/>
          <p:cNvSpPr/>
          <p:nvPr/>
        </p:nvSpPr>
        <p:spPr>
          <a:xfrm>
            <a:off x="704088" y="1600200"/>
            <a:ext cx="868680" cy="256032"/>
          </a:xfrm>
          <a:prstGeom prst="roundRect">
            <a:avLst>
              <a:gd name="adj" fmla="val 21429"/>
            </a:avLst>
          </a:prstGeom>
          <a:solidFill>
            <a:srgbClr val="2A78D6"/>
          </a:solidFill>
          <a:ln/>
        </p:spPr>
      </p:sp>
      <p:sp>
        <p:nvSpPr>
          <p:cNvPr id="6" name="Text 4"/>
          <p:cNvSpPr/>
          <p:nvPr/>
        </p:nvSpPr>
        <p:spPr>
          <a:xfrm>
            <a:off x="704088" y="1600200"/>
            <a:ext cx="868680" cy="25603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KANSAS</a:t>
            </a:r>
            <a:endParaRPr lang="en-US" sz="1100" dirty="0"/>
          </a:p>
        </p:txBody>
      </p:sp>
      <p:pic>
        <p:nvPicPr>
          <p:cNvPr id="7" name="Image 0" descr="/tmp/work/extract/slide44_Graphic_11.png">    </p:cNvPr>
          <p:cNvPicPr>
            <a:picLocks noChangeAspect="1"/>
          </p:cNvPicPr>
          <p:nvPr/>
        </p:nvPicPr>
        <p:blipFill>
          <a:blip r:embed="rId1"/>
          <a:stretch>
            <a:fillRect/>
          </a:stretch>
        </p:blipFill>
        <p:spPr>
          <a:xfrm>
            <a:off x="647624" y="2011680"/>
            <a:ext cx="5143500" cy="3429000"/>
          </a:xfrm>
          <a:prstGeom prst="rect">
            <a:avLst/>
          </a:prstGeom>
        </p:spPr>
      </p:pic>
      <p:sp>
        <p:nvSpPr>
          <p:cNvPr id="8" name="Shape 5"/>
          <p:cNvSpPr/>
          <p:nvPr/>
        </p:nvSpPr>
        <p:spPr>
          <a:xfrm>
            <a:off x="6255868" y="1417320"/>
            <a:ext cx="5432908" cy="4251960"/>
          </a:xfrm>
          <a:prstGeom prst="roundRect">
            <a:avLst>
              <a:gd name="adj" fmla="val 1720"/>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9" name="Shape 6"/>
          <p:cNvSpPr/>
          <p:nvPr/>
        </p:nvSpPr>
        <p:spPr>
          <a:xfrm>
            <a:off x="6457036" y="1600200"/>
            <a:ext cx="868680" cy="256032"/>
          </a:xfrm>
          <a:prstGeom prst="roundRect">
            <a:avLst>
              <a:gd name="adj" fmla="val 21429"/>
            </a:avLst>
          </a:prstGeom>
          <a:solidFill>
            <a:srgbClr val="EB6834"/>
          </a:solidFill>
          <a:ln/>
        </p:spPr>
      </p:sp>
      <p:sp>
        <p:nvSpPr>
          <p:cNvPr id="10" name="Text 7"/>
          <p:cNvSpPr/>
          <p:nvPr/>
        </p:nvSpPr>
        <p:spPr>
          <a:xfrm>
            <a:off x="6457036" y="1600200"/>
            <a:ext cx="868680" cy="25603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MISSOURI</a:t>
            </a:r>
            <a:endParaRPr lang="en-US" sz="1100" dirty="0"/>
          </a:p>
        </p:txBody>
      </p:sp>
      <p:pic>
        <p:nvPicPr>
          <p:cNvPr id="11" name="Image 1" descr="/tmp/work/extract/slide44_Graphic_5.png">    </p:cNvPr>
          <p:cNvPicPr>
            <a:picLocks noChangeAspect="1"/>
          </p:cNvPicPr>
          <p:nvPr/>
        </p:nvPicPr>
        <p:blipFill>
          <a:blip r:embed="rId2"/>
          <a:stretch>
            <a:fillRect/>
          </a:stretch>
        </p:blipFill>
        <p:spPr>
          <a:xfrm>
            <a:off x="6400571" y="2011680"/>
            <a:ext cx="5143500" cy="3429000"/>
          </a:xfrm>
          <a:prstGeom prst="rect">
            <a:avLst/>
          </a:prstGeom>
        </p:spPr>
      </p:pic>
      <p:sp>
        <p:nvSpPr>
          <p:cNvPr id="12" name="Text 8"/>
          <p:cNvSpPr/>
          <p:nvPr/>
        </p:nvSpPr>
        <p:spPr>
          <a:xfrm>
            <a:off x="502920" y="5806440"/>
            <a:ext cx="11185855" cy="548640"/>
          </a:xfrm>
          <a:prstGeom prst="rect">
            <a:avLst/>
          </a:prstGeom>
          <a:noFill/>
          <a:ln/>
        </p:spPr>
        <p:txBody>
          <a:bodyPr wrap="square" lIns="0" tIns="0" rIns="0" bIns="0" rtlCol="0" anchor="t"/>
          <a:lstStyle/>
          <a:p>
            <a:pPr indent="0" marL="0">
              <a:lnSpc>
                <a:spcPts val="1500"/>
              </a:lnSpc>
              <a:buNone/>
            </a:pPr>
            <a:r>
              <a:rPr lang="en-US" sz="1150" dirty="0">
                <a:solidFill>
                  <a:srgbClr val="1A1A1A"/>
                </a:solidFill>
                <a:latin typeface="Calibri" pitchFamily="34" charset="0"/>
                <a:ea typeface="Calibri" pitchFamily="34" charset="-122"/>
                <a:cs typeface="Calibri" pitchFamily="34" charset="-120"/>
              </a:rPr>
              <a:t>Nationally, the typical African American student is twice as likely as a white student to be in an underfunded district, and 3.5 times more likely to be in a “chronically underfunded” one. The same pattern shows up within Kansas and Missouri: districts that are majority Black or Hispanic (triangles and diamonds) cluster in the lower-left of both charts — below-average outcomes and below-100% funding adequacy.</a:t>
            </a:r>
            <a:endParaRPr lang="en-US" sz="1150" dirty="0"/>
          </a:p>
        </p:txBody>
      </p:sp>
      <p:sp>
        <p:nvSpPr>
          <p:cNvPr id="13" name="Text 9"/>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NECM/SEDA merged file, 2024. Bubble size = enrollment.</a:t>
            </a:r>
            <a:endParaRPr lang="en-US" sz="850" dirty="0"/>
          </a:p>
        </p:txBody>
      </p:sp>
      <p:sp>
        <p:nvSpPr>
          <p:cNvPr id="14" name="Text 10"/>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STUDENT ACHIEVEMENT</a:t>
            </a:r>
            <a:endParaRPr lang="en-US" sz="1200" dirty="0"/>
          </a:p>
        </p:txBody>
      </p:sp>
      <p:sp>
        <p:nvSpPr>
          <p:cNvPr id="3" name="Text 1"/>
          <p:cNvSpPr/>
          <p:nvPr/>
        </p:nvSpPr>
        <p:spPr>
          <a:xfrm>
            <a:off x="502920" y="658368"/>
            <a:ext cx="11185855" cy="777240"/>
          </a:xfrm>
          <a:prstGeom prst="rect">
            <a:avLst/>
          </a:prstGeom>
          <a:noFill/>
          <a:ln/>
        </p:spPr>
        <p:txBody>
          <a:bodyPr wrap="square" lIns="0" tIns="0" rIns="0" bIns="0" rtlCol="0" anchor="ctr"/>
          <a:lstStyle/>
          <a:p>
            <a:pPr indent="0" marL="0">
              <a:lnSpc>
                <a:spcPts val="2520"/>
              </a:lnSpc>
              <a:buNone/>
            </a:pPr>
            <a:r>
              <a:rPr lang="en-US" sz="2400" b="1" dirty="0">
                <a:solidFill>
                  <a:srgbClr val="16233F"/>
                </a:solidFill>
                <a:latin typeface="Cambria" pitchFamily="34" charset="0"/>
                <a:ea typeface="Cambria" pitchFamily="34" charset="-122"/>
                <a:cs typeface="Cambria" pitchFamily="34" charset="-120"/>
              </a:rPr>
              <a:t>Achievement Has Fallen From Its Pre-Pandemic Peak</a:t>
            </a:r>
            <a:endParaRPr lang="en-US" sz="2400" dirty="0"/>
          </a:p>
        </p:txBody>
      </p:sp>
      <p:sp>
        <p:nvSpPr>
          <p:cNvPr id="4" name="Shape 2"/>
          <p:cNvSpPr/>
          <p:nvPr/>
        </p:nvSpPr>
        <p:spPr>
          <a:xfrm>
            <a:off x="502920" y="1417320"/>
            <a:ext cx="5432908" cy="4251960"/>
          </a:xfrm>
          <a:prstGeom prst="roundRect">
            <a:avLst>
              <a:gd name="adj" fmla="val 1720"/>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5" name="Shape 3"/>
          <p:cNvSpPr/>
          <p:nvPr/>
        </p:nvSpPr>
        <p:spPr>
          <a:xfrm>
            <a:off x="704088" y="1600200"/>
            <a:ext cx="868680" cy="256032"/>
          </a:xfrm>
          <a:prstGeom prst="roundRect">
            <a:avLst>
              <a:gd name="adj" fmla="val 21429"/>
            </a:avLst>
          </a:prstGeom>
          <a:solidFill>
            <a:srgbClr val="2A78D6"/>
          </a:solidFill>
          <a:ln/>
        </p:spPr>
      </p:sp>
      <p:sp>
        <p:nvSpPr>
          <p:cNvPr id="6" name="Text 4"/>
          <p:cNvSpPr/>
          <p:nvPr/>
        </p:nvSpPr>
        <p:spPr>
          <a:xfrm>
            <a:off x="704088" y="1600200"/>
            <a:ext cx="868680" cy="25603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KANSAS</a:t>
            </a:r>
            <a:endParaRPr lang="en-US" sz="1100" dirty="0"/>
          </a:p>
        </p:txBody>
      </p:sp>
      <p:pic>
        <p:nvPicPr>
          <p:cNvPr id="7" name="Image 0" descr="/tmp/work/extract/slide38_Graphic_3.png">    </p:cNvPr>
          <p:cNvPicPr>
            <a:picLocks noChangeAspect="1"/>
          </p:cNvPicPr>
          <p:nvPr/>
        </p:nvPicPr>
        <p:blipFill>
          <a:blip r:embed="rId1"/>
          <a:stretch>
            <a:fillRect/>
          </a:stretch>
        </p:blipFill>
        <p:spPr>
          <a:xfrm>
            <a:off x="647624" y="2011680"/>
            <a:ext cx="5143500" cy="3429000"/>
          </a:xfrm>
          <a:prstGeom prst="rect">
            <a:avLst/>
          </a:prstGeom>
        </p:spPr>
      </p:pic>
      <p:sp>
        <p:nvSpPr>
          <p:cNvPr id="8" name="Shape 5"/>
          <p:cNvSpPr/>
          <p:nvPr/>
        </p:nvSpPr>
        <p:spPr>
          <a:xfrm>
            <a:off x="6255868" y="1417320"/>
            <a:ext cx="5432908" cy="4251960"/>
          </a:xfrm>
          <a:prstGeom prst="roundRect">
            <a:avLst>
              <a:gd name="adj" fmla="val 1720"/>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9" name="Shape 6"/>
          <p:cNvSpPr/>
          <p:nvPr/>
        </p:nvSpPr>
        <p:spPr>
          <a:xfrm>
            <a:off x="6457036" y="1600200"/>
            <a:ext cx="868680" cy="256032"/>
          </a:xfrm>
          <a:prstGeom prst="roundRect">
            <a:avLst>
              <a:gd name="adj" fmla="val 21429"/>
            </a:avLst>
          </a:prstGeom>
          <a:solidFill>
            <a:srgbClr val="EB6834"/>
          </a:solidFill>
          <a:ln/>
        </p:spPr>
      </p:sp>
      <p:sp>
        <p:nvSpPr>
          <p:cNvPr id="10" name="Text 7"/>
          <p:cNvSpPr/>
          <p:nvPr/>
        </p:nvSpPr>
        <p:spPr>
          <a:xfrm>
            <a:off x="6457036" y="1600200"/>
            <a:ext cx="868680" cy="25603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MISSOURI</a:t>
            </a:r>
            <a:endParaRPr lang="en-US" sz="1100" dirty="0"/>
          </a:p>
        </p:txBody>
      </p:sp>
      <p:pic>
        <p:nvPicPr>
          <p:cNvPr id="11" name="Image 1" descr="/tmp/work/extract/slide39_Graphic_4.png">    </p:cNvPr>
          <p:cNvPicPr>
            <a:picLocks noChangeAspect="1"/>
          </p:cNvPicPr>
          <p:nvPr/>
        </p:nvPicPr>
        <p:blipFill>
          <a:blip r:embed="rId2"/>
          <a:stretch>
            <a:fillRect/>
          </a:stretch>
        </p:blipFill>
        <p:spPr>
          <a:xfrm>
            <a:off x="6400571" y="2011680"/>
            <a:ext cx="5143500" cy="3429000"/>
          </a:xfrm>
          <a:prstGeom prst="rect">
            <a:avLst/>
          </a:prstGeom>
        </p:spPr>
      </p:pic>
      <p:sp>
        <p:nvSpPr>
          <p:cNvPr id="12" name="Text 8"/>
          <p:cNvSpPr/>
          <p:nvPr/>
        </p:nvSpPr>
        <p:spPr>
          <a:xfrm>
            <a:off x="502920" y="5806440"/>
            <a:ext cx="11185855" cy="548640"/>
          </a:xfrm>
          <a:prstGeom prst="rect">
            <a:avLst/>
          </a:prstGeom>
          <a:noFill/>
          <a:ln/>
        </p:spPr>
        <p:txBody>
          <a:bodyPr wrap="square" lIns="0" tIns="0" rIns="0" bIns="0" rtlCol="0" anchor="t"/>
          <a:lstStyle/>
          <a:p>
            <a:pPr indent="0" marL="0">
              <a:lnSpc>
                <a:spcPts val="1500"/>
              </a:lnSpc>
              <a:buNone/>
            </a:pPr>
            <a:r>
              <a:rPr lang="en-US" sz="1150" dirty="0">
                <a:solidFill>
                  <a:srgbClr val="1A1A1A"/>
                </a:solidFill>
                <a:latin typeface="Calibri" pitchFamily="34" charset="0"/>
                <a:ea typeface="Calibri" pitchFamily="34" charset="-122"/>
                <a:cs typeface="Calibri" pitchFamily="34" charset="-120"/>
              </a:rPr>
              <a:t>Grade 8 NAEP math scores for Kansas (left) and Missouri (right), benchmarked against Massachusetts — the nation's highest-scoring state — and the national average. Both states tracked close to or above the national average through the mid-2010s; both have fallen since 2019, with Missouri's 2024 score now below the national average and Kansas's roughly at it.</a:t>
            </a:r>
            <a:endParaRPr lang="en-US" sz="1150" dirty="0"/>
          </a:p>
        </p:txBody>
      </p:sp>
      <p:sp>
        <p:nvSpPr>
          <p:cNvPr id="13" name="Text 9"/>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National Assessment of Educational Progress (NAEP), Grade 8 Math, 2000–2024.</a:t>
            </a:r>
            <a:endParaRPr lang="en-US" sz="850" dirty="0"/>
          </a:p>
        </p:txBody>
      </p:sp>
      <p:sp>
        <p:nvSpPr>
          <p:cNvPr id="14" name="Text 10"/>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10</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COST &amp; POVERTY</a:t>
            </a:r>
            <a:endParaRPr lang="en-US" sz="1200" dirty="0"/>
          </a:p>
        </p:txBody>
      </p:sp>
      <p:sp>
        <p:nvSpPr>
          <p:cNvPr id="3" name="Text 1"/>
          <p:cNvSpPr/>
          <p:nvPr/>
        </p:nvSpPr>
        <p:spPr>
          <a:xfrm>
            <a:off x="502920" y="658368"/>
            <a:ext cx="11185855" cy="777240"/>
          </a:xfrm>
          <a:prstGeom prst="rect">
            <a:avLst/>
          </a:prstGeom>
          <a:noFill/>
          <a:ln/>
        </p:spPr>
        <p:txBody>
          <a:bodyPr wrap="square" lIns="0" tIns="0" rIns="0" bIns="0" rtlCol="0" anchor="ctr"/>
          <a:lstStyle/>
          <a:p>
            <a:pPr indent="0" marL="0">
              <a:lnSpc>
                <a:spcPts val="2520"/>
              </a:lnSpc>
              <a:buNone/>
            </a:pPr>
            <a:r>
              <a:rPr lang="en-US" sz="2400" b="1" dirty="0">
                <a:solidFill>
                  <a:srgbClr val="16233F"/>
                </a:solidFill>
                <a:latin typeface="Cambria" pitchFamily="34" charset="0"/>
                <a:ea typeface="Cambria" pitchFamily="34" charset="-122"/>
                <a:cs typeface="Cambria" pitchFamily="34" charset="-120"/>
              </a:rPr>
              <a:t>Cost Rises Faster Than Spending as Poverty Increases</a:t>
            </a:r>
            <a:endParaRPr lang="en-US" sz="2400" dirty="0"/>
          </a:p>
        </p:txBody>
      </p:sp>
      <p:sp>
        <p:nvSpPr>
          <p:cNvPr id="4" name="Shape 2"/>
          <p:cNvSpPr/>
          <p:nvPr/>
        </p:nvSpPr>
        <p:spPr>
          <a:xfrm>
            <a:off x="502920" y="1417320"/>
            <a:ext cx="5432908" cy="4251960"/>
          </a:xfrm>
          <a:prstGeom prst="roundRect">
            <a:avLst>
              <a:gd name="adj" fmla="val 1720"/>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5" name="Shape 3"/>
          <p:cNvSpPr/>
          <p:nvPr/>
        </p:nvSpPr>
        <p:spPr>
          <a:xfrm>
            <a:off x="704088" y="1600200"/>
            <a:ext cx="868680" cy="256032"/>
          </a:xfrm>
          <a:prstGeom prst="roundRect">
            <a:avLst>
              <a:gd name="adj" fmla="val 21429"/>
            </a:avLst>
          </a:prstGeom>
          <a:solidFill>
            <a:srgbClr val="2A78D6"/>
          </a:solidFill>
          <a:ln/>
        </p:spPr>
      </p:sp>
      <p:sp>
        <p:nvSpPr>
          <p:cNvPr id="6" name="Text 4"/>
          <p:cNvSpPr/>
          <p:nvPr/>
        </p:nvSpPr>
        <p:spPr>
          <a:xfrm>
            <a:off x="704088" y="1600200"/>
            <a:ext cx="868680" cy="25603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KANSAS</a:t>
            </a:r>
            <a:endParaRPr lang="en-US" sz="1100" dirty="0"/>
          </a:p>
        </p:txBody>
      </p:sp>
      <p:pic>
        <p:nvPicPr>
          <p:cNvPr id="7" name="Image 0" descr="/tmp/work/extract/slide43_Graphic_3.png">    </p:cNvPr>
          <p:cNvPicPr>
            <a:picLocks noChangeAspect="1"/>
          </p:cNvPicPr>
          <p:nvPr/>
        </p:nvPicPr>
        <p:blipFill>
          <a:blip r:embed="rId1"/>
          <a:stretch>
            <a:fillRect/>
          </a:stretch>
        </p:blipFill>
        <p:spPr>
          <a:xfrm>
            <a:off x="647624" y="2011680"/>
            <a:ext cx="5143500" cy="3429000"/>
          </a:xfrm>
          <a:prstGeom prst="rect">
            <a:avLst/>
          </a:prstGeom>
        </p:spPr>
      </p:pic>
      <p:sp>
        <p:nvSpPr>
          <p:cNvPr id="8" name="Shape 5"/>
          <p:cNvSpPr/>
          <p:nvPr/>
        </p:nvSpPr>
        <p:spPr>
          <a:xfrm>
            <a:off x="6255868" y="1417320"/>
            <a:ext cx="5432908" cy="4251960"/>
          </a:xfrm>
          <a:prstGeom prst="roundRect">
            <a:avLst>
              <a:gd name="adj" fmla="val 1720"/>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9" name="Shape 6"/>
          <p:cNvSpPr/>
          <p:nvPr/>
        </p:nvSpPr>
        <p:spPr>
          <a:xfrm>
            <a:off x="6457036" y="1600200"/>
            <a:ext cx="868680" cy="256032"/>
          </a:xfrm>
          <a:prstGeom prst="roundRect">
            <a:avLst>
              <a:gd name="adj" fmla="val 21429"/>
            </a:avLst>
          </a:prstGeom>
          <a:solidFill>
            <a:srgbClr val="EB6834"/>
          </a:solidFill>
          <a:ln/>
        </p:spPr>
      </p:sp>
      <p:sp>
        <p:nvSpPr>
          <p:cNvPr id="10" name="Text 7"/>
          <p:cNvSpPr/>
          <p:nvPr/>
        </p:nvSpPr>
        <p:spPr>
          <a:xfrm>
            <a:off x="6457036" y="1600200"/>
            <a:ext cx="868680" cy="25603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MISSOURI</a:t>
            </a:r>
            <a:endParaRPr lang="en-US" sz="1100" dirty="0"/>
          </a:p>
        </p:txBody>
      </p:sp>
      <p:pic>
        <p:nvPicPr>
          <p:cNvPr id="11" name="Image 1" descr="/tmp/work/extract/slide43_Graphic_5.png">    </p:cNvPr>
          <p:cNvPicPr>
            <a:picLocks noChangeAspect="1"/>
          </p:cNvPicPr>
          <p:nvPr/>
        </p:nvPicPr>
        <p:blipFill>
          <a:blip r:embed="rId2"/>
          <a:stretch>
            <a:fillRect/>
          </a:stretch>
        </p:blipFill>
        <p:spPr>
          <a:xfrm>
            <a:off x="6400571" y="2011680"/>
            <a:ext cx="5143500" cy="3429000"/>
          </a:xfrm>
          <a:prstGeom prst="rect">
            <a:avLst/>
          </a:prstGeom>
        </p:spPr>
      </p:pic>
      <p:sp>
        <p:nvSpPr>
          <p:cNvPr id="12" name="Text 8"/>
          <p:cNvSpPr/>
          <p:nvPr/>
        </p:nvSpPr>
        <p:spPr>
          <a:xfrm>
            <a:off x="502920" y="5806440"/>
            <a:ext cx="11185855" cy="548640"/>
          </a:xfrm>
          <a:prstGeom prst="rect">
            <a:avLst/>
          </a:prstGeom>
          <a:noFill/>
          <a:ln/>
        </p:spPr>
        <p:txBody>
          <a:bodyPr wrap="square" lIns="0" tIns="0" rIns="0" bIns="0" rtlCol="0" anchor="t"/>
          <a:lstStyle/>
          <a:p>
            <a:pPr indent="0" marL="0">
              <a:lnSpc>
                <a:spcPts val="1500"/>
              </a:lnSpc>
              <a:buNone/>
            </a:pPr>
            <a:r>
              <a:rPr lang="en-US" sz="1150" dirty="0">
                <a:solidFill>
                  <a:srgbClr val="1A1A1A"/>
                </a:solidFill>
                <a:latin typeface="Calibri" pitchFamily="34" charset="0"/>
                <a:ea typeface="Calibri" pitchFamily="34" charset="-122"/>
                <a:cs typeface="Calibri" pitchFamily="34" charset="-120"/>
              </a:rPr>
              <a:t>In both states, current spending (blue) rises only modestly with a district's child poverty rate, while the estimated cost of average outcomes (green) and especially high outcomes (red/pink) rise much more steeply. The gap between what districts spend and what higher-poverty districts would need to spend to hit common outcome goals widens sharply as poverty increases.</a:t>
            </a:r>
            <a:endParaRPr lang="en-US" sz="1150" dirty="0"/>
          </a:p>
        </p:txBody>
      </p:sp>
      <p:sp>
        <p:nvSpPr>
          <p:cNvPr id="13" name="Text 9"/>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National cost model, NECM/SEDA merged file. “High outcomes” = +0.37 standard deviations over the national mean.</a:t>
            </a:r>
            <a:endParaRPr lang="en-US" sz="850" dirty="0"/>
          </a:p>
        </p:txBody>
      </p:sp>
      <p:sp>
        <p:nvSpPr>
          <p:cNvPr id="14" name="Text 10"/>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11</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REVENUE &amp; SPENDING</a:t>
            </a:r>
            <a:endParaRPr lang="en-US" sz="1200" dirty="0"/>
          </a:p>
        </p:txBody>
      </p:sp>
      <p:sp>
        <p:nvSpPr>
          <p:cNvPr id="3" name="Text 1"/>
          <p:cNvSpPr/>
          <p:nvPr/>
        </p:nvSpPr>
        <p:spPr>
          <a:xfrm>
            <a:off x="502920" y="658368"/>
            <a:ext cx="11185855" cy="777240"/>
          </a:xfrm>
          <a:prstGeom prst="rect">
            <a:avLst/>
          </a:prstGeom>
          <a:noFill/>
          <a:ln/>
        </p:spPr>
        <p:txBody>
          <a:bodyPr wrap="square" lIns="0" tIns="0" rIns="0" bIns="0" rtlCol="0" anchor="ctr"/>
          <a:lstStyle/>
          <a:p>
            <a:pPr indent="0" marL="0">
              <a:lnSpc>
                <a:spcPts val="2520"/>
              </a:lnSpc>
              <a:buNone/>
            </a:pPr>
            <a:r>
              <a:rPr lang="en-US" sz="2400" b="1" dirty="0">
                <a:solidFill>
                  <a:srgbClr val="16233F"/>
                </a:solidFill>
                <a:latin typeface="Cambria" pitchFamily="34" charset="0"/>
                <a:ea typeface="Cambria" pitchFamily="34" charset="-122"/>
                <a:cs typeface="Cambria" pitchFamily="34" charset="-120"/>
              </a:rPr>
              <a:t>School Spending Is More Progressive Than State &amp; Local Revenue</a:t>
            </a:r>
            <a:endParaRPr lang="en-US" sz="2400" dirty="0"/>
          </a:p>
        </p:txBody>
      </p:sp>
      <p:sp>
        <p:nvSpPr>
          <p:cNvPr id="4" name="Shape 2"/>
          <p:cNvSpPr/>
          <p:nvPr/>
        </p:nvSpPr>
        <p:spPr>
          <a:xfrm>
            <a:off x="502920" y="1417320"/>
            <a:ext cx="5432908" cy="4251960"/>
          </a:xfrm>
          <a:prstGeom prst="roundRect">
            <a:avLst>
              <a:gd name="adj" fmla="val 1720"/>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5" name="Shape 3"/>
          <p:cNvSpPr/>
          <p:nvPr/>
        </p:nvSpPr>
        <p:spPr>
          <a:xfrm>
            <a:off x="704088" y="1600200"/>
            <a:ext cx="868680" cy="256032"/>
          </a:xfrm>
          <a:prstGeom prst="roundRect">
            <a:avLst>
              <a:gd name="adj" fmla="val 21429"/>
            </a:avLst>
          </a:prstGeom>
          <a:solidFill>
            <a:srgbClr val="2A78D6"/>
          </a:solidFill>
          <a:ln/>
        </p:spPr>
      </p:sp>
      <p:sp>
        <p:nvSpPr>
          <p:cNvPr id="6" name="Text 4"/>
          <p:cNvSpPr/>
          <p:nvPr/>
        </p:nvSpPr>
        <p:spPr>
          <a:xfrm>
            <a:off x="704088" y="1600200"/>
            <a:ext cx="868680" cy="25603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KANSAS</a:t>
            </a:r>
            <a:endParaRPr lang="en-US" sz="1100" dirty="0"/>
          </a:p>
        </p:txBody>
      </p:sp>
      <p:pic>
        <p:nvPicPr>
          <p:cNvPr id="7" name="Image 0" descr="/tmp/work/extract/slide40_Graphic_4.png">    </p:cNvPr>
          <p:cNvPicPr>
            <a:picLocks noChangeAspect="1"/>
          </p:cNvPicPr>
          <p:nvPr/>
        </p:nvPicPr>
        <p:blipFill>
          <a:blip r:embed="rId1"/>
          <a:stretch>
            <a:fillRect/>
          </a:stretch>
        </p:blipFill>
        <p:spPr>
          <a:xfrm>
            <a:off x="647624" y="2011680"/>
            <a:ext cx="5143500" cy="3429000"/>
          </a:xfrm>
          <a:prstGeom prst="rect">
            <a:avLst/>
          </a:prstGeom>
        </p:spPr>
      </p:pic>
      <p:sp>
        <p:nvSpPr>
          <p:cNvPr id="8" name="Shape 5"/>
          <p:cNvSpPr/>
          <p:nvPr/>
        </p:nvSpPr>
        <p:spPr>
          <a:xfrm>
            <a:off x="6255868" y="1417320"/>
            <a:ext cx="5432908" cy="4251960"/>
          </a:xfrm>
          <a:prstGeom prst="roundRect">
            <a:avLst>
              <a:gd name="adj" fmla="val 1720"/>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9" name="Shape 6"/>
          <p:cNvSpPr/>
          <p:nvPr/>
        </p:nvSpPr>
        <p:spPr>
          <a:xfrm>
            <a:off x="6457036" y="1600200"/>
            <a:ext cx="868680" cy="256032"/>
          </a:xfrm>
          <a:prstGeom prst="roundRect">
            <a:avLst>
              <a:gd name="adj" fmla="val 21429"/>
            </a:avLst>
          </a:prstGeom>
          <a:solidFill>
            <a:srgbClr val="EB6834"/>
          </a:solidFill>
          <a:ln/>
        </p:spPr>
      </p:sp>
      <p:sp>
        <p:nvSpPr>
          <p:cNvPr id="10" name="Text 7"/>
          <p:cNvSpPr/>
          <p:nvPr/>
        </p:nvSpPr>
        <p:spPr>
          <a:xfrm>
            <a:off x="6457036" y="1600200"/>
            <a:ext cx="868680" cy="25603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MISSOURI</a:t>
            </a:r>
            <a:endParaRPr lang="en-US" sz="1100" dirty="0"/>
          </a:p>
        </p:txBody>
      </p:sp>
      <p:pic>
        <p:nvPicPr>
          <p:cNvPr id="11" name="Image 1" descr="/tmp/work/extract/slide40_Graphic_6.png">    </p:cNvPr>
          <p:cNvPicPr>
            <a:picLocks noChangeAspect="1"/>
          </p:cNvPicPr>
          <p:nvPr/>
        </p:nvPicPr>
        <p:blipFill>
          <a:blip r:embed="rId2"/>
          <a:stretch>
            <a:fillRect/>
          </a:stretch>
        </p:blipFill>
        <p:spPr>
          <a:xfrm>
            <a:off x="6400571" y="2011680"/>
            <a:ext cx="5143500" cy="3429000"/>
          </a:xfrm>
          <a:prstGeom prst="rect">
            <a:avLst/>
          </a:prstGeom>
        </p:spPr>
      </p:pic>
      <p:sp>
        <p:nvSpPr>
          <p:cNvPr id="12" name="Text 8"/>
          <p:cNvSpPr/>
          <p:nvPr/>
        </p:nvSpPr>
        <p:spPr>
          <a:xfrm>
            <a:off x="502920" y="5806440"/>
            <a:ext cx="11185855" cy="548640"/>
          </a:xfrm>
          <a:prstGeom prst="rect">
            <a:avLst/>
          </a:prstGeom>
          <a:noFill/>
          <a:ln/>
        </p:spPr>
        <p:txBody>
          <a:bodyPr wrap="square" lIns="0" tIns="0" rIns="0" bIns="0" rtlCol="0" anchor="t"/>
          <a:lstStyle/>
          <a:p>
            <a:pPr indent="0" marL="0">
              <a:lnSpc>
                <a:spcPts val="1500"/>
              </a:lnSpc>
              <a:buNone/>
            </a:pPr>
            <a:r>
              <a:rPr lang="en-US" sz="1150" dirty="0">
                <a:solidFill>
                  <a:srgbClr val="1A1A1A"/>
                </a:solidFill>
                <a:latin typeface="Calibri" pitchFamily="34" charset="0"/>
                <a:ea typeface="Calibri" pitchFamily="34" charset="-122"/>
                <a:cs typeface="Calibri" pitchFamily="34" charset="-120"/>
              </a:rPr>
              <a:t>The progressiveness ratio compares dollars per pupil in higher- vs. lower-poverty districts; a ratio above 1.0 means higher-poverty districts receive more. Current spending (blue) has run consistently progressive and risen further in both states since 2010. State &amp; local revenue alone (red/pink) has hovered close to flat — near 1.0, sometimes below it — meaning the progressivity in final spending is being driven by targeting elsewhere in the system, not by the underlying revenue base.</a:t>
            </a:r>
            <a:endParaRPr lang="en-US" sz="1150" dirty="0"/>
          </a:p>
        </p:txBody>
      </p:sp>
      <p:sp>
        <p:nvSpPr>
          <p:cNvPr id="13" name="Text 9"/>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SFID regression-based progressiveness method, 1993–2023.</a:t>
            </a:r>
            <a:endParaRPr lang="en-US" sz="850" dirty="0"/>
          </a:p>
        </p:txBody>
      </p:sp>
      <p:sp>
        <p:nvSpPr>
          <p:cNvPr id="14" name="Text 10"/>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12</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FISCAL EFFORT</a:t>
            </a:r>
            <a:endParaRPr lang="en-US" sz="1200" dirty="0"/>
          </a:p>
        </p:txBody>
      </p:sp>
      <p:sp>
        <p:nvSpPr>
          <p:cNvPr id="3" name="Text 1"/>
          <p:cNvSpPr/>
          <p:nvPr/>
        </p:nvSpPr>
        <p:spPr>
          <a:xfrm>
            <a:off x="502920" y="658368"/>
            <a:ext cx="11185855" cy="777240"/>
          </a:xfrm>
          <a:prstGeom prst="rect">
            <a:avLst/>
          </a:prstGeom>
          <a:noFill/>
          <a:ln/>
        </p:spPr>
        <p:txBody>
          <a:bodyPr wrap="square" lIns="0" tIns="0" rIns="0" bIns="0" rtlCol="0" anchor="ctr"/>
          <a:lstStyle/>
          <a:p>
            <a:pPr indent="0" marL="0">
              <a:lnSpc>
                <a:spcPts val="2520"/>
              </a:lnSpc>
              <a:buNone/>
            </a:pPr>
            <a:r>
              <a:rPr lang="en-US" sz="2400" b="1" dirty="0">
                <a:solidFill>
                  <a:srgbClr val="16233F"/>
                </a:solidFill>
                <a:latin typeface="Cambria" pitchFamily="34" charset="0"/>
                <a:ea typeface="Cambria" pitchFamily="34" charset="-122"/>
                <a:cs typeface="Cambria" pitchFamily="34" charset="-120"/>
              </a:rPr>
              <a:t>Fiscal Effort Has Lagged Both States' Economic Growth</a:t>
            </a:r>
            <a:endParaRPr lang="en-US" sz="2400" dirty="0"/>
          </a:p>
        </p:txBody>
      </p:sp>
      <p:sp>
        <p:nvSpPr>
          <p:cNvPr id="4" name="Shape 2"/>
          <p:cNvSpPr/>
          <p:nvPr/>
        </p:nvSpPr>
        <p:spPr>
          <a:xfrm>
            <a:off x="502920" y="1417320"/>
            <a:ext cx="5432908" cy="2880360"/>
          </a:xfrm>
          <a:prstGeom prst="roundRect">
            <a:avLst>
              <a:gd name="adj" fmla="val 2540"/>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pic>
        <p:nvPicPr>
          <p:cNvPr id="5" name="Image 0" descr="/tmp/work/extract/slide50_Picture_3_crop.png">    </p:cNvPr>
          <p:cNvPicPr>
            <a:picLocks noChangeAspect="1"/>
          </p:cNvPicPr>
          <p:nvPr/>
        </p:nvPicPr>
        <p:blipFill>
          <a:blip r:embed="rId1"/>
          <a:stretch>
            <a:fillRect/>
          </a:stretch>
        </p:blipFill>
        <p:spPr>
          <a:xfrm>
            <a:off x="1246846" y="1554480"/>
            <a:ext cx="3945055" cy="2606040"/>
          </a:xfrm>
          <a:prstGeom prst="rect">
            <a:avLst/>
          </a:prstGeom>
        </p:spPr>
      </p:pic>
      <p:sp>
        <p:nvSpPr>
          <p:cNvPr id="6" name="Shape 3"/>
          <p:cNvSpPr/>
          <p:nvPr/>
        </p:nvSpPr>
        <p:spPr>
          <a:xfrm>
            <a:off x="6255868" y="1417320"/>
            <a:ext cx="5432908" cy="2880360"/>
          </a:xfrm>
          <a:prstGeom prst="roundRect">
            <a:avLst>
              <a:gd name="adj" fmla="val 2540"/>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pic>
        <p:nvPicPr>
          <p:cNvPr id="7" name="Image 1" descr="/tmp/work/extract/slide50_Picture_5_crop.png">    </p:cNvPr>
          <p:cNvPicPr>
            <a:picLocks noChangeAspect="1"/>
          </p:cNvPicPr>
          <p:nvPr/>
        </p:nvPicPr>
        <p:blipFill>
          <a:blip r:embed="rId2"/>
          <a:stretch>
            <a:fillRect/>
          </a:stretch>
        </p:blipFill>
        <p:spPr>
          <a:xfrm>
            <a:off x="6999794" y="1554480"/>
            <a:ext cx="3945055" cy="2606040"/>
          </a:xfrm>
          <a:prstGeom prst="rect">
            <a:avLst/>
          </a:prstGeom>
        </p:spPr>
      </p:pic>
      <p:sp>
        <p:nvSpPr>
          <p:cNvPr id="8" name="Shape 4"/>
          <p:cNvSpPr/>
          <p:nvPr/>
        </p:nvSpPr>
        <p:spPr>
          <a:xfrm>
            <a:off x="502920" y="4572000"/>
            <a:ext cx="5432908" cy="1828800"/>
          </a:xfrm>
          <a:prstGeom prst="roundRect">
            <a:avLst>
              <a:gd name="adj" fmla="val 4000"/>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9" name="Text 5"/>
          <p:cNvSpPr/>
          <p:nvPr/>
        </p:nvSpPr>
        <p:spPr>
          <a:xfrm>
            <a:off x="731520" y="4709160"/>
            <a:ext cx="4975708" cy="411480"/>
          </a:xfrm>
          <a:prstGeom prst="rect">
            <a:avLst/>
          </a:prstGeom>
          <a:noFill/>
          <a:ln/>
        </p:spPr>
        <p:txBody>
          <a:bodyPr wrap="square" lIns="0" tIns="0" rIns="0" bIns="0" rtlCol="0" anchor="ctr"/>
          <a:lstStyle/>
          <a:p>
            <a:pPr indent="0" marL="0">
              <a:buNone/>
            </a:pPr>
            <a:r>
              <a:rPr lang="en-US" sz="2200" b="1" dirty="0">
                <a:solidFill>
                  <a:srgbClr val="2A78D6"/>
                </a:solidFill>
                <a:latin typeface="Cambria" pitchFamily="34" charset="0"/>
                <a:ea typeface="Cambria" pitchFamily="34" charset="-122"/>
                <a:cs typeface="Cambria" pitchFamily="34" charset="-120"/>
              </a:rPr>
              <a:t>−0.44 pts</a:t>
            </a:r>
            <a:endParaRPr lang="en-US" sz="2200" dirty="0"/>
          </a:p>
        </p:txBody>
      </p:sp>
      <p:sp>
        <p:nvSpPr>
          <p:cNvPr id="10" name="Text 6"/>
          <p:cNvSpPr/>
          <p:nvPr/>
        </p:nvSpPr>
        <p:spPr>
          <a:xfrm>
            <a:off x="731520" y="5102352"/>
            <a:ext cx="4975708" cy="274320"/>
          </a:xfrm>
          <a:prstGeom prst="rect">
            <a:avLst/>
          </a:prstGeom>
          <a:noFill/>
          <a:ln/>
        </p:spPr>
        <p:txBody>
          <a:bodyPr wrap="square" lIns="0" tIns="0" rIns="0" bIns="0" rtlCol="0" anchor="ctr"/>
          <a:lstStyle/>
          <a:p>
            <a:pPr indent="0" marL="0">
              <a:buNone/>
            </a:pPr>
            <a:r>
              <a:rPr lang="en-US" sz="900" dirty="0">
                <a:solidFill>
                  <a:srgbClr val="5B6472"/>
                </a:solidFill>
                <a:latin typeface="Calibri" pitchFamily="34" charset="0"/>
                <a:ea typeface="Calibri" pitchFamily="34" charset="-122"/>
                <a:cs typeface="Calibri" pitchFamily="34" charset="-120"/>
              </a:rPr>
              <a:t>KANSAS 2023 EFFORT vs. 2006 (PRE-RECESSION)</a:t>
            </a:r>
            <a:endParaRPr lang="en-US" sz="900" dirty="0"/>
          </a:p>
        </p:txBody>
      </p:sp>
      <p:sp>
        <p:nvSpPr>
          <p:cNvPr id="11" name="Text 7"/>
          <p:cNvSpPr/>
          <p:nvPr/>
        </p:nvSpPr>
        <p:spPr>
          <a:xfrm>
            <a:off x="731520" y="5376672"/>
            <a:ext cx="4975708" cy="365760"/>
          </a:xfrm>
          <a:prstGeom prst="rect">
            <a:avLst/>
          </a:prstGeom>
          <a:noFill/>
          <a:ln/>
        </p:spPr>
        <p:txBody>
          <a:bodyPr wrap="square" lIns="0" tIns="0" rIns="0" bIns="0" rtlCol="0" anchor="ctr"/>
          <a:lstStyle/>
          <a:p>
            <a:pPr indent="0" marL="0">
              <a:lnSpc>
                <a:spcPts val="1300"/>
              </a:lnSpc>
              <a:buNone/>
            </a:pPr>
            <a:r>
              <a:rPr lang="en-US" sz="1050" dirty="0">
                <a:solidFill>
                  <a:srgbClr val="1A1A1A"/>
                </a:solidFill>
                <a:latin typeface="Calibri" pitchFamily="34" charset="0"/>
                <a:ea typeface="Calibri" pitchFamily="34" charset="-122"/>
                <a:cs typeface="Calibri" pitchFamily="34" charset="-120"/>
              </a:rPr>
              <a:t>ranked #24 in the nation · revenue foregone: $3.26B (6.1%) since 2016</a:t>
            </a:r>
            <a:endParaRPr lang="en-US" sz="1050" dirty="0"/>
          </a:p>
        </p:txBody>
      </p:sp>
      <p:sp>
        <p:nvSpPr>
          <p:cNvPr id="12" name="Shape 8"/>
          <p:cNvSpPr/>
          <p:nvPr/>
        </p:nvSpPr>
        <p:spPr>
          <a:xfrm>
            <a:off x="6255868" y="4572000"/>
            <a:ext cx="5432908" cy="1828800"/>
          </a:xfrm>
          <a:prstGeom prst="roundRect">
            <a:avLst>
              <a:gd name="adj" fmla="val 4000"/>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13" name="Text 9"/>
          <p:cNvSpPr/>
          <p:nvPr/>
        </p:nvSpPr>
        <p:spPr>
          <a:xfrm>
            <a:off x="6484468" y="4709160"/>
            <a:ext cx="4975708" cy="411480"/>
          </a:xfrm>
          <a:prstGeom prst="rect">
            <a:avLst/>
          </a:prstGeom>
          <a:noFill/>
          <a:ln/>
        </p:spPr>
        <p:txBody>
          <a:bodyPr wrap="square" lIns="0" tIns="0" rIns="0" bIns="0" rtlCol="0" anchor="ctr"/>
          <a:lstStyle/>
          <a:p>
            <a:pPr indent="0" marL="0">
              <a:buNone/>
            </a:pPr>
            <a:r>
              <a:rPr lang="en-US" sz="2200" b="1" dirty="0">
                <a:solidFill>
                  <a:srgbClr val="EB6834"/>
                </a:solidFill>
                <a:latin typeface="Cambria" pitchFamily="34" charset="0"/>
                <a:ea typeface="Cambria" pitchFamily="34" charset="-122"/>
                <a:cs typeface="Cambria" pitchFamily="34" charset="-120"/>
              </a:rPr>
              <a:t>−0.41 pts</a:t>
            </a:r>
            <a:endParaRPr lang="en-US" sz="2200" dirty="0"/>
          </a:p>
        </p:txBody>
      </p:sp>
      <p:sp>
        <p:nvSpPr>
          <p:cNvPr id="14" name="Text 10"/>
          <p:cNvSpPr/>
          <p:nvPr/>
        </p:nvSpPr>
        <p:spPr>
          <a:xfrm>
            <a:off x="6484468" y="5102352"/>
            <a:ext cx="4975708" cy="274320"/>
          </a:xfrm>
          <a:prstGeom prst="rect">
            <a:avLst/>
          </a:prstGeom>
          <a:noFill/>
          <a:ln/>
        </p:spPr>
        <p:txBody>
          <a:bodyPr wrap="square" lIns="0" tIns="0" rIns="0" bIns="0" rtlCol="0" anchor="ctr"/>
          <a:lstStyle/>
          <a:p>
            <a:pPr indent="0" marL="0">
              <a:buNone/>
            </a:pPr>
            <a:r>
              <a:rPr lang="en-US" sz="900" dirty="0">
                <a:solidFill>
                  <a:srgbClr val="5B6472"/>
                </a:solidFill>
                <a:latin typeface="Calibri" pitchFamily="34" charset="0"/>
                <a:ea typeface="Calibri" pitchFamily="34" charset="-122"/>
                <a:cs typeface="Calibri" pitchFamily="34" charset="-120"/>
              </a:rPr>
              <a:t>MISSOURI 2023 EFFORT vs. 2006 (PRE-RECESSION)</a:t>
            </a:r>
            <a:endParaRPr lang="en-US" sz="900" dirty="0"/>
          </a:p>
        </p:txBody>
      </p:sp>
      <p:sp>
        <p:nvSpPr>
          <p:cNvPr id="15" name="Text 11"/>
          <p:cNvSpPr/>
          <p:nvPr/>
        </p:nvSpPr>
        <p:spPr>
          <a:xfrm>
            <a:off x="6484468" y="5376672"/>
            <a:ext cx="4975708" cy="365760"/>
          </a:xfrm>
          <a:prstGeom prst="rect">
            <a:avLst/>
          </a:prstGeom>
          <a:noFill/>
          <a:ln/>
        </p:spPr>
        <p:txBody>
          <a:bodyPr wrap="square" lIns="0" tIns="0" rIns="0" bIns="0" rtlCol="0" anchor="ctr"/>
          <a:lstStyle/>
          <a:p>
            <a:pPr indent="0" marL="0">
              <a:lnSpc>
                <a:spcPts val="1300"/>
              </a:lnSpc>
              <a:buNone/>
            </a:pPr>
            <a:r>
              <a:rPr lang="en-US" sz="1050" dirty="0">
                <a:solidFill>
                  <a:srgbClr val="1A1A1A"/>
                </a:solidFill>
                <a:latin typeface="Calibri" pitchFamily="34" charset="0"/>
                <a:ea typeface="Calibri" pitchFamily="34" charset="-122"/>
                <a:cs typeface="Calibri" pitchFamily="34" charset="-120"/>
              </a:rPr>
              <a:t>ranked #23 in the nation · revenue foregone: $7.46B (8.5%) since 2016</a:t>
            </a:r>
            <a:endParaRPr lang="en-US" sz="1050" dirty="0"/>
          </a:p>
        </p:txBody>
      </p:sp>
      <p:sp>
        <p:nvSpPr>
          <p:cNvPr id="16" name="Text 12"/>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Effort = total state/local K-12 revenue ÷ gross state/personal product or income. Source: SFID effort series, 1996–2023.</a:t>
            </a:r>
            <a:endParaRPr lang="en-US" sz="850" dirty="0"/>
          </a:p>
        </p:txBody>
      </p:sp>
      <p:sp>
        <p:nvSpPr>
          <p:cNvPr id="17" name="Text 13"/>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13</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KANSAS CITY METRO SPOTLIGHT</a:t>
            </a:r>
            <a:endParaRPr lang="en-US" sz="1200" dirty="0"/>
          </a:p>
        </p:txBody>
      </p:sp>
      <p:sp>
        <p:nvSpPr>
          <p:cNvPr id="3" name="Text 1"/>
          <p:cNvSpPr/>
          <p:nvPr/>
        </p:nvSpPr>
        <p:spPr>
          <a:xfrm>
            <a:off x="502920" y="658368"/>
            <a:ext cx="11185855" cy="822960"/>
          </a:xfrm>
          <a:prstGeom prst="rect">
            <a:avLst/>
          </a:prstGeom>
          <a:noFill/>
          <a:ln/>
        </p:spPr>
        <p:txBody>
          <a:bodyPr wrap="square" lIns="0" tIns="0" rIns="0" bIns="0" rtlCol="0" anchor="ctr"/>
          <a:lstStyle/>
          <a:p>
            <a:pPr indent="0" marL="0">
              <a:lnSpc>
                <a:spcPts val="2730"/>
              </a:lnSpc>
              <a:buNone/>
            </a:pPr>
            <a:r>
              <a:rPr lang="en-US" sz="2600" b="1" dirty="0">
                <a:solidFill>
                  <a:srgbClr val="16233F"/>
                </a:solidFill>
                <a:latin typeface="Cambria" pitchFamily="34" charset="0"/>
                <a:ea typeface="Cambria" pitchFamily="34" charset="-122"/>
                <a:cs typeface="Cambria" pitchFamily="34" charset="-120"/>
              </a:rPr>
              <a:t>Two School Systems, One Metro — 2009</a:t>
            </a:r>
            <a:endParaRPr lang="en-US" sz="2600" dirty="0"/>
          </a:p>
        </p:txBody>
      </p:sp>
      <p:pic>
        <p:nvPicPr>
          <p:cNvPr id="4" name="Image 0" descr="/tmp/work/extract/slide48_Image_0.png">    </p:cNvPr>
          <p:cNvPicPr>
            <a:picLocks noChangeAspect="1"/>
          </p:cNvPicPr>
          <p:nvPr/>
        </p:nvPicPr>
        <p:blipFill>
          <a:blip r:embed="rId1"/>
          <a:stretch>
            <a:fillRect/>
          </a:stretch>
        </p:blipFill>
        <p:spPr>
          <a:xfrm>
            <a:off x="1590727" y="1417320"/>
            <a:ext cx="3859425" cy="4892040"/>
          </a:xfrm>
          <a:prstGeom prst="rect">
            <a:avLst/>
          </a:prstGeom>
        </p:spPr>
      </p:pic>
      <p:sp>
        <p:nvSpPr>
          <p:cNvPr id="5" name="Shape 2"/>
          <p:cNvSpPr/>
          <p:nvPr/>
        </p:nvSpPr>
        <p:spPr>
          <a:xfrm>
            <a:off x="6766560" y="1508760"/>
            <a:ext cx="4922215" cy="1051560"/>
          </a:xfrm>
          <a:prstGeom prst="roundRect">
            <a:avLst>
              <a:gd name="adj" fmla="val 6957"/>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6" name="Text 3"/>
          <p:cNvSpPr/>
          <p:nvPr/>
        </p:nvSpPr>
        <p:spPr>
          <a:xfrm>
            <a:off x="6967728" y="1618488"/>
            <a:ext cx="4519879" cy="274320"/>
          </a:xfrm>
          <a:prstGeom prst="rect">
            <a:avLst/>
          </a:prstGeom>
          <a:noFill/>
          <a:ln/>
        </p:spPr>
        <p:txBody>
          <a:bodyPr wrap="square" lIns="0" tIns="0" rIns="0" bIns="0" rtlCol="0" anchor="ctr"/>
          <a:lstStyle/>
          <a:p>
            <a:pPr indent="0" marL="0">
              <a:buNone/>
            </a:pPr>
            <a:r>
              <a:rPr lang="en-US" sz="1000" b="1" dirty="0">
                <a:solidFill>
                  <a:srgbClr val="2A78D6"/>
                </a:solidFill>
                <a:latin typeface="Calibri" pitchFamily="34" charset="0"/>
                <a:ea typeface="Calibri" pitchFamily="34" charset="-122"/>
                <a:cs typeface="Calibri" pitchFamily="34" charset="-120"/>
              </a:rPr>
              <a:t>KANSAS CITY, KS</a:t>
            </a:r>
            <a:endParaRPr lang="en-US" sz="1000" dirty="0"/>
          </a:p>
        </p:txBody>
      </p:sp>
      <p:sp>
        <p:nvSpPr>
          <p:cNvPr id="7" name="Text 4"/>
          <p:cNvSpPr/>
          <p:nvPr/>
        </p:nvSpPr>
        <p:spPr>
          <a:xfrm>
            <a:off x="6967728" y="1874520"/>
            <a:ext cx="4519879" cy="411480"/>
          </a:xfrm>
          <a:prstGeom prst="rect">
            <a:avLst/>
          </a:prstGeom>
          <a:noFill/>
          <a:ln/>
        </p:spPr>
        <p:txBody>
          <a:bodyPr wrap="square" lIns="0" tIns="0" rIns="0" bIns="0" rtlCol="0" anchor="ctr"/>
          <a:lstStyle/>
          <a:p>
            <a:pPr indent="0" marL="0">
              <a:buNone/>
            </a:pPr>
            <a:r>
              <a:rPr lang="en-US" sz="2200" b="1" dirty="0">
                <a:solidFill>
                  <a:srgbClr val="16233F"/>
                </a:solidFill>
                <a:latin typeface="Cambria" pitchFamily="34" charset="0"/>
                <a:ea typeface="Cambria" pitchFamily="34" charset="-122"/>
                <a:cs typeface="Cambria" pitchFamily="34" charset="-120"/>
              </a:rPr>
              <a:t>−29 pts</a:t>
            </a:r>
            <a:endParaRPr lang="en-US" sz="2200" dirty="0"/>
          </a:p>
        </p:txBody>
      </p:sp>
      <p:sp>
        <p:nvSpPr>
          <p:cNvPr id="8" name="Text 5"/>
          <p:cNvSpPr/>
          <p:nvPr/>
        </p:nvSpPr>
        <p:spPr>
          <a:xfrm>
            <a:off x="6967728" y="2286000"/>
            <a:ext cx="4519879" cy="274320"/>
          </a:xfrm>
          <a:prstGeom prst="rect">
            <a:avLst/>
          </a:prstGeom>
          <a:noFill/>
          <a:ln/>
        </p:spPr>
        <p:txBody>
          <a:bodyPr wrap="square" lIns="0" tIns="0" rIns="0" bIns="0" rtlCol="0" anchor="ctr"/>
          <a:lstStyle/>
          <a:p>
            <a:pPr indent="0" marL="0">
              <a:buNone/>
            </a:pPr>
            <a:r>
              <a:rPr lang="en-US" sz="950" dirty="0">
                <a:solidFill>
                  <a:srgbClr val="5B6472"/>
                </a:solidFill>
                <a:latin typeface="Calibri" pitchFamily="34" charset="0"/>
                <a:ea typeface="Calibri" pitchFamily="34" charset="-122"/>
                <a:cs typeface="Calibri" pitchFamily="34" charset="-120"/>
              </a:rPr>
              <a:t>20,317 students</a:t>
            </a:r>
            <a:endParaRPr lang="en-US" sz="950" dirty="0"/>
          </a:p>
        </p:txBody>
      </p:sp>
      <p:sp>
        <p:nvSpPr>
          <p:cNvPr id="9" name="Shape 6"/>
          <p:cNvSpPr/>
          <p:nvPr/>
        </p:nvSpPr>
        <p:spPr>
          <a:xfrm>
            <a:off x="6766560" y="2697480"/>
            <a:ext cx="4922215" cy="1051560"/>
          </a:xfrm>
          <a:prstGeom prst="roundRect">
            <a:avLst>
              <a:gd name="adj" fmla="val 6957"/>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10" name="Text 7"/>
          <p:cNvSpPr/>
          <p:nvPr/>
        </p:nvSpPr>
        <p:spPr>
          <a:xfrm>
            <a:off x="6967728" y="2807208"/>
            <a:ext cx="4519879" cy="274320"/>
          </a:xfrm>
          <a:prstGeom prst="rect">
            <a:avLst/>
          </a:prstGeom>
          <a:noFill/>
          <a:ln/>
        </p:spPr>
        <p:txBody>
          <a:bodyPr wrap="square" lIns="0" tIns="0" rIns="0" bIns="0" rtlCol="0" anchor="ctr"/>
          <a:lstStyle/>
          <a:p>
            <a:pPr indent="0" marL="0">
              <a:buNone/>
            </a:pPr>
            <a:r>
              <a:rPr lang="en-US" sz="1000" b="1" dirty="0">
                <a:solidFill>
                  <a:srgbClr val="EB6834"/>
                </a:solidFill>
                <a:latin typeface="Calibri" pitchFamily="34" charset="0"/>
                <a:ea typeface="Calibri" pitchFamily="34" charset="-122"/>
                <a:cs typeface="Calibri" pitchFamily="34" charset="-120"/>
              </a:rPr>
              <a:t>KANSAS CITY, MO</a:t>
            </a:r>
            <a:endParaRPr lang="en-US" sz="1000" dirty="0"/>
          </a:p>
        </p:txBody>
      </p:sp>
      <p:sp>
        <p:nvSpPr>
          <p:cNvPr id="11" name="Text 8"/>
          <p:cNvSpPr/>
          <p:nvPr/>
        </p:nvSpPr>
        <p:spPr>
          <a:xfrm>
            <a:off x="6967728" y="3063240"/>
            <a:ext cx="4519879" cy="411480"/>
          </a:xfrm>
          <a:prstGeom prst="rect">
            <a:avLst/>
          </a:prstGeom>
          <a:noFill/>
          <a:ln/>
        </p:spPr>
        <p:txBody>
          <a:bodyPr wrap="square" lIns="0" tIns="0" rIns="0" bIns="0" rtlCol="0" anchor="ctr"/>
          <a:lstStyle/>
          <a:p>
            <a:pPr indent="0" marL="0">
              <a:buNone/>
            </a:pPr>
            <a:r>
              <a:rPr lang="en-US" sz="2200" b="1" dirty="0">
                <a:solidFill>
                  <a:srgbClr val="16233F"/>
                </a:solidFill>
                <a:latin typeface="Cambria" pitchFamily="34" charset="0"/>
                <a:ea typeface="Cambria" pitchFamily="34" charset="-122"/>
                <a:cs typeface="Cambria" pitchFamily="34" charset="-120"/>
              </a:rPr>
              <a:t>+5 pts</a:t>
            </a:r>
            <a:endParaRPr lang="en-US" sz="2200" dirty="0"/>
          </a:p>
        </p:txBody>
      </p:sp>
      <p:sp>
        <p:nvSpPr>
          <p:cNvPr id="12" name="Text 9"/>
          <p:cNvSpPr/>
          <p:nvPr/>
        </p:nvSpPr>
        <p:spPr>
          <a:xfrm>
            <a:off x="6967728" y="3474720"/>
            <a:ext cx="4519879" cy="274320"/>
          </a:xfrm>
          <a:prstGeom prst="rect">
            <a:avLst/>
          </a:prstGeom>
          <a:noFill/>
          <a:ln/>
        </p:spPr>
        <p:txBody>
          <a:bodyPr wrap="square" lIns="0" tIns="0" rIns="0" bIns="0" rtlCol="0" anchor="ctr"/>
          <a:lstStyle/>
          <a:p>
            <a:pPr indent="0" marL="0">
              <a:buNone/>
            </a:pPr>
            <a:r>
              <a:rPr lang="en-US" sz="950" dirty="0">
                <a:solidFill>
                  <a:srgbClr val="5B6472"/>
                </a:solidFill>
                <a:latin typeface="Calibri" pitchFamily="34" charset="0"/>
                <a:ea typeface="Calibri" pitchFamily="34" charset="-122"/>
                <a:cs typeface="Calibri" pitchFamily="34" charset="-120"/>
              </a:rPr>
              <a:t>19,788 students</a:t>
            </a:r>
            <a:endParaRPr lang="en-US" sz="950" dirty="0"/>
          </a:p>
        </p:txBody>
      </p:sp>
      <p:sp>
        <p:nvSpPr>
          <p:cNvPr id="13" name="Text 10"/>
          <p:cNvSpPr/>
          <p:nvPr/>
        </p:nvSpPr>
        <p:spPr>
          <a:xfrm>
            <a:off x="6766560" y="3931920"/>
            <a:ext cx="4922215" cy="2514600"/>
          </a:xfrm>
          <a:prstGeom prst="rect">
            <a:avLst/>
          </a:prstGeom>
          <a:noFill/>
          <a:ln/>
        </p:spPr>
        <p:txBody>
          <a:bodyPr wrap="square" lIns="0" tIns="0" rIns="0" bIns="0" rtlCol="0" anchor="t"/>
          <a:lstStyle/>
          <a:p>
            <a:pPr indent="0" marL="0">
              <a:lnSpc>
                <a:spcPts val="1450"/>
              </a:lnSpc>
              <a:buNone/>
            </a:pPr>
            <a:r>
              <a:rPr lang="en-US" sz="1100" dirty="0">
                <a:solidFill>
                  <a:srgbClr val="1A1A1A"/>
                </a:solidFill>
                <a:latin typeface="Calibri" pitchFamily="34" charset="0"/>
                <a:ea typeface="Calibri" pitchFamily="34" charset="-122"/>
                <a:cs typeface="Calibri" pitchFamily="34" charset="-120"/>
              </a:rPr>
              <a:t>Kansas City, Kansas Public Schools was the most underfunded district in the metro. Most suburbs on both sides of the state line were substantially overfunded, led by Blue Valley at +94 points. Kansas City, Missouri sat close to fully funded.</a:t>
            </a:r>
            <a:endParaRPr lang="en-US" sz="1100" dirty="0"/>
          </a:p>
        </p:txBody>
      </p:sp>
      <p:sp>
        <p:nvSpPr>
          <p:cNvPr id="14" name="Text 11"/>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NECM/SEDA merged file, 2009. Funding gap = % Adequacy − 100 vs. cost of national-average outcomes.</a:t>
            </a:r>
            <a:endParaRPr lang="en-US" sz="850" dirty="0"/>
          </a:p>
        </p:txBody>
      </p:sp>
      <p:sp>
        <p:nvSpPr>
          <p:cNvPr id="15" name="Text 12"/>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14</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KANSAS CITY METRO SPOTLIGHT</a:t>
            </a:r>
            <a:endParaRPr lang="en-US" sz="1200" dirty="0"/>
          </a:p>
        </p:txBody>
      </p:sp>
      <p:sp>
        <p:nvSpPr>
          <p:cNvPr id="3" name="Text 1"/>
          <p:cNvSpPr/>
          <p:nvPr/>
        </p:nvSpPr>
        <p:spPr>
          <a:xfrm>
            <a:off x="502920" y="658368"/>
            <a:ext cx="11185855" cy="822960"/>
          </a:xfrm>
          <a:prstGeom prst="rect">
            <a:avLst/>
          </a:prstGeom>
          <a:noFill/>
          <a:ln/>
        </p:spPr>
        <p:txBody>
          <a:bodyPr wrap="square" lIns="0" tIns="0" rIns="0" bIns="0" rtlCol="0" anchor="ctr"/>
          <a:lstStyle/>
          <a:p>
            <a:pPr indent="0" marL="0">
              <a:lnSpc>
                <a:spcPts val="2730"/>
              </a:lnSpc>
              <a:buNone/>
            </a:pPr>
            <a:r>
              <a:rPr lang="en-US" sz="2600" b="1" dirty="0">
                <a:solidFill>
                  <a:srgbClr val="16233F"/>
                </a:solidFill>
                <a:latin typeface="Cambria" pitchFamily="34" charset="0"/>
                <a:ea typeface="Cambria" pitchFamily="34" charset="-122"/>
                <a:cs typeface="Cambria" pitchFamily="34" charset="-120"/>
              </a:rPr>
              <a:t>Two School Systems, One Metro — 2024</a:t>
            </a:r>
            <a:endParaRPr lang="en-US" sz="2600" dirty="0"/>
          </a:p>
        </p:txBody>
      </p:sp>
      <p:pic>
        <p:nvPicPr>
          <p:cNvPr id="4" name="Image 0" descr="/tmp/work/extract/slide49_Image_0.png">    </p:cNvPr>
          <p:cNvPicPr>
            <a:picLocks noChangeAspect="1"/>
          </p:cNvPicPr>
          <p:nvPr/>
        </p:nvPicPr>
        <p:blipFill>
          <a:blip r:embed="rId1"/>
          <a:stretch>
            <a:fillRect/>
          </a:stretch>
        </p:blipFill>
        <p:spPr>
          <a:xfrm>
            <a:off x="1590727" y="1417320"/>
            <a:ext cx="3859425" cy="4892040"/>
          </a:xfrm>
          <a:prstGeom prst="rect">
            <a:avLst/>
          </a:prstGeom>
        </p:spPr>
      </p:pic>
      <p:sp>
        <p:nvSpPr>
          <p:cNvPr id="5" name="Shape 2"/>
          <p:cNvSpPr/>
          <p:nvPr/>
        </p:nvSpPr>
        <p:spPr>
          <a:xfrm>
            <a:off x="6766560" y="1508760"/>
            <a:ext cx="4922215" cy="1051560"/>
          </a:xfrm>
          <a:prstGeom prst="roundRect">
            <a:avLst>
              <a:gd name="adj" fmla="val 6957"/>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6" name="Text 3"/>
          <p:cNvSpPr/>
          <p:nvPr/>
        </p:nvSpPr>
        <p:spPr>
          <a:xfrm>
            <a:off x="6967728" y="1618488"/>
            <a:ext cx="4519879" cy="274320"/>
          </a:xfrm>
          <a:prstGeom prst="rect">
            <a:avLst/>
          </a:prstGeom>
          <a:noFill/>
          <a:ln/>
        </p:spPr>
        <p:txBody>
          <a:bodyPr wrap="square" lIns="0" tIns="0" rIns="0" bIns="0" rtlCol="0" anchor="ctr"/>
          <a:lstStyle/>
          <a:p>
            <a:pPr indent="0" marL="0">
              <a:buNone/>
            </a:pPr>
            <a:r>
              <a:rPr lang="en-US" sz="1000" b="1" dirty="0">
                <a:solidFill>
                  <a:srgbClr val="2A78D6"/>
                </a:solidFill>
                <a:latin typeface="Calibri" pitchFamily="34" charset="0"/>
                <a:ea typeface="Calibri" pitchFamily="34" charset="-122"/>
                <a:cs typeface="Calibri" pitchFamily="34" charset="-120"/>
              </a:rPr>
              <a:t>KANSAS CITY, KS</a:t>
            </a:r>
            <a:endParaRPr lang="en-US" sz="1000" dirty="0"/>
          </a:p>
        </p:txBody>
      </p:sp>
      <p:sp>
        <p:nvSpPr>
          <p:cNvPr id="7" name="Text 4"/>
          <p:cNvSpPr/>
          <p:nvPr/>
        </p:nvSpPr>
        <p:spPr>
          <a:xfrm>
            <a:off x="6967728" y="1874520"/>
            <a:ext cx="4519879" cy="411480"/>
          </a:xfrm>
          <a:prstGeom prst="rect">
            <a:avLst/>
          </a:prstGeom>
          <a:noFill/>
          <a:ln/>
        </p:spPr>
        <p:txBody>
          <a:bodyPr wrap="square" lIns="0" tIns="0" rIns="0" bIns="0" rtlCol="0" anchor="ctr"/>
          <a:lstStyle/>
          <a:p>
            <a:pPr indent="0" marL="0">
              <a:buNone/>
            </a:pPr>
            <a:r>
              <a:rPr lang="en-US" sz="2200" b="1" dirty="0">
                <a:solidFill>
                  <a:srgbClr val="16233F"/>
                </a:solidFill>
                <a:latin typeface="Cambria" pitchFamily="34" charset="0"/>
                <a:ea typeface="Cambria" pitchFamily="34" charset="-122"/>
                <a:cs typeface="Cambria" pitchFamily="34" charset="-120"/>
              </a:rPr>
              <a:t>−23 pts</a:t>
            </a:r>
            <a:endParaRPr lang="en-US" sz="2200" dirty="0"/>
          </a:p>
        </p:txBody>
      </p:sp>
      <p:sp>
        <p:nvSpPr>
          <p:cNvPr id="8" name="Text 5"/>
          <p:cNvSpPr/>
          <p:nvPr/>
        </p:nvSpPr>
        <p:spPr>
          <a:xfrm>
            <a:off x="6967728" y="2286000"/>
            <a:ext cx="4519879" cy="274320"/>
          </a:xfrm>
          <a:prstGeom prst="rect">
            <a:avLst/>
          </a:prstGeom>
          <a:noFill/>
          <a:ln/>
        </p:spPr>
        <p:txBody>
          <a:bodyPr wrap="square" lIns="0" tIns="0" rIns="0" bIns="0" rtlCol="0" anchor="ctr"/>
          <a:lstStyle/>
          <a:p>
            <a:pPr indent="0" marL="0">
              <a:buNone/>
            </a:pPr>
            <a:r>
              <a:rPr lang="en-US" sz="950" dirty="0">
                <a:solidFill>
                  <a:srgbClr val="5B6472"/>
                </a:solidFill>
                <a:latin typeface="Calibri" pitchFamily="34" charset="0"/>
                <a:ea typeface="Calibri" pitchFamily="34" charset="-122"/>
                <a:cs typeface="Calibri" pitchFamily="34" charset="-120"/>
              </a:rPr>
              <a:t>21,132 students</a:t>
            </a:r>
            <a:endParaRPr lang="en-US" sz="950" dirty="0"/>
          </a:p>
        </p:txBody>
      </p:sp>
      <p:sp>
        <p:nvSpPr>
          <p:cNvPr id="9" name="Shape 6"/>
          <p:cNvSpPr/>
          <p:nvPr/>
        </p:nvSpPr>
        <p:spPr>
          <a:xfrm>
            <a:off x="6766560" y="2697480"/>
            <a:ext cx="4922215" cy="1051560"/>
          </a:xfrm>
          <a:prstGeom prst="roundRect">
            <a:avLst>
              <a:gd name="adj" fmla="val 6957"/>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10" name="Text 7"/>
          <p:cNvSpPr/>
          <p:nvPr/>
        </p:nvSpPr>
        <p:spPr>
          <a:xfrm>
            <a:off x="6967728" y="2807208"/>
            <a:ext cx="4519879" cy="274320"/>
          </a:xfrm>
          <a:prstGeom prst="rect">
            <a:avLst/>
          </a:prstGeom>
          <a:noFill/>
          <a:ln/>
        </p:spPr>
        <p:txBody>
          <a:bodyPr wrap="square" lIns="0" tIns="0" rIns="0" bIns="0" rtlCol="0" anchor="ctr"/>
          <a:lstStyle/>
          <a:p>
            <a:pPr indent="0" marL="0">
              <a:buNone/>
            </a:pPr>
            <a:r>
              <a:rPr lang="en-US" sz="1000" b="1" dirty="0">
                <a:solidFill>
                  <a:srgbClr val="EB6834"/>
                </a:solidFill>
                <a:latin typeface="Calibri" pitchFamily="34" charset="0"/>
                <a:ea typeface="Calibri" pitchFamily="34" charset="-122"/>
                <a:cs typeface="Calibri" pitchFamily="34" charset="-120"/>
              </a:rPr>
              <a:t>KANSAS CITY, MO</a:t>
            </a:r>
            <a:endParaRPr lang="en-US" sz="1000" dirty="0"/>
          </a:p>
        </p:txBody>
      </p:sp>
      <p:sp>
        <p:nvSpPr>
          <p:cNvPr id="11" name="Text 8"/>
          <p:cNvSpPr/>
          <p:nvPr/>
        </p:nvSpPr>
        <p:spPr>
          <a:xfrm>
            <a:off x="6967728" y="3063240"/>
            <a:ext cx="4519879" cy="411480"/>
          </a:xfrm>
          <a:prstGeom prst="rect">
            <a:avLst/>
          </a:prstGeom>
          <a:noFill/>
          <a:ln/>
        </p:spPr>
        <p:txBody>
          <a:bodyPr wrap="square" lIns="0" tIns="0" rIns="0" bIns="0" rtlCol="0" anchor="ctr"/>
          <a:lstStyle/>
          <a:p>
            <a:pPr indent="0" marL="0">
              <a:buNone/>
            </a:pPr>
            <a:r>
              <a:rPr lang="en-US" sz="2200" b="1" dirty="0">
                <a:solidFill>
                  <a:srgbClr val="16233F"/>
                </a:solidFill>
                <a:latin typeface="Cambria" pitchFamily="34" charset="0"/>
                <a:ea typeface="Cambria" pitchFamily="34" charset="-122"/>
                <a:cs typeface="Cambria" pitchFamily="34" charset="-120"/>
              </a:rPr>
              <a:t>−40 pts</a:t>
            </a:r>
            <a:endParaRPr lang="en-US" sz="2200" dirty="0"/>
          </a:p>
        </p:txBody>
      </p:sp>
      <p:sp>
        <p:nvSpPr>
          <p:cNvPr id="12" name="Text 9"/>
          <p:cNvSpPr/>
          <p:nvPr/>
        </p:nvSpPr>
        <p:spPr>
          <a:xfrm>
            <a:off x="6967728" y="3474720"/>
            <a:ext cx="4519879" cy="274320"/>
          </a:xfrm>
          <a:prstGeom prst="rect">
            <a:avLst/>
          </a:prstGeom>
          <a:noFill/>
          <a:ln/>
        </p:spPr>
        <p:txBody>
          <a:bodyPr wrap="square" lIns="0" tIns="0" rIns="0" bIns="0" rtlCol="0" anchor="ctr"/>
          <a:lstStyle/>
          <a:p>
            <a:pPr indent="0" marL="0">
              <a:buNone/>
            </a:pPr>
            <a:r>
              <a:rPr lang="en-US" sz="950" dirty="0">
                <a:solidFill>
                  <a:srgbClr val="5B6472"/>
                </a:solidFill>
                <a:latin typeface="Calibri" pitchFamily="34" charset="0"/>
                <a:ea typeface="Calibri" pitchFamily="34" charset="-122"/>
                <a:cs typeface="Calibri" pitchFamily="34" charset="-120"/>
              </a:rPr>
              <a:t>14,694 students</a:t>
            </a:r>
            <a:endParaRPr lang="en-US" sz="950" dirty="0"/>
          </a:p>
        </p:txBody>
      </p:sp>
      <p:sp>
        <p:nvSpPr>
          <p:cNvPr id="13" name="Text 10"/>
          <p:cNvSpPr/>
          <p:nvPr/>
        </p:nvSpPr>
        <p:spPr>
          <a:xfrm>
            <a:off x="6766560" y="3931920"/>
            <a:ext cx="4922215" cy="2514600"/>
          </a:xfrm>
          <a:prstGeom prst="rect">
            <a:avLst/>
          </a:prstGeom>
          <a:noFill/>
          <a:ln/>
        </p:spPr>
        <p:txBody>
          <a:bodyPr wrap="square" lIns="0" tIns="0" rIns="0" bIns="0" rtlCol="0" anchor="t"/>
          <a:lstStyle/>
          <a:p>
            <a:pPr indent="0" marL="0">
              <a:lnSpc>
                <a:spcPts val="1450"/>
              </a:lnSpc>
              <a:buNone/>
            </a:pPr>
            <a:r>
              <a:rPr lang="en-US" sz="1100" dirty="0">
                <a:solidFill>
                  <a:srgbClr val="1A1A1A"/>
                </a:solidFill>
                <a:latin typeface="Calibri" pitchFamily="34" charset="0"/>
                <a:ea typeface="Calibri" pitchFamily="34" charset="-122"/>
                <a:cs typeface="Calibri" pitchFamily="34" charset="-120"/>
              </a:rPr>
              <a:t>By 2024 the entire metro shifted toward underfunding. Kansas City, Missouri went from +5 to −40 points — the sharpest reversal in the cluster — while Kansas City, Kansas was the only district to improve. KCMO enrollment fell ≈26% over the same period; 6 of 20 metro districts flipped from overfunded to underfunded.</a:t>
            </a:r>
            <a:endParaRPr lang="en-US" sz="1100" dirty="0"/>
          </a:p>
        </p:txBody>
      </p:sp>
      <p:sp>
        <p:nvSpPr>
          <p:cNvPr id="14" name="Text 11"/>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NECM/SEDA merged file, 2024. Same color scale as 2009 map for direct comparison.</a:t>
            </a:r>
            <a:endParaRPr lang="en-US" sz="850" dirty="0"/>
          </a:p>
        </p:txBody>
      </p:sp>
      <p:sp>
        <p:nvSpPr>
          <p:cNvPr id="15" name="Text 12"/>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15</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LEGAL LANDSCAPE</a:t>
            </a:r>
            <a:endParaRPr lang="en-US" sz="1200" dirty="0"/>
          </a:p>
        </p:txBody>
      </p:sp>
      <p:sp>
        <p:nvSpPr>
          <p:cNvPr id="3" name="Text 1"/>
          <p:cNvSpPr/>
          <p:nvPr/>
        </p:nvSpPr>
        <p:spPr>
          <a:xfrm>
            <a:off x="502920" y="658368"/>
            <a:ext cx="11185855" cy="868680"/>
          </a:xfrm>
          <a:prstGeom prst="rect">
            <a:avLst/>
          </a:prstGeom>
          <a:noFill/>
          <a:ln/>
        </p:spPr>
        <p:txBody>
          <a:bodyPr wrap="square" lIns="0" tIns="0" rIns="0" bIns="0" rtlCol="0" anchor="ctr"/>
          <a:lstStyle/>
          <a:p>
            <a:pPr indent="0" marL="0">
              <a:lnSpc>
                <a:spcPts val="2730"/>
              </a:lnSpc>
              <a:buNone/>
            </a:pPr>
            <a:r>
              <a:rPr lang="en-US" sz="2600" b="1" dirty="0">
                <a:solidFill>
                  <a:srgbClr val="16233F"/>
                </a:solidFill>
                <a:latin typeface="Cambria" pitchFamily="34" charset="0"/>
                <a:ea typeface="Cambria" pitchFamily="34" charset="-122"/>
                <a:cs typeface="Cambria" pitchFamily="34" charset="-120"/>
              </a:rPr>
              <a:t>Courts Have Taken Different Paths in Kansas and Missouri</a:t>
            </a:r>
            <a:endParaRPr lang="en-US" sz="2600" dirty="0"/>
          </a:p>
        </p:txBody>
      </p:sp>
      <p:pic>
        <p:nvPicPr>
          <p:cNvPr id="4" name="Image 0" descr="/tmp/work/extract/slide06_Image_0.png">    </p:cNvPr>
          <p:cNvPicPr>
            <a:picLocks noChangeAspect="1"/>
          </p:cNvPicPr>
          <p:nvPr/>
        </p:nvPicPr>
        <p:blipFill>
          <a:blip r:embed="rId1"/>
          <a:stretch>
            <a:fillRect/>
          </a:stretch>
        </p:blipFill>
        <p:spPr>
          <a:xfrm>
            <a:off x="502920" y="1725930"/>
            <a:ext cx="7040880" cy="4274820"/>
          </a:xfrm>
          <a:prstGeom prst="rect">
            <a:avLst/>
          </a:prstGeom>
        </p:spPr>
      </p:pic>
      <p:sp>
        <p:nvSpPr>
          <p:cNvPr id="5" name="Shape 2"/>
          <p:cNvSpPr/>
          <p:nvPr/>
        </p:nvSpPr>
        <p:spPr>
          <a:xfrm>
            <a:off x="7863840" y="1463040"/>
            <a:ext cx="3824935" cy="960120"/>
          </a:xfrm>
          <a:prstGeom prst="roundRect">
            <a:avLst>
              <a:gd name="adj" fmla="val 7619"/>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6" name="Text 3"/>
          <p:cNvSpPr/>
          <p:nvPr/>
        </p:nvSpPr>
        <p:spPr>
          <a:xfrm>
            <a:off x="8065008" y="1572768"/>
            <a:ext cx="3422599" cy="457200"/>
          </a:xfrm>
          <a:prstGeom prst="rect">
            <a:avLst/>
          </a:prstGeom>
          <a:noFill/>
          <a:ln/>
        </p:spPr>
        <p:txBody>
          <a:bodyPr wrap="square" lIns="0" tIns="0" rIns="0" bIns="0" rtlCol="0" anchor="ctr"/>
          <a:lstStyle/>
          <a:p>
            <a:pPr indent="0" marL="0">
              <a:buNone/>
            </a:pPr>
            <a:r>
              <a:rPr lang="en-US" sz="2600" b="1" dirty="0">
                <a:solidFill>
                  <a:srgbClr val="2A78D6"/>
                </a:solidFill>
                <a:latin typeface="Cambria" pitchFamily="34" charset="0"/>
                <a:ea typeface="Cambria" pitchFamily="34" charset="-122"/>
                <a:cs typeface="Cambria" pitchFamily="34" charset="-120"/>
              </a:rPr>
              <a:t>Kansas</a:t>
            </a:r>
            <a:endParaRPr lang="en-US" sz="2600" dirty="0"/>
          </a:p>
        </p:txBody>
      </p:sp>
      <p:sp>
        <p:nvSpPr>
          <p:cNvPr id="7" name="Text 4"/>
          <p:cNvSpPr/>
          <p:nvPr/>
        </p:nvSpPr>
        <p:spPr>
          <a:xfrm>
            <a:off x="8065008" y="2011680"/>
            <a:ext cx="3422599" cy="365760"/>
          </a:xfrm>
          <a:prstGeom prst="rect">
            <a:avLst/>
          </a:prstGeom>
          <a:noFill/>
          <a:ln/>
        </p:spPr>
        <p:txBody>
          <a:bodyPr wrap="square" lIns="0" tIns="0" rIns="0" bIns="0" rtlCol="0" anchor="ctr"/>
          <a:lstStyle/>
          <a:p>
            <a:pPr indent="0" marL="0">
              <a:lnSpc>
                <a:spcPts val="1250"/>
              </a:lnSpc>
              <a:buNone/>
            </a:pPr>
            <a:r>
              <a:rPr lang="en-US" sz="1000" dirty="0">
                <a:solidFill>
                  <a:srgbClr val="5B6472"/>
                </a:solidFill>
                <a:latin typeface="Calibri" pitchFamily="34" charset="0"/>
                <a:ea typeface="Calibri" pitchFamily="34" charset="-122"/>
                <a:cs typeface="Calibri" pitchFamily="34" charset="-120"/>
              </a:rPr>
              <a:t>ENFORCED COMPLIANCE — courts found a violation and ordered (and secured) a remedy</a:t>
            </a:r>
            <a:endParaRPr lang="en-US" sz="1000" dirty="0"/>
          </a:p>
        </p:txBody>
      </p:sp>
      <p:sp>
        <p:nvSpPr>
          <p:cNvPr id="8" name="Shape 5"/>
          <p:cNvSpPr/>
          <p:nvPr/>
        </p:nvSpPr>
        <p:spPr>
          <a:xfrm>
            <a:off x="7863840" y="2560320"/>
            <a:ext cx="3824935" cy="960120"/>
          </a:xfrm>
          <a:prstGeom prst="roundRect">
            <a:avLst>
              <a:gd name="adj" fmla="val 7619"/>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9" name="Text 6"/>
          <p:cNvSpPr/>
          <p:nvPr/>
        </p:nvSpPr>
        <p:spPr>
          <a:xfrm>
            <a:off x="8065008" y="2670048"/>
            <a:ext cx="3422599" cy="457200"/>
          </a:xfrm>
          <a:prstGeom prst="rect">
            <a:avLst/>
          </a:prstGeom>
          <a:noFill/>
          <a:ln/>
        </p:spPr>
        <p:txBody>
          <a:bodyPr wrap="square" lIns="0" tIns="0" rIns="0" bIns="0" rtlCol="0" anchor="ctr"/>
          <a:lstStyle/>
          <a:p>
            <a:pPr indent="0" marL="0">
              <a:buNone/>
            </a:pPr>
            <a:r>
              <a:rPr lang="en-US" sz="2600" b="1" dirty="0">
                <a:solidFill>
                  <a:srgbClr val="EB6834"/>
                </a:solidFill>
                <a:latin typeface="Cambria" pitchFamily="34" charset="0"/>
                <a:ea typeface="Cambria" pitchFamily="34" charset="-122"/>
                <a:cs typeface="Cambria" pitchFamily="34" charset="-120"/>
              </a:rPr>
              <a:t>Missouri</a:t>
            </a:r>
            <a:endParaRPr lang="en-US" sz="2600" dirty="0"/>
          </a:p>
        </p:txBody>
      </p:sp>
      <p:sp>
        <p:nvSpPr>
          <p:cNvPr id="10" name="Text 7"/>
          <p:cNvSpPr/>
          <p:nvPr/>
        </p:nvSpPr>
        <p:spPr>
          <a:xfrm>
            <a:off x="8065008" y="3108960"/>
            <a:ext cx="3422599" cy="365760"/>
          </a:xfrm>
          <a:prstGeom prst="rect">
            <a:avLst/>
          </a:prstGeom>
          <a:noFill/>
          <a:ln/>
        </p:spPr>
        <p:txBody>
          <a:bodyPr wrap="square" lIns="0" tIns="0" rIns="0" bIns="0" rtlCol="0" anchor="ctr"/>
          <a:lstStyle/>
          <a:p>
            <a:pPr indent="0" marL="0">
              <a:lnSpc>
                <a:spcPts val="1250"/>
              </a:lnSpc>
              <a:buNone/>
            </a:pPr>
            <a:r>
              <a:rPr lang="en-US" sz="1000" dirty="0">
                <a:solidFill>
                  <a:srgbClr val="5B6472"/>
                </a:solidFill>
                <a:latin typeface="Calibri" pitchFamily="34" charset="0"/>
                <a:ea typeface="Calibri" pitchFamily="34" charset="-122"/>
                <a:cs typeface="Calibri" pitchFamily="34" charset="-120"/>
              </a:rPr>
              <a:t>RIGHT RECOGNIZED, NOT ENFORCED — the constitutional education clause has not driven a compliance order</a:t>
            </a:r>
            <a:endParaRPr lang="en-US" sz="1000" dirty="0"/>
          </a:p>
        </p:txBody>
      </p:sp>
      <p:sp>
        <p:nvSpPr>
          <p:cNvPr id="11" name="Text 8"/>
          <p:cNvSpPr/>
          <p:nvPr/>
        </p:nvSpPr>
        <p:spPr>
          <a:xfrm>
            <a:off x="7863840" y="3703320"/>
            <a:ext cx="3824935" cy="2788920"/>
          </a:xfrm>
          <a:prstGeom prst="rect">
            <a:avLst/>
          </a:prstGeom>
          <a:noFill/>
          <a:ln/>
        </p:spPr>
        <p:txBody>
          <a:bodyPr wrap="square" lIns="0" tIns="0" rIns="0" bIns="0" rtlCol="0" anchor="t"/>
          <a:lstStyle/>
          <a:p>
            <a:pPr marL="177800" indent="-177800">
              <a:lnSpc>
                <a:spcPts val="1450"/>
              </a:lnSpc>
              <a:spcAft>
                <a:spcPts val="1000"/>
              </a:spcAft>
              <a:buSzPct val="100000"/>
              <a:buChar char="•"/>
            </a:pPr>
            <a:r>
              <a:rPr lang="en-US" sz="1100" dirty="0">
                <a:solidFill>
                  <a:srgbClr val="1A1A1A"/>
                </a:solidFill>
                <a:latin typeface="Calibri" pitchFamily="34" charset="0"/>
                <a:ea typeface="Calibri" pitchFamily="34" charset="-122"/>
                <a:cs typeface="Calibri" pitchFamily="34" charset="-120"/>
              </a:rPr>
              <a:t>How a state's highest court has treated its constitutional education clause shapes what legal and legislative options are realistically on the table.</a:t>
            </a:r>
            <a:endParaRPr lang="en-US" sz="1100" dirty="0"/>
          </a:p>
          <a:p>
            <a:pPr marL="177800" indent="-177800">
              <a:lnSpc>
                <a:spcPts val="1450"/>
              </a:lnSpc>
              <a:spcAft>
                <a:spcPts val="1000"/>
              </a:spcAft>
              <a:buSzPct val="100000"/>
              <a:buChar char="•"/>
            </a:pPr>
            <a:r>
              <a:rPr lang="en-US" sz="1100" dirty="0">
                <a:solidFill>
                  <a:srgbClr val="1A1A1A"/>
                </a:solidFill>
                <a:latin typeface="Calibri" pitchFamily="34" charset="0"/>
                <a:ea typeface="Calibri" pitchFamily="34" charset="-122"/>
                <a:cs typeface="Calibri" pitchFamily="34" charset="-120"/>
              </a:rPr>
              <a:t>Kansas's litigation history (Gannon and predecessors) produced enforced funding remedies; Missouri's has not reached that point.</a:t>
            </a:r>
            <a:endParaRPr lang="en-US" sz="1100" dirty="0"/>
          </a:p>
        </p:txBody>
      </p:sp>
      <p:sp>
        <p:nvSpPr>
          <p:cNvPr id="12" name="Text 9"/>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State supreme/highest court rulings compiled via legal research; see companion spreadsheet for full case citations.</a:t>
            </a:r>
            <a:endParaRPr lang="en-US" sz="850" dirty="0"/>
          </a:p>
        </p:txBody>
      </p:sp>
      <p:sp>
        <p:nvSpPr>
          <p:cNvPr id="13" name="Text 10"/>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16</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ADDRESSING THE SKEPTICS</a:t>
            </a:r>
            <a:endParaRPr lang="en-US" sz="1200" dirty="0"/>
          </a:p>
        </p:txBody>
      </p:sp>
      <p:sp>
        <p:nvSpPr>
          <p:cNvPr id="3" name="Text 1"/>
          <p:cNvSpPr/>
          <p:nvPr/>
        </p:nvSpPr>
        <p:spPr>
          <a:xfrm>
            <a:off x="502920" y="658368"/>
            <a:ext cx="11185855" cy="868680"/>
          </a:xfrm>
          <a:prstGeom prst="rect">
            <a:avLst/>
          </a:prstGeom>
          <a:noFill/>
          <a:ln/>
        </p:spPr>
        <p:txBody>
          <a:bodyPr wrap="square" lIns="0" tIns="0" rIns="0" bIns="0" rtlCol="0" anchor="ctr"/>
          <a:lstStyle/>
          <a:p>
            <a:pPr indent="0" marL="0">
              <a:lnSpc>
                <a:spcPts val="2520"/>
              </a:lnSpc>
              <a:buNone/>
            </a:pPr>
            <a:r>
              <a:rPr lang="en-US" sz="2400" b="1" dirty="0">
                <a:solidFill>
                  <a:srgbClr val="16233F"/>
                </a:solidFill>
                <a:latin typeface="Cambria" pitchFamily="34" charset="0"/>
                <a:ea typeface="Cambria" pitchFamily="34" charset="-122"/>
                <a:cs typeface="Cambria" pitchFamily="34" charset="-120"/>
              </a:rPr>
              <a:t>A Common Counter-Argument, and Why It's Incomplete</a:t>
            </a:r>
            <a:endParaRPr lang="en-US" sz="2400" dirty="0"/>
          </a:p>
        </p:txBody>
      </p:sp>
      <p:sp>
        <p:nvSpPr>
          <p:cNvPr id="4" name="Text 2"/>
          <p:cNvSpPr/>
          <p:nvPr/>
        </p:nvSpPr>
        <p:spPr>
          <a:xfrm>
            <a:off x="502920" y="1554480"/>
            <a:ext cx="11185855" cy="777240"/>
          </a:xfrm>
          <a:prstGeom prst="rect">
            <a:avLst/>
          </a:prstGeom>
          <a:noFill/>
          <a:ln/>
        </p:spPr>
        <p:txBody>
          <a:bodyPr wrap="square" lIns="0" tIns="0" rIns="0" bIns="0" rtlCol="0" anchor="ctr"/>
          <a:lstStyle/>
          <a:p>
            <a:pPr indent="0" marL="0">
              <a:lnSpc>
                <a:spcPts val="1700"/>
              </a:lnSpc>
              <a:buNone/>
            </a:pPr>
            <a:r>
              <a:rPr lang="en-US" sz="1300" dirty="0">
                <a:solidFill>
                  <a:srgbClr val="1A1A1A"/>
                </a:solidFill>
                <a:latin typeface="Calibri" pitchFamily="34" charset="0"/>
                <a:ea typeface="Calibri" pitchFamily="34" charset="-122"/>
                <a:cs typeface="Calibri" pitchFamily="34" charset="-120"/>
              </a:rPr>
              <a:t>As adequacy and outcomes have declined, a small set of charts keeps recirculating in state legislatures — including Kansas's and Missouri's — to argue that school funding doesn't affect student outcomes. Both rely on a comparison that looks rigorous but leaves out the one variable that makes it meaningful: cost.</a:t>
            </a:r>
            <a:endParaRPr lang="en-US" sz="1300" dirty="0"/>
          </a:p>
        </p:txBody>
      </p:sp>
      <p:sp>
        <p:nvSpPr>
          <p:cNvPr id="5" name="Shape 3"/>
          <p:cNvSpPr/>
          <p:nvPr/>
        </p:nvSpPr>
        <p:spPr>
          <a:xfrm>
            <a:off x="502920" y="2606040"/>
            <a:ext cx="5410048" cy="2103120"/>
          </a:xfrm>
          <a:prstGeom prst="roundRect">
            <a:avLst>
              <a:gd name="adj" fmla="val 3478"/>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6" name="Shape 4"/>
          <p:cNvSpPr/>
          <p:nvPr/>
        </p:nvSpPr>
        <p:spPr>
          <a:xfrm>
            <a:off x="758952" y="2862072"/>
            <a:ext cx="457200" cy="457200"/>
          </a:xfrm>
          <a:prstGeom prst="ellipse">
            <a:avLst/>
          </a:prstGeom>
          <a:solidFill>
            <a:srgbClr val="E8D6AE"/>
          </a:solidFill>
          <a:ln/>
        </p:spPr>
      </p:sp>
      <p:sp>
        <p:nvSpPr>
          <p:cNvPr id="7" name="Text 5"/>
          <p:cNvSpPr/>
          <p:nvPr/>
        </p:nvSpPr>
        <p:spPr>
          <a:xfrm>
            <a:off x="758952" y="2862072"/>
            <a:ext cx="457200" cy="457200"/>
          </a:xfrm>
          <a:prstGeom prst="rect">
            <a:avLst/>
          </a:prstGeom>
          <a:noFill/>
          <a:ln/>
        </p:spPr>
        <p:txBody>
          <a:bodyPr wrap="square" lIns="0" tIns="0" rIns="0" bIns="0" rtlCol="0" anchor="ctr"/>
          <a:lstStyle/>
          <a:p>
            <a:pPr algn="ctr" indent="0" marL="0">
              <a:buNone/>
            </a:pPr>
            <a:r>
              <a:rPr lang="en-US" sz="1800" b="1" dirty="0">
                <a:solidFill>
                  <a:srgbClr val="16233F"/>
                </a:solidFill>
                <a:latin typeface="Cambria" pitchFamily="34" charset="0"/>
                <a:ea typeface="Cambria" pitchFamily="34" charset="-122"/>
                <a:cs typeface="Cambria" pitchFamily="34" charset="-120"/>
              </a:rPr>
              <a:t>1</a:t>
            </a:r>
            <a:endParaRPr lang="en-US" sz="1800" dirty="0"/>
          </a:p>
        </p:txBody>
      </p:sp>
      <p:sp>
        <p:nvSpPr>
          <p:cNvPr id="8" name="Text 6"/>
          <p:cNvSpPr/>
          <p:nvPr/>
        </p:nvSpPr>
        <p:spPr>
          <a:xfrm>
            <a:off x="1371600" y="2825496"/>
            <a:ext cx="4312768" cy="566928"/>
          </a:xfrm>
          <a:prstGeom prst="rect">
            <a:avLst/>
          </a:prstGeom>
          <a:noFill/>
          <a:ln/>
        </p:spPr>
        <p:txBody>
          <a:bodyPr wrap="square" lIns="0" tIns="0" rIns="0" bIns="0" rtlCol="0" anchor="t"/>
          <a:lstStyle/>
          <a:p>
            <a:pPr indent="0" marL="0">
              <a:buNone/>
            </a:pPr>
            <a:r>
              <a:rPr lang="en-US" sz="1400" b="1" dirty="0">
                <a:solidFill>
                  <a:srgbClr val="16233F"/>
                </a:solidFill>
                <a:latin typeface="Calibri" pitchFamily="34" charset="0"/>
                <a:ea typeface="Calibri" pitchFamily="34" charset="-122"/>
                <a:cs typeface="Calibri" pitchFamily="34" charset="-120"/>
              </a:rPr>
              <a:t>The “long-term trend” graph</a:t>
            </a:r>
            <a:endParaRPr lang="en-US" sz="1400" dirty="0"/>
          </a:p>
        </p:txBody>
      </p:sp>
      <p:sp>
        <p:nvSpPr>
          <p:cNvPr id="9" name="Text 7"/>
          <p:cNvSpPr/>
          <p:nvPr/>
        </p:nvSpPr>
        <p:spPr>
          <a:xfrm>
            <a:off x="758952" y="3474720"/>
            <a:ext cx="4897984" cy="1051560"/>
          </a:xfrm>
          <a:prstGeom prst="rect">
            <a:avLst/>
          </a:prstGeom>
          <a:noFill/>
          <a:ln/>
        </p:spPr>
        <p:txBody>
          <a:bodyPr wrap="square" lIns="0" tIns="0" rIns="0" bIns="0" rtlCol="0" anchor="ctr"/>
          <a:lstStyle/>
          <a:p>
            <a:pPr indent="0" marL="0">
              <a:lnSpc>
                <a:spcPts val="1500"/>
              </a:lnSpc>
              <a:buNone/>
            </a:pPr>
            <a:r>
              <a:rPr lang="en-US" sz="1100" dirty="0">
                <a:solidFill>
                  <a:srgbClr val="1A1A1A"/>
                </a:solidFill>
                <a:latin typeface="Calibri" pitchFamily="34" charset="0"/>
                <a:ea typeface="Calibri" pitchFamily="34" charset="-122"/>
                <a:cs typeface="Calibri" pitchFamily="34" charset="-120"/>
              </a:rPr>
              <a:t>Plots cumulative spending growth against NAEP score changes from a single base year — almost always a year chosen right before scores began to fall nationally, making recent spending look like it caused the decline.</a:t>
            </a:r>
            <a:endParaRPr lang="en-US" sz="1100" dirty="0"/>
          </a:p>
        </p:txBody>
      </p:sp>
      <p:sp>
        <p:nvSpPr>
          <p:cNvPr id="10" name="Shape 8"/>
          <p:cNvSpPr/>
          <p:nvPr/>
        </p:nvSpPr>
        <p:spPr>
          <a:xfrm>
            <a:off x="6278728" y="2606040"/>
            <a:ext cx="5410048" cy="2103120"/>
          </a:xfrm>
          <a:prstGeom prst="roundRect">
            <a:avLst>
              <a:gd name="adj" fmla="val 3478"/>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11" name="Shape 9"/>
          <p:cNvSpPr/>
          <p:nvPr/>
        </p:nvSpPr>
        <p:spPr>
          <a:xfrm>
            <a:off x="6534760" y="2862072"/>
            <a:ext cx="457200" cy="457200"/>
          </a:xfrm>
          <a:prstGeom prst="ellipse">
            <a:avLst/>
          </a:prstGeom>
          <a:solidFill>
            <a:srgbClr val="E8D6AE"/>
          </a:solidFill>
          <a:ln/>
        </p:spPr>
      </p:sp>
      <p:sp>
        <p:nvSpPr>
          <p:cNvPr id="12" name="Text 10"/>
          <p:cNvSpPr/>
          <p:nvPr/>
        </p:nvSpPr>
        <p:spPr>
          <a:xfrm>
            <a:off x="6534760" y="2862072"/>
            <a:ext cx="457200" cy="457200"/>
          </a:xfrm>
          <a:prstGeom prst="rect">
            <a:avLst/>
          </a:prstGeom>
          <a:noFill/>
          <a:ln/>
        </p:spPr>
        <p:txBody>
          <a:bodyPr wrap="square" lIns="0" tIns="0" rIns="0" bIns="0" rtlCol="0" anchor="ctr"/>
          <a:lstStyle/>
          <a:p>
            <a:pPr algn="ctr" indent="0" marL="0">
              <a:buNone/>
            </a:pPr>
            <a:r>
              <a:rPr lang="en-US" sz="1800" b="1" dirty="0">
                <a:solidFill>
                  <a:srgbClr val="16233F"/>
                </a:solidFill>
                <a:latin typeface="Cambria" pitchFamily="34" charset="0"/>
                <a:ea typeface="Cambria" pitchFamily="34" charset="-122"/>
                <a:cs typeface="Cambria" pitchFamily="34" charset="-120"/>
              </a:rPr>
              <a:t>2</a:t>
            </a:r>
            <a:endParaRPr lang="en-US" sz="1800" dirty="0"/>
          </a:p>
        </p:txBody>
      </p:sp>
      <p:sp>
        <p:nvSpPr>
          <p:cNvPr id="13" name="Text 11"/>
          <p:cNvSpPr/>
          <p:nvPr/>
        </p:nvSpPr>
        <p:spPr>
          <a:xfrm>
            <a:off x="7147408" y="2825496"/>
            <a:ext cx="4312768" cy="566928"/>
          </a:xfrm>
          <a:prstGeom prst="rect">
            <a:avLst/>
          </a:prstGeom>
          <a:noFill/>
          <a:ln/>
        </p:spPr>
        <p:txBody>
          <a:bodyPr wrap="square" lIns="0" tIns="0" rIns="0" bIns="0" rtlCol="0" anchor="t"/>
          <a:lstStyle/>
          <a:p>
            <a:pPr indent="0" marL="0">
              <a:buNone/>
            </a:pPr>
            <a:r>
              <a:rPr lang="en-US" sz="1400" b="1" dirty="0">
                <a:solidFill>
                  <a:srgbClr val="16233F"/>
                </a:solidFill>
                <a:latin typeface="Calibri" pitchFamily="34" charset="0"/>
                <a:ea typeface="Calibri" pitchFamily="34" charset="-122"/>
                <a:cs typeface="Calibri" pitchFamily="34" charset="-120"/>
              </a:rPr>
              <a:t>The “clouds of doubt” scatterplot</a:t>
            </a:r>
            <a:endParaRPr lang="en-US" sz="1400" dirty="0"/>
          </a:p>
        </p:txBody>
      </p:sp>
      <p:sp>
        <p:nvSpPr>
          <p:cNvPr id="14" name="Text 12"/>
          <p:cNvSpPr/>
          <p:nvPr/>
        </p:nvSpPr>
        <p:spPr>
          <a:xfrm>
            <a:off x="6534760" y="3474720"/>
            <a:ext cx="4897984" cy="1051560"/>
          </a:xfrm>
          <a:prstGeom prst="rect">
            <a:avLst/>
          </a:prstGeom>
          <a:noFill/>
          <a:ln/>
        </p:spPr>
        <p:txBody>
          <a:bodyPr wrap="square" lIns="0" tIns="0" rIns="0" bIns="0" rtlCol="0" anchor="ctr"/>
          <a:lstStyle/>
          <a:p>
            <a:pPr indent="0" marL="0">
              <a:lnSpc>
                <a:spcPts val="1500"/>
              </a:lnSpc>
              <a:buNone/>
            </a:pPr>
            <a:r>
              <a:rPr lang="en-US" sz="1100" dirty="0">
                <a:solidFill>
                  <a:srgbClr val="1A1A1A"/>
                </a:solidFill>
                <a:latin typeface="Calibri" pitchFamily="34" charset="0"/>
                <a:ea typeface="Calibri" pitchFamily="34" charset="-122"/>
                <a:cs typeface="Calibri" pitchFamily="34" charset="-120"/>
              </a:rPr>
              <a:t>Plots raw per-pupil spending against raw proficiency rates, district by district, with no adjustment for poverty, cost, or need — then reads the weak raw correlation as proof that money doesn't matter.</a:t>
            </a:r>
            <a:endParaRPr lang="en-US" sz="1100" dirty="0"/>
          </a:p>
        </p:txBody>
      </p:sp>
      <p:sp>
        <p:nvSpPr>
          <p:cNvPr id="15" name="Text 13"/>
          <p:cNvSpPr/>
          <p:nvPr/>
        </p:nvSpPr>
        <p:spPr>
          <a:xfrm>
            <a:off x="502920" y="4937760"/>
            <a:ext cx="11185855" cy="457200"/>
          </a:xfrm>
          <a:prstGeom prst="rect">
            <a:avLst/>
          </a:prstGeom>
          <a:noFill/>
          <a:ln/>
        </p:spPr>
        <p:txBody>
          <a:bodyPr wrap="square" lIns="0" tIns="0" rIns="0" bIns="0" rtlCol="0" anchor="ctr"/>
          <a:lstStyle/>
          <a:p>
            <a:pPr indent="0" marL="0">
              <a:lnSpc>
                <a:spcPts val="1400"/>
              </a:lnSpc>
              <a:buNone/>
            </a:pPr>
            <a:r>
              <a:rPr lang="en-US" sz="1050" i="1" dirty="0">
                <a:solidFill>
                  <a:srgbClr val="5B6472"/>
                </a:solidFill>
                <a:latin typeface="Calibri" pitchFamily="34" charset="0"/>
                <a:ea typeface="Calibri" pitchFamily="34" charset="-122"/>
                <a:cs typeface="Calibri" pitchFamily="34" charset="-120"/>
              </a:rPr>
              <a:t>The next two slides walk through both, using the same Oregon data cited in that state's own 2025 legislative cost study — because the flaw is in the comparison, not the state.</a:t>
            </a:r>
            <a:endParaRPr lang="en-US" sz="1050" dirty="0"/>
          </a:p>
        </p:txBody>
      </p:sp>
      <p:sp>
        <p:nvSpPr>
          <p:cNvPr id="16" name="Text 14"/>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Edunomics Lab (Georgetown University); C. Kirabo Jackson, EducationNext; American Institutes for Research / Baker, 2025.</a:t>
            </a:r>
            <a:endParaRPr lang="en-US" sz="850" dirty="0"/>
          </a:p>
        </p:txBody>
      </p:sp>
      <p:sp>
        <p:nvSpPr>
          <p:cNvPr id="17" name="Text 15"/>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17</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ADDRESSING THE SKEPTICS</a:t>
            </a:r>
            <a:endParaRPr lang="en-US" sz="1200" dirty="0"/>
          </a:p>
        </p:txBody>
      </p:sp>
      <p:sp>
        <p:nvSpPr>
          <p:cNvPr id="3" name="Text 1"/>
          <p:cNvSpPr/>
          <p:nvPr/>
        </p:nvSpPr>
        <p:spPr>
          <a:xfrm>
            <a:off x="502920" y="658368"/>
            <a:ext cx="11185855" cy="731520"/>
          </a:xfrm>
          <a:prstGeom prst="rect">
            <a:avLst/>
          </a:prstGeom>
          <a:noFill/>
          <a:ln/>
        </p:spPr>
        <p:txBody>
          <a:bodyPr wrap="square" lIns="0" tIns="0" rIns="0" bIns="0" rtlCol="0" anchor="ctr"/>
          <a:lstStyle/>
          <a:p>
            <a:pPr indent="0" marL="0">
              <a:lnSpc>
                <a:spcPts val="2310"/>
              </a:lnSpc>
              <a:buNone/>
            </a:pPr>
            <a:r>
              <a:rPr lang="en-US" sz="2200" b="1" dirty="0">
                <a:solidFill>
                  <a:srgbClr val="16233F"/>
                </a:solidFill>
                <a:latin typeface="Cambria" pitchFamily="34" charset="0"/>
                <a:ea typeface="Cambria" pitchFamily="34" charset="-122"/>
                <a:cs typeface="Cambria" pitchFamily="34" charset="-120"/>
              </a:rPr>
              <a:t>The “Long-Term Trend” Graph Picks Its Base Year Carefully</a:t>
            </a:r>
            <a:endParaRPr lang="en-US" sz="2200" dirty="0"/>
          </a:p>
        </p:txBody>
      </p:sp>
      <p:sp>
        <p:nvSpPr>
          <p:cNvPr id="4" name="Shape 2"/>
          <p:cNvSpPr/>
          <p:nvPr/>
        </p:nvSpPr>
        <p:spPr>
          <a:xfrm>
            <a:off x="502920" y="1325880"/>
            <a:ext cx="5432908" cy="3931920"/>
          </a:xfrm>
          <a:prstGeom prst="roundRect">
            <a:avLst>
              <a:gd name="adj" fmla="val 1860"/>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5" name="Shape 3"/>
          <p:cNvSpPr/>
          <p:nvPr/>
        </p:nvSpPr>
        <p:spPr>
          <a:xfrm>
            <a:off x="704088" y="1508760"/>
            <a:ext cx="868680" cy="256032"/>
          </a:xfrm>
          <a:prstGeom prst="roundRect">
            <a:avLst>
              <a:gd name="adj" fmla="val 21429"/>
            </a:avLst>
          </a:prstGeom>
          <a:solidFill>
            <a:srgbClr val="1F3A5F"/>
          </a:solidFill>
          <a:ln/>
        </p:spPr>
      </p:sp>
      <p:sp>
        <p:nvSpPr>
          <p:cNvPr id="6" name="Text 4"/>
          <p:cNvSpPr/>
          <p:nvPr/>
        </p:nvSpPr>
        <p:spPr>
          <a:xfrm>
            <a:off x="704088" y="1508760"/>
            <a:ext cx="868680" cy="25603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THE CLAIM</a:t>
            </a:r>
            <a:endParaRPr lang="en-US" sz="1100" dirty="0"/>
          </a:p>
        </p:txBody>
      </p:sp>
      <p:pic>
        <p:nvPicPr>
          <p:cNvPr id="7" name="Image 0" descr="/tmp/work/extract/roza_slide28_Picture_2.png">    </p:cNvPr>
          <p:cNvPicPr>
            <a:picLocks noChangeAspect="1"/>
          </p:cNvPicPr>
          <p:nvPr/>
        </p:nvPicPr>
        <p:blipFill>
          <a:blip r:embed="rId1"/>
          <a:stretch>
            <a:fillRect/>
          </a:stretch>
        </p:blipFill>
        <p:spPr>
          <a:xfrm>
            <a:off x="1979076" y="1892808"/>
            <a:ext cx="2480596" cy="2743200"/>
          </a:xfrm>
          <a:prstGeom prst="rect">
            <a:avLst/>
          </a:prstGeom>
        </p:spPr>
      </p:pic>
      <p:sp>
        <p:nvSpPr>
          <p:cNvPr id="8" name="Text 5"/>
          <p:cNvSpPr/>
          <p:nvPr/>
        </p:nvSpPr>
        <p:spPr>
          <a:xfrm>
            <a:off x="704088" y="4681728"/>
            <a:ext cx="5030572" cy="502920"/>
          </a:xfrm>
          <a:prstGeom prst="rect">
            <a:avLst/>
          </a:prstGeom>
          <a:noFill/>
          <a:ln/>
        </p:spPr>
        <p:txBody>
          <a:bodyPr wrap="square" lIns="0" tIns="0" rIns="0" bIns="0" rtlCol="0" anchor="t"/>
          <a:lstStyle/>
          <a:p>
            <a:pPr indent="0" marL="0">
              <a:lnSpc>
                <a:spcPts val="1050"/>
              </a:lnSpc>
              <a:buNone/>
            </a:pPr>
            <a:r>
              <a:rPr lang="en-US" sz="850" dirty="0">
                <a:solidFill>
                  <a:srgbClr val="5B6472"/>
                </a:solidFill>
                <a:latin typeface="Calibri" pitchFamily="34" charset="0"/>
                <a:ea typeface="Calibri" pitchFamily="34" charset="-122"/>
                <a:cs typeface="Calibri" pitchFamily="34" charset="-120"/>
              </a:rPr>
              <a:t>A widely circulated state-level graphic: spending up 80% since 2013 while NAEP scores fall — the base year is set right where scores peak.</a:t>
            </a:r>
            <a:endParaRPr lang="en-US" sz="850" dirty="0"/>
          </a:p>
        </p:txBody>
      </p:sp>
      <p:sp>
        <p:nvSpPr>
          <p:cNvPr id="9" name="Shape 6"/>
          <p:cNvSpPr/>
          <p:nvPr/>
        </p:nvSpPr>
        <p:spPr>
          <a:xfrm>
            <a:off x="6255868" y="1325880"/>
            <a:ext cx="5432908" cy="3931920"/>
          </a:xfrm>
          <a:prstGeom prst="roundRect">
            <a:avLst>
              <a:gd name="adj" fmla="val 1860"/>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10" name="Shape 7"/>
          <p:cNvSpPr/>
          <p:nvPr/>
        </p:nvSpPr>
        <p:spPr>
          <a:xfrm>
            <a:off x="6457036" y="1508760"/>
            <a:ext cx="868680" cy="256032"/>
          </a:xfrm>
          <a:prstGeom prst="roundRect">
            <a:avLst>
              <a:gd name="adj" fmla="val 21429"/>
            </a:avLst>
          </a:prstGeom>
          <a:solidFill>
            <a:srgbClr val="B98B33"/>
          </a:solidFill>
          <a:ln/>
        </p:spPr>
      </p:sp>
      <p:sp>
        <p:nvSpPr>
          <p:cNvPr id="11" name="Text 8"/>
          <p:cNvSpPr/>
          <p:nvPr/>
        </p:nvSpPr>
        <p:spPr>
          <a:xfrm>
            <a:off x="6457036" y="1508760"/>
            <a:ext cx="868680" cy="25603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THE FULLER PICTURE</a:t>
            </a:r>
            <a:endParaRPr lang="en-US" sz="1100" dirty="0"/>
          </a:p>
        </p:txBody>
      </p:sp>
      <p:pic>
        <p:nvPicPr>
          <p:cNvPr id="12" name="Image 1" descr="/tmp/work/extract/roza_slide31_Picture_3.png">    </p:cNvPr>
          <p:cNvPicPr>
            <a:picLocks noChangeAspect="1"/>
          </p:cNvPicPr>
          <p:nvPr/>
        </p:nvPicPr>
        <p:blipFill>
          <a:blip r:embed="rId2"/>
          <a:stretch>
            <a:fillRect/>
          </a:stretch>
        </p:blipFill>
        <p:spPr>
          <a:xfrm>
            <a:off x="6711115" y="1892808"/>
            <a:ext cx="4522412" cy="2743200"/>
          </a:xfrm>
          <a:prstGeom prst="rect">
            <a:avLst/>
          </a:prstGeom>
        </p:spPr>
      </p:pic>
      <p:sp>
        <p:nvSpPr>
          <p:cNvPr id="13" name="Text 9"/>
          <p:cNvSpPr/>
          <p:nvPr/>
        </p:nvSpPr>
        <p:spPr>
          <a:xfrm>
            <a:off x="6457036" y="4681728"/>
            <a:ext cx="5030572" cy="502920"/>
          </a:xfrm>
          <a:prstGeom prst="rect">
            <a:avLst/>
          </a:prstGeom>
          <a:noFill/>
          <a:ln/>
        </p:spPr>
        <p:txBody>
          <a:bodyPr wrap="square" lIns="0" tIns="0" rIns="0" bIns="0" rtlCol="0" anchor="t"/>
          <a:lstStyle/>
          <a:p>
            <a:pPr indent="0" marL="0">
              <a:lnSpc>
                <a:spcPts val="1050"/>
              </a:lnSpc>
              <a:buNone/>
            </a:pPr>
            <a:r>
              <a:rPr lang="en-US" sz="850" dirty="0">
                <a:solidFill>
                  <a:srgbClr val="5B6472"/>
                </a:solidFill>
                <a:latin typeface="Calibri" pitchFamily="34" charset="0"/>
                <a:ea typeface="Calibri" pitchFamily="34" charset="-122"/>
                <a:cs typeface="Calibri" pitchFamily="34" charset="-120"/>
              </a:rPr>
              <a:t>Jackson (EducationNext): scores and spending moved together through the 2000s; the Great Recession's funding cuts hit outcomes only after a multi-year lag.</a:t>
            </a:r>
            <a:endParaRPr lang="en-US" sz="850" dirty="0"/>
          </a:p>
        </p:txBody>
      </p:sp>
      <p:sp>
        <p:nvSpPr>
          <p:cNvPr id="14" name="Text 10"/>
          <p:cNvSpPr/>
          <p:nvPr/>
        </p:nvSpPr>
        <p:spPr>
          <a:xfrm>
            <a:off x="502920" y="5349240"/>
            <a:ext cx="11185855" cy="1005840"/>
          </a:xfrm>
          <a:prstGeom prst="rect">
            <a:avLst/>
          </a:prstGeom>
          <a:noFill/>
          <a:ln/>
        </p:spPr>
        <p:txBody>
          <a:bodyPr wrap="square" lIns="0" tIns="0" rIns="0" bIns="0" rtlCol="0" anchor="t"/>
          <a:lstStyle/>
          <a:p>
            <a:pPr indent="0" marL="0">
              <a:lnSpc>
                <a:spcPts val="1500"/>
              </a:lnSpc>
              <a:buNone/>
            </a:pPr>
            <a:r>
              <a:rPr lang="en-US" sz="1150" dirty="0">
                <a:solidFill>
                  <a:srgbClr val="1A1A1A"/>
                </a:solidFill>
                <a:latin typeface="Calibri" pitchFamily="34" charset="0"/>
                <a:ea typeface="Calibri" pitchFamily="34" charset="-122"/>
                <a:cs typeface="Calibri" pitchFamily="34" charset="-120"/>
              </a:rPr>
              <a:t>2013 is not an arbitrary starting point — it's close to the year NAEP scores peaked nationally, before the Great Recession's funding cuts worked their way through to classrooms. Research on the timing (Jackson, EducationNext) finds spending and scores tracked together in the years before that, and that recession-era cuts affected outcomes only with a lag of several years. Starting the clock at the peak turns a delayed response to disinvestment into an apparent case against funding.</a:t>
            </a:r>
            <a:endParaRPr lang="en-US" sz="1150" dirty="0"/>
          </a:p>
        </p:txBody>
      </p:sp>
      <p:sp>
        <p:nvSpPr>
          <p:cNvPr id="15" name="Text 11"/>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Edunomics Lab, Oregon example (chart style used in multiple states); C. Kirabo Jackson, “Could the Disappointing 2017 NAEP Scores Be Due to the Great Recession?”, EducationNext.</a:t>
            </a:r>
            <a:endParaRPr lang="en-US" sz="850" dirty="0"/>
          </a:p>
        </p:txBody>
      </p:sp>
      <p:sp>
        <p:nvSpPr>
          <p:cNvPr id="16" name="Text 12"/>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WHY THIS MATTERS</a:t>
            </a:r>
            <a:endParaRPr lang="en-US" sz="1200" dirty="0"/>
          </a:p>
        </p:txBody>
      </p:sp>
      <p:sp>
        <p:nvSpPr>
          <p:cNvPr id="3" name="Text 1"/>
          <p:cNvSpPr/>
          <p:nvPr/>
        </p:nvSpPr>
        <p:spPr>
          <a:xfrm>
            <a:off x="502920" y="658368"/>
            <a:ext cx="11185855" cy="731520"/>
          </a:xfrm>
          <a:prstGeom prst="rect">
            <a:avLst/>
          </a:prstGeom>
          <a:noFill/>
          <a:ln/>
        </p:spPr>
        <p:txBody>
          <a:bodyPr wrap="square" lIns="0" tIns="0" rIns="0" bIns="0" rtlCol="0" anchor="ctr"/>
          <a:lstStyle/>
          <a:p>
            <a:pPr indent="0" marL="0">
              <a:lnSpc>
                <a:spcPts val="3200"/>
              </a:lnSpc>
              <a:buNone/>
            </a:pPr>
            <a:r>
              <a:rPr lang="en-US" sz="3000" b="1" dirty="0">
                <a:solidFill>
                  <a:srgbClr val="16233F"/>
                </a:solidFill>
                <a:latin typeface="Cambria" pitchFamily="34" charset="0"/>
                <a:ea typeface="Cambria" pitchFamily="34" charset="-122"/>
                <a:cs typeface="Cambria" pitchFamily="34" charset="-120"/>
              </a:rPr>
              <a:t>Money Matters — In Both Directions</a:t>
            </a:r>
            <a:endParaRPr lang="en-US" sz="3000" dirty="0"/>
          </a:p>
        </p:txBody>
      </p:sp>
      <p:sp>
        <p:nvSpPr>
          <p:cNvPr id="4" name="Shape 2"/>
          <p:cNvSpPr/>
          <p:nvPr/>
        </p:nvSpPr>
        <p:spPr>
          <a:xfrm>
            <a:off x="502920" y="1691640"/>
            <a:ext cx="5410048" cy="1965960"/>
          </a:xfrm>
          <a:prstGeom prst="roundRect">
            <a:avLst>
              <a:gd name="adj" fmla="val 3721"/>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5" name="Shape 3"/>
          <p:cNvSpPr/>
          <p:nvPr/>
        </p:nvSpPr>
        <p:spPr>
          <a:xfrm>
            <a:off x="758952" y="1947672"/>
            <a:ext cx="457200" cy="457200"/>
          </a:xfrm>
          <a:prstGeom prst="ellipse">
            <a:avLst/>
          </a:prstGeom>
          <a:solidFill>
            <a:srgbClr val="E8D6AE"/>
          </a:solidFill>
          <a:ln/>
        </p:spPr>
      </p:sp>
      <p:sp>
        <p:nvSpPr>
          <p:cNvPr id="6" name="Text 4"/>
          <p:cNvSpPr/>
          <p:nvPr/>
        </p:nvSpPr>
        <p:spPr>
          <a:xfrm>
            <a:off x="758952" y="1947672"/>
            <a:ext cx="457200" cy="457200"/>
          </a:xfrm>
          <a:prstGeom prst="rect">
            <a:avLst/>
          </a:prstGeom>
          <a:noFill/>
          <a:ln/>
        </p:spPr>
        <p:txBody>
          <a:bodyPr wrap="square" lIns="0" tIns="0" rIns="0" bIns="0" rtlCol="0" anchor="ctr"/>
          <a:lstStyle/>
          <a:p>
            <a:pPr algn="ctr" indent="0" marL="0">
              <a:buNone/>
            </a:pPr>
            <a:r>
              <a:rPr lang="en-US" sz="1800" b="1" dirty="0">
                <a:solidFill>
                  <a:srgbClr val="16233F"/>
                </a:solidFill>
                <a:latin typeface="Cambria" pitchFamily="34" charset="0"/>
                <a:ea typeface="Cambria" pitchFamily="34" charset="-122"/>
                <a:cs typeface="Cambria" pitchFamily="34" charset="-120"/>
              </a:rPr>
              <a:t>1</a:t>
            </a:r>
            <a:endParaRPr lang="en-US" sz="1800" dirty="0"/>
          </a:p>
        </p:txBody>
      </p:sp>
      <p:sp>
        <p:nvSpPr>
          <p:cNvPr id="7" name="Text 5"/>
          <p:cNvSpPr/>
          <p:nvPr/>
        </p:nvSpPr>
        <p:spPr>
          <a:xfrm>
            <a:off x="1371600" y="1911096"/>
            <a:ext cx="4312768" cy="530352"/>
          </a:xfrm>
          <a:prstGeom prst="rect">
            <a:avLst/>
          </a:prstGeom>
          <a:noFill/>
          <a:ln/>
        </p:spPr>
        <p:txBody>
          <a:bodyPr wrap="square" lIns="0" tIns="0" rIns="0" bIns="0" rtlCol="0" anchor="t"/>
          <a:lstStyle/>
          <a:p>
            <a:pPr indent="0" marL="0">
              <a:buNone/>
            </a:pPr>
            <a:r>
              <a:rPr lang="en-US" sz="1450" b="1" dirty="0">
                <a:solidFill>
                  <a:srgbClr val="16233F"/>
                </a:solidFill>
                <a:latin typeface="Calibri" pitchFamily="34" charset="0"/>
                <a:ea typeface="Calibri" pitchFamily="34" charset="-122"/>
                <a:cs typeface="Calibri" pitchFamily="34" charset="-120"/>
              </a:rPr>
              <a:t>Funding changes move outcomes</a:t>
            </a:r>
            <a:endParaRPr lang="en-US" sz="1450" dirty="0"/>
          </a:p>
        </p:txBody>
      </p:sp>
      <p:sp>
        <p:nvSpPr>
          <p:cNvPr id="8" name="Text 6"/>
          <p:cNvSpPr/>
          <p:nvPr/>
        </p:nvSpPr>
        <p:spPr>
          <a:xfrm>
            <a:off x="758952" y="2532888"/>
            <a:ext cx="4897984" cy="960120"/>
          </a:xfrm>
          <a:prstGeom prst="rect">
            <a:avLst/>
          </a:prstGeom>
          <a:noFill/>
          <a:ln/>
        </p:spPr>
        <p:txBody>
          <a:bodyPr wrap="square" lIns="0" tIns="0" rIns="0" bIns="0" rtlCol="0" anchor="ctr"/>
          <a:lstStyle/>
          <a:p>
            <a:pPr indent="0" marL="0">
              <a:lnSpc>
                <a:spcPts val="1550"/>
              </a:lnSpc>
              <a:buNone/>
            </a:pPr>
            <a:r>
              <a:rPr lang="en-US" sz="1150" dirty="0">
                <a:solidFill>
                  <a:srgbClr val="1A1A1A"/>
                </a:solidFill>
                <a:latin typeface="Calibri" pitchFamily="34" charset="0"/>
                <a:ea typeface="Calibri" pitchFamily="34" charset="-122"/>
                <a:cs typeface="Calibri" pitchFamily="34" charset="-120"/>
              </a:rPr>
              <a:t>Increases to school funding improve student outcomes; cuts reduce them — the relationship runs both ways, and shows up whether the money is added or taken away.</a:t>
            </a:r>
            <a:endParaRPr lang="en-US" sz="1150" dirty="0"/>
          </a:p>
        </p:txBody>
      </p:sp>
      <p:sp>
        <p:nvSpPr>
          <p:cNvPr id="9" name="Shape 7"/>
          <p:cNvSpPr/>
          <p:nvPr/>
        </p:nvSpPr>
        <p:spPr>
          <a:xfrm>
            <a:off x="6278728" y="1691640"/>
            <a:ext cx="5410048" cy="1965960"/>
          </a:xfrm>
          <a:prstGeom prst="roundRect">
            <a:avLst>
              <a:gd name="adj" fmla="val 3721"/>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10" name="Shape 8"/>
          <p:cNvSpPr/>
          <p:nvPr/>
        </p:nvSpPr>
        <p:spPr>
          <a:xfrm>
            <a:off x="6534760" y="1947672"/>
            <a:ext cx="457200" cy="457200"/>
          </a:xfrm>
          <a:prstGeom prst="ellipse">
            <a:avLst/>
          </a:prstGeom>
          <a:solidFill>
            <a:srgbClr val="E8D6AE"/>
          </a:solidFill>
          <a:ln/>
        </p:spPr>
      </p:sp>
      <p:sp>
        <p:nvSpPr>
          <p:cNvPr id="11" name="Text 9"/>
          <p:cNvSpPr/>
          <p:nvPr/>
        </p:nvSpPr>
        <p:spPr>
          <a:xfrm>
            <a:off x="6534760" y="1947672"/>
            <a:ext cx="457200" cy="457200"/>
          </a:xfrm>
          <a:prstGeom prst="rect">
            <a:avLst/>
          </a:prstGeom>
          <a:noFill/>
          <a:ln/>
        </p:spPr>
        <p:txBody>
          <a:bodyPr wrap="square" lIns="0" tIns="0" rIns="0" bIns="0" rtlCol="0" anchor="ctr"/>
          <a:lstStyle/>
          <a:p>
            <a:pPr algn="ctr" indent="0" marL="0">
              <a:buNone/>
            </a:pPr>
            <a:r>
              <a:rPr lang="en-US" sz="1800" b="1" dirty="0">
                <a:solidFill>
                  <a:srgbClr val="16233F"/>
                </a:solidFill>
                <a:latin typeface="Cambria" pitchFamily="34" charset="0"/>
                <a:ea typeface="Cambria" pitchFamily="34" charset="-122"/>
                <a:cs typeface="Cambria" pitchFamily="34" charset="-120"/>
              </a:rPr>
              <a:t>2</a:t>
            </a:r>
            <a:endParaRPr lang="en-US" sz="1800" dirty="0"/>
          </a:p>
        </p:txBody>
      </p:sp>
      <p:sp>
        <p:nvSpPr>
          <p:cNvPr id="12" name="Text 10"/>
          <p:cNvSpPr/>
          <p:nvPr/>
        </p:nvSpPr>
        <p:spPr>
          <a:xfrm>
            <a:off x="7147408" y="1911096"/>
            <a:ext cx="4312768" cy="530352"/>
          </a:xfrm>
          <a:prstGeom prst="rect">
            <a:avLst/>
          </a:prstGeom>
          <a:noFill/>
          <a:ln/>
        </p:spPr>
        <p:txBody>
          <a:bodyPr wrap="square" lIns="0" tIns="0" rIns="0" bIns="0" rtlCol="0" anchor="t"/>
          <a:lstStyle/>
          <a:p>
            <a:pPr indent="0" marL="0">
              <a:buNone/>
            </a:pPr>
            <a:r>
              <a:rPr lang="en-US" sz="1450" b="1" dirty="0">
                <a:solidFill>
                  <a:srgbClr val="16233F"/>
                </a:solidFill>
                <a:latin typeface="Calibri" pitchFamily="34" charset="0"/>
                <a:ea typeface="Calibri" pitchFamily="34" charset="-122"/>
                <a:cs typeface="Calibri" pitchFamily="34" charset="-120"/>
              </a:rPr>
              <a:t>Operating and capital dollars both matter</a:t>
            </a:r>
            <a:endParaRPr lang="en-US" sz="1450" dirty="0"/>
          </a:p>
        </p:txBody>
      </p:sp>
      <p:sp>
        <p:nvSpPr>
          <p:cNvPr id="13" name="Text 11"/>
          <p:cNvSpPr/>
          <p:nvPr/>
        </p:nvSpPr>
        <p:spPr>
          <a:xfrm>
            <a:off x="6534760" y="2532888"/>
            <a:ext cx="4897984" cy="960120"/>
          </a:xfrm>
          <a:prstGeom prst="rect">
            <a:avLst/>
          </a:prstGeom>
          <a:noFill/>
          <a:ln/>
        </p:spPr>
        <p:txBody>
          <a:bodyPr wrap="square" lIns="0" tIns="0" rIns="0" bIns="0" rtlCol="0" anchor="ctr"/>
          <a:lstStyle/>
          <a:p>
            <a:pPr indent="0" marL="0">
              <a:lnSpc>
                <a:spcPts val="1550"/>
              </a:lnSpc>
              <a:buNone/>
            </a:pPr>
            <a:r>
              <a:rPr lang="en-US" sz="1150" dirty="0">
                <a:solidFill>
                  <a:srgbClr val="1A1A1A"/>
                </a:solidFill>
                <a:latin typeface="Calibri" pitchFamily="34" charset="0"/>
                <a:ea typeface="Calibri" pitchFamily="34" charset="-122"/>
                <a:cs typeface="Calibri" pitchFamily="34" charset="-120"/>
              </a:rPr>
              <a:t>More operating funding shows up in wages and smaller classes; capital investment improves facilities — often with a lag before students feel the benefit.</a:t>
            </a:r>
            <a:endParaRPr lang="en-US" sz="1150" dirty="0"/>
          </a:p>
        </p:txBody>
      </p:sp>
      <p:sp>
        <p:nvSpPr>
          <p:cNvPr id="14" name="Shape 12"/>
          <p:cNvSpPr/>
          <p:nvPr/>
        </p:nvSpPr>
        <p:spPr>
          <a:xfrm>
            <a:off x="502920" y="3931920"/>
            <a:ext cx="5410048" cy="1965960"/>
          </a:xfrm>
          <a:prstGeom prst="roundRect">
            <a:avLst>
              <a:gd name="adj" fmla="val 3721"/>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15" name="Shape 13"/>
          <p:cNvSpPr/>
          <p:nvPr/>
        </p:nvSpPr>
        <p:spPr>
          <a:xfrm>
            <a:off x="758952" y="4187952"/>
            <a:ext cx="457200" cy="457200"/>
          </a:xfrm>
          <a:prstGeom prst="ellipse">
            <a:avLst/>
          </a:prstGeom>
          <a:solidFill>
            <a:srgbClr val="E8D6AE"/>
          </a:solidFill>
          <a:ln/>
        </p:spPr>
      </p:sp>
      <p:sp>
        <p:nvSpPr>
          <p:cNvPr id="16" name="Text 14"/>
          <p:cNvSpPr/>
          <p:nvPr/>
        </p:nvSpPr>
        <p:spPr>
          <a:xfrm>
            <a:off x="758952" y="4187952"/>
            <a:ext cx="457200" cy="457200"/>
          </a:xfrm>
          <a:prstGeom prst="rect">
            <a:avLst/>
          </a:prstGeom>
          <a:noFill/>
          <a:ln/>
        </p:spPr>
        <p:txBody>
          <a:bodyPr wrap="square" lIns="0" tIns="0" rIns="0" bIns="0" rtlCol="0" anchor="ctr"/>
          <a:lstStyle/>
          <a:p>
            <a:pPr algn="ctr" indent="0" marL="0">
              <a:buNone/>
            </a:pPr>
            <a:r>
              <a:rPr lang="en-US" sz="1800" b="1" dirty="0">
                <a:solidFill>
                  <a:srgbClr val="16233F"/>
                </a:solidFill>
                <a:latin typeface="Cambria" pitchFamily="34" charset="0"/>
                <a:ea typeface="Cambria" pitchFamily="34" charset="-122"/>
                <a:cs typeface="Cambria" pitchFamily="34" charset="-120"/>
              </a:rPr>
              <a:t>3</a:t>
            </a:r>
            <a:endParaRPr lang="en-US" sz="1800" dirty="0"/>
          </a:p>
        </p:txBody>
      </p:sp>
      <p:sp>
        <p:nvSpPr>
          <p:cNvPr id="17" name="Text 15"/>
          <p:cNvSpPr/>
          <p:nvPr/>
        </p:nvSpPr>
        <p:spPr>
          <a:xfrm>
            <a:off x="1371600" y="4151376"/>
            <a:ext cx="4312768" cy="530352"/>
          </a:xfrm>
          <a:prstGeom prst="rect">
            <a:avLst/>
          </a:prstGeom>
          <a:noFill/>
          <a:ln/>
        </p:spPr>
        <p:txBody>
          <a:bodyPr wrap="square" lIns="0" tIns="0" rIns="0" bIns="0" rtlCol="0" anchor="t"/>
          <a:lstStyle/>
          <a:p>
            <a:pPr indent="0" marL="0">
              <a:buNone/>
            </a:pPr>
            <a:r>
              <a:rPr lang="en-US" sz="1450" b="1" dirty="0">
                <a:solidFill>
                  <a:srgbClr val="16233F"/>
                </a:solidFill>
                <a:latin typeface="Calibri" pitchFamily="34" charset="0"/>
                <a:ea typeface="Calibri" pitchFamily="34" charset="-122"/>
                <a:cs typeface="Calibri" pitchFamily="34" charset="-120"/>
              </a:rPr>
              <a:t>The impact is largest where poverty is highest</a:t>
            </a:r>
            <a:endParaRPr lang="en-US" sz="1450" dirty="0"/>
          </a:p>
        </p:txBody>
      </p:sp>
      <p:sp>
        <p:nvSpPr>
          <p:cNvPr id="18" name="Text 16"/>
          <p:cNvSpPr/>
          <p:nvPr/>
        </p:nvSpPr>
        <p:spPr>
          <a:xfrm>
            <a:off x="758952" y="4773168"/>
            <a:ext cx="4897984" cy="960120"/>
          </a:xfrm>
          <a:prstGeom prst="rect">
            <a:avLst/>
          </a:prstGeom>
          <a:noFill/>
          <a:ln/>
        </p:spPr>
        <p:txBody>
          <a:bodyPr wrap="square" lIns="0" tIns="0" rIns="0" bIns="0" rtlCol="0" anchor="ctr"/>
          <a:lstStyle/>
          <a:p>
            <a:pPr indent="0" marL="0">
              <a:lnSpc>
                <a:spcPts val="1550"/>
              </a:lnSpc>
              <a:buNone/>
            </a:pPr>
            <a:r>
              <a:rPr lang="en-US" sz="1150" dirty="0">
                <a:solidFill>
                  <a:srgbClr val="1A1A1A"/>
                </a:solidFill>
                <a:latin typeface="Calibri" pitchFamily="34" charset="0"/>
                <a:ea typeface="Calibri" pitchFamily="34" charset="-122"/>
                <a:cs typeface="Calibri" pitchFamily="34" charset="-120"/>
              </a:rPr>
              <a:t>Progressive funding yields a several-fold larger return on investment in previously low-spending, higher-poverty districts than in lower-poverty ones.</a:t>
            </a:r>
            <a:endParaRPr lang="en-US" sz="1150" dirty="0"/>
          </a:p>
        </p:txBody>
      </p:sp>
      <p:sp>
        <p:nvSpPr>
          <p:cNvPr id="19" name="Shape 17"/>
          <p:cNvSpPr/>
          <p:nvPr/>
        </p:nvSpPr>
        <p:spPr>
          <a:xfrm>
            <a:off x="6278728" y="3931920"/>
            <a:ext cx="5410048" cy="1965960"/>
          </a:xfrm>
          <a:prstGeom prst="roundRect">
            <a:avLst>
              <a:gd name="adj" fmla="val 3721"/>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20" name="Shape 18"/>
          <p:cNvSpPr/>
          <p:nvPr/>
        </p:nvSpPr>
        <p:spPr>
          <a:xfrm>
            <a:off x="6534760" y="4187952"/>
            <a:ext cx="457200" cy="457200"/>
          </a:xfrm>
          <a:prstGeom prst="ellipse">
            <a:avLst/>
          </a:prstGeom>
          <a:solidFill>
            <a:srgbClr val="E8D6AE"/>
          </a:solidFill>
          <a:ln/>
        </p:spPr>
      </p:sp>
      <p:sp>
        <p:nvSpPr>
          <p:cNvPr id="21" name="Text 19"/>
          <p:cNvSpPr/>
          <p:nvPr/>
        </p:nvSpPr>
        <p:spPr>
          <a:xfrm>
            <a:off x="6534760" y="4187952"/>
            <a:ext cx="457200" cy="457200"/>
          </a:xfrm>
          <a:prstGeom prst="rect">
            <a:avLst/>
          </a:prstGeom>
          <a:noFill/>
          <a:ln/>
        </p:spPr>
        <p:txBody>
          <a:bodyPr wrap="square" lIns="0" tIns="0" rIns="0" bIns="0" rtlCol="0" anchor="ctr"/>
          <a:lstStyle/>
          <a:p>
            <a:pPr algn="ctr" indent="0" marL="0">
              <a:buNone/>
            </a:pPr>
            <a:r>
              <a:rPr lang="en-US" sz="1800" b="1" dirty="0">
                <a:solidFill>
                  <a:srgbClr val="16233F"/>
                </a:solidFill>
                <a:latin typeface="Cambria" pitchFamily="34" charset="0"/>
                <a:ea typeface="Cambria" pitchFamily="34" charset="-122"/>
                <a:cs typeface="Cambria" pitchFamily="34" charset="-120"/>
              </a:rPr>
              <a:t>4</a:t>
            </a:r>
            <a:endParaRPr lang="en-US" sz="1800" dirty="0"/>
          </a:p>
        </p:txBody>
      </p:sp>
      <p:sp>
        <p:nvSpPr>
          <p:cNvPr id="22" name="Text 20"/>
          <p:cNvSpPr/>
          <p:nvPr/>
        </p:nvSpPr>
        <p:spPr>
          <a:xfrm>
            <a:off x="7147408" y="4151376"/>
            <a:ext cx="4312768" cy="530352"/>
          </a:xfrm>
          <a:prstGeom prst="rect">
            <a:avLst/>
          </a:prstGeom>
          <a:noFill/>
          <a:ln/>
        </p:spPr>
        <p:txBody>
          <a:bodyPr wrap="square" lIns="0" tIns="0" rIns="0" bIns="0" rtlCol="0" anchor="t"/>
          <a:lstStyle/>
          <a:p>
            <a:pPr indent="0" marL="0">
              <a:buNone/>
            </a:pPr>
            <a:r>
              <a:rPr lang="en-US" sz="1450" b="1" dirty="0">
                <a:solidFill>
                  <a:srgbClr val="16233F"/>
                </a:solidFill>
                <a:latin typeface="Calibri" pitchFamily="34" charset="0"/>
                <a:ea typeface="Calibri" pitchFamily="34" charset="-122"/>
                <a:cs typeface="Calibri" pitchFamily="34" charset="-120"/>
              </a:rPr>
              <a:t>It doesn't matter how the money arrives</a:t>
            </a:r>
            <a:endParaRPr lang="en-US" sz="1450" dirty="0"/>
          </a:p>
        </p:txBody>
      </p:sp>
      <p:sp>
        <p:nvSpPr>
          <p:cNvPr id="23" name="Text 21"/>
          <p:cNvSpPr/>
          <p:nvPr/>
        </p:nvSpPr>
        <p:spPr>
          <a:xfrm>
            <a:off x="6534760" y="4773168"/>
            <a:ext cx="4897984" cy="960120"/>
          </a:xfrm>
          <a:prstGeom prst="rect">
            <a:avLst/>
          </a:prstGeom>
          <a:noFill/>
          <a:ln/>
        </p:spPr>
        <p:txBody>
          <a:bodyPr wrap="square" lIns="0" tIns="0" rIns="0" bIns="0" rtlCol="0" anchor="ctr"/>
          <a:lstStyle/>
          <a:p>
            <a:pPr indent="0" marL="0">
              <a:lnSpc>
                <a:spcPts val="1550"/>
              </a:lnSpc>
              <a:buNone/>
            </a:pPr>
            <a:r>
              <a:rPr lang="en-US" sz="1150" dirty="0">
                <a:solidFill>
                  <a:srgbClr val="1A1A1A"/>
                </a:solidFill>
                <a:latin typeface="Calibri" pitchFamily="34" charset="0"/>
                <a:ea typeface="Calibri" pitchFamily="34" charset="-122"/>
                <a:cs typeface="Calibri" pitchFamily="34" charset="-120"/>
              </a:rPr>
              <a:t>Whether funding increases come from legislative action, economic growth, federal stimulus, local voters, or judicial order — the effect on outcomes is the same.</a:t>
            </a:r>
            <a:endParaRPr lang="en-US" sz="1150" dirty="0"/>
          </a:p>
        </p:txBody>
      </p:sp>
      <p:sp>
        <p:nvSpPr>
          <p:cNvPr id="24" name="Text 22"/>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School Finance Indicators Database (SFID) research synthesis, Baker et al.</a:t>
            </a:r>
            <a:endParaRPr lang="en-US" sz="850" dirty="0"/>
          </a:p>
        </p:txBody>
      </p:sp>
      <p:sp>
        <p:nvSpPr>
          <p:cNvPr id="25" name="Text 23"/>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1</a:t>
            </a:r>
            <a:endParaRPr lang="en-US" sz="8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ADDRESSING THE SKEPTICS</a:t>
            </a:r>
            <a:endParaRPr lang="en-US" sz="1200" dirty="0"/>
          </a:p>
        </p:txBody>
      </p:sp>
      <p:sp>
        <p:nvSpPr>
          <p:cNvPr id="3" name="Text 1"/>
          <p:cNvSpPr/>
          <p:nvPr/>
        </p:nvSpPr>
        <p:spPr>
          <a:xfrm>
            <a:off x="502920" y="658368"/>
            <a:ext cx="11185855" cy="868680"/>
          </a:xfrm>
          <a:prstGeom prst="rect">
            <a:avLst/>
          </a:prstGeom>
          <a:noFill/>
          <a:ln/>
        </p:spPr>
        <p:txBody>
          <a:bodyPr wrap="square" lIns="0" tIns="0" rIns="0" bIns="0" rtlCol="0" anchor="ctr"/>
          <a:lstStyle/>
          <a:p>
            <a:pPr indent="0" marL="0">
              <a:lnSpc>
                <a:spcPts val="2730"/>
              </a:lnSpc>
              <a:buNone/>
            </a:pPr>
            <a:r>
              <a:rPr lang="en-US" sz="2600" b="1" dirty="0">
                <a:solidFill>
                  <a:srgbClr val="16233F"/>
                </a:solidFill>
                <a:latin typeface="Cambria" pitchFamily="34" charset="0"/>
                <a:ea typeface="Cambria" pitchFamily="34" charset="-122"/>
                <a:cs typeface="Cambria" pitchFamily="34" charset="-120"/>
              </a:rPr>
              <a:t>Adjust for Cost, and the “Clouds of Doubt” Clear</a:t>
            </a:r>
            <a:endParaRPr lang="en-US" sz="2600" dirty="0"/>
          </a:p>
        </p:txBody>
      </p:sp>
      <p:pic>
        <p:nvPicPr>
          <p:cNvPr id="4" name="Image 0" descr="/tmp/work/extract/roza_slide35_Graphic_3.png">    </p:cNvPr>
          <p:cNvPicPr>
            <a:picLocks noChangeAspect="1"/>
          </p:cNvPicPr>
          <p:nvPr/>
        </p:nvPicPr>
        <p:blipFill>
          <a:blip r:embed="rId1"/>
          <a:stretch>
            <a:fillRect/>
          </a:stretch>
        </p:blipFill>
        <p:spPr>
          <a:xfrm>
            <a:off x="502920" y="2238522"/>
            <a:ext cx="7040880" cy="3249637"/>
          </a:xfrm>
          <a:prstGeom prst="rect">
            <a:avLst/>
          </a:prstGeom>
        </p:spPr>
      </p:pic>
      <p:sp>
        <p:nvSpPr>
          <p:cNvPr id="5" name="Shape 2"/>
          <p:cNvSpPr/>
          <p:nvPr/>
        </p:nvSpPr>
        <p:spPr>
          <a:xfrm>
            <a:off x="7863840" y="1463040"/>
            <a:ext cx="3824935" cy="960120"/>
          </a:xfrm>
          <a:prstGeom prst="roundRect">
            <a:avLst>
              <a:gd name="adj" fmla="val 7619"/>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6" name="Text 3"/>
          <p:cNvSpPr/>
          <p:nvPr/>
        </p:nvSpPr>
        <p:spPr>
          <a:xfrm>
            <a:off x="8065008" y="1572768"/>
            <a:ext cx="3422599" cy="457200"/>
          </a:xfrm>
          <a:prstGeom prst="rect">
            <a:avLst/>
          </a:prstGeom>
          <a:noFill/>
          <a:ln/>
        </p:spPr>
        <p:txBody>
          <a:bodyPr wrap="square" lIns="0" tIns="0" rIns="0" bIns="0" rtlCol="0" anchor="ctr"/>
          <a:lstStyle/>
          <a:p>
            <a:pPr indent="0" marL="0">
              <a:buNone/>
            </a:pPr>
            <a:r>
              <a:rPr lang="en-US" sz="2600" b="1" dirty="0">
                <a:solidFill>
                  <a:srgbClr val="1F3A5F"/>
                </a:solidFill>
                <a:latin typeface="Cambria" pitchFamily="34" charset="0"/>
                <a:ea typeface="Cambria" pitchFamily="34" charset="-122"/>
                <a:cs typeface="Cambria" pitchFamily="34" charset="-120"/>
              </a:rPr>
              <a:t>3a: No Cost Control</a:t>
            </a:r>
            <a:endParaRPr lang="en-US" sz="2600" dirty="0"/>
          </a:p>
        </p:txBody>
      </p:sp>
      <p:sp>
        <p:nvSpPr>
          <p:cNvPr id="7" name="Text 4"/>
          <p:cNvSpPr/>
          <p:nvPr/>
        </p:nvSpPr>
        <p:spPr>
          <a:xfrm>
            <a:off x="8065008" y="2011680"/>
            <a:ext cx="3422599" cy="365760"/>
          </a:xfrm>
          <a:prstGeom prst="rect">
            <a:avLst/>
          </a:prstGeom>
          <a:noFill/>
          <a:ln/>
        </p:spPr>
        <p:txBody>
          <a:bodyPr wrap="square" lIns="0" tIns="0" rIns="0" bIns="0" rtlCol="0" anchor="ctr"/>
          <a:lstStyle/>
          <a:p>
            <a:pPr indent="0" marL="0">
              <a:lnSpc>
                <a:spcPts val="1250"/>
              </a:lnSpc>
              <a:buNone/>
            </a:pPr>
            <a:r>
              <a:rPr lang="en-US" sz="1000" dirty="0">
                <a:solidFill>
                  <a:srgbClr val="5B6472"/>
                </a:solidFill>
                <a:latin typeface="Calibri" pitchFamily="34" charset="0"/>
                <a:ea typeface="Calibri" pitchFamily="34" charset="-122"/>
                <a:cs typeface="Calibri" pitchFamily="34" charset="-120"/>
              </a:rPr>
              <a:t>SPENDING ÷ LABOR-MARKET MEAN vs. OUTCOME INDEX — THE RAW COMPARISON BEHIND THE “CLOUDS OF DOUBT” ARGUMENT</a:t>
            </a:r>
            <a:endParaRPr lang="en-US" sz="1000" dirty="0"/>
          </a:p>
        </p:txBody>
      </p:sp>
      <p:sp>
        <p:nvSpPr>
          <p:cNvPr id="8" name="Shape 5"/>
          <p:cNvSpPr/>
          <p:nvPr/>
        </p:nvSpPr>
        <p:spPr>
          <a:xfrm>
            <a:off x="7863840" y="2560320"/>
            <a:ext cx="3824935" cy="960120"/>
          </a:xfrm>
          <a:prstGeom prst="roundRect">
            <a:avLst>
              <a:gd name="adj" fmla="val 7619"/>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9" name="Text 6"/>
          <p:cNvSpPr/>
          <p:nvPr/>
        </p:nvSpPr>
        <p:spPr>
          <a:xfrm>
            <a:off x="8065008" y="2670048"/>
            <a:ext cx="3422599" cy="457200"/>
          </a:xfrm>
          <a:prstGeom prst="rect">
            <a:avLst/>
          </a:prstGeom>
          <a:noFill/>
          <a:ln/>
        </p:spPr>
        <p:txBody>
          <a:bodyPr wrap="square" lIns="0" tIns="0" rIns="0" bIns="0" rtlCol="0" anchor="ctr"/>
          <a:lstStyle/>
          <a:p>
            <a:pPr indent="0" marL="0">
              <a:buNone/>
            </a:pPr>
            <a:r>
              <a:rPr lang="en-US" sz="2600" b="1" dirty="0">
                <a:solidFill>
                  <a:srgbClr val="B98B33"/>
                </a:solidFill>
                <a:latin typeface="Cambria" pitchFamily="34" charset="0"/>
                <a:ea typeface="Cambria" pitchFamily="34" charset="-122"/>
                <a:cs typeface="Cambria" pitchFamily="34" charset="-120"/>
              </a:rPr>
              <a:t>3b: Cost-Adjusted</a:t>
            </a:r>
            <a:endParaRPr lang="en-US" sz="2600" dirty="0"/>
          </a:p>
        </p:txBody>
      </p:sp>
      <p:sp>
        <p:nvSpPr>
          <p:cNvPr id="10" name="Text 7"/>
          <p:cNvSpPr/>
          <p:nvPr/>
        </p:nvSpPr>
        <p:spPr>
          <a:xfrm>
            <a:off x="8065008" y="3108960"/>
            <a:ext cx="3422599" cy="365760"/>
          </a:xfrm>
          <a:prstGeom prst="rect">
            <a:avLst/>
          </a:prstGeom>
          <a:noFill/>
          <a:ln/>
        </p:spPr>
        <p:txBody>
          <a:bodyPr wrap="square" lIns="0" tIns="0" rIns="0" bIns="0" rtlCol="0" anchor="ctr"/>
          <a:lstStyle/>
          <a:p>
            <a:pPr indent="0" marL="0">
              <a:lnSpc>
                <a:spcPts val="1250"/>
              </a:lnSpc>
              <a:buNone/>
            </a:pPr>
            <a:r>
              <a:rPr lang="en-US" sz="1000" dirty="0">
                <a:solidFill>
                  <a:srgbClr val="5B6472"/>
                </a:solidFill>
                <a:latin typeface="Calibri" pitchFamily="34" charset="0"/>
                <a:ea typeface="Calibri" pitchFamily="34" charset="-122"/>
                <a:cs typeface="Calibri" pitchFamily="34" charset="-120"/>
              </a:rPr>
              <a:t>CURRENT SPENDING AS % OF ADEQUATE (COST-BASED) SPENDING vs. OUTCOME INDEX — SAME DISTRICTS, SAME YEAR</a:t>
            </a:r>
            <a:endParaRPr lang="en-US" sz="1000" dirty="0"/>
          </a:p>
        </p:txBody>
      </p:sp>
      <p:sp>
        <p:nvSpPr>
          <p:cNvPr id="11" name="Text 8"/>
          <p:cNvSpPr/>
          <p:nvPr/>
        </p:nvSpPr>
        <p:spPr>
          <a:xfrm>
            <a:off x="7863840" y="3703320"/>
            <a:ext cx="3824935" cy="2788920"/>
          </a:xfrm>
          <a:prstGeom prst="rect">
            <a:avLst/>
          </a:prstGeom>
          <a:noFill/>
          <a:ln/>
        </p:spPr>
        <p:txBody>
          <a:bodyPr wrap="square" lIns="0" tIns="0" rIns="0" bIns="0" rtlCol="0" anchor="t"/>
          <a:lstStyle/>
          <a:p>
            <a:pPr marL="177800" indent="-177800">
              <a:lnSpc>
                <a:spcPts val="1450"/>
              </a:lnSpc>
              <a:spcAft>
                <a:spcPts val="1000"/>
              </a:spcAft>
              <a:buSzPct val="100000"/>
              <a:buChar char="•"/>
            </a:pPr>
            <a:r>
              <a:rPr lang="en-US" sz="1100" dirty="0">
                <a:solidFill>
                  <a:srgbClr val="1A1A1A"/>
                </a:solidFill>
                <a:latin typeface="Calibri" pitchFamily="34" charset="0"/>
                <a:ea typeface="Calibri" pitchFamily="34" charset="-122"/>
                <a:cs typeface="Calibri" pitchFamily="34" charset="-120"/>
              </a:rPr>
              <a:t>Panel 3a is the “raw” scatter used to argue money doesn't matter: spending relative to the local labor market against outcomes, with almost no visible slope.</a:t>
            </a:r>
            <a:endParaRPr lang="en-US" sz="1100" dirty="0"/>
          </a:p>
          <a:p>
            <a:pPr marL="177800" indent="-177800">
              <a:lnSpc>
                <a:spcPts val="1450"/>
              </a:lnSpc>
              <a:spcAft>
                <a:spcPts val="1000"/>
              </a:spcAft>
              <a:buSzPct val="100000"/>
              <a:buChar char="•"/>
            </a:pPr>
            <a:r>
              <a:rPr lang="en-US" sz="1100" dirty="0">
                <a:solidFill>
                  <a:srgbClr val="1A1A1A"/>
                </a:solidFill>
                <a:latin typeface="Calibri" pitchFamily="34" charset="0"/>
                <a:ea typeface="Calibri" pitchFamily="34" charset="-122"/>
                <a:cs typeface="Calibri" pitchFamily="34" charset="-120"/>
              </a:rPr>
              <a:t>Panel 3b plots the same districts against the same outcome measure — but on the x-axis, spending is compared to the estimated cost of adequate outcomes rather than to a flat labor-market benchmark. The relationship becomes clear and positive.</a:t>
            </a:r>
            <a:endParaRPr lang="en-US" sz="1100" dirty="0"/>
          </a:p>
          <a:p>
            <a:pPr marL="177800" indent="-177800">
              <a:lnSpc>
                <a:spcPts val="1450"/>
              </a:lnSpc>
              <a:spcAft>
                <a:spcPts val="1000"/>
              </a:spcAft>
              <a:buSzPct val="100000"/>
              <a:buChar char="•"/>
            </a:pPr>
            <a:r>
              <a:rPr lang="en-US" sz="1100" dirty="0">
                <a:solidFill>
                  <a:srgbClr val="1A1A1A"/>
                </a:solidFill>
                <a:latin typeface="Calibri" pitchFamily="34" charset="0"/>
                <a:ea typeface="Calibri" pitchFamily="34" charset="-122"/>
                <a:cs typeface="Calibri" pitchFamily="34" charset="-120"/>
              </a:rPr>
              <a:t>In both panels, majority-Black districts (red) cluster in the lower-left: below-average outcomes, and — once cost is accounted for — below-adequate funding. The raw comparison obscures that pattern; the cost-adjusted one names it.</a:t>
            </a:r>
            <a:endParaRPr lang="en-US" sz="1100" dirty="0"/>
          </a:p>
        </p:txBody>
      </p:sp>
      <p:sp>
        <p:nvSpPr>
          <p:cNvPr id="12" name="Text 9"/>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American Institutes for Research &amp; Bruce D. Baker, “Understanding the Cost of Providing Adequate Educational Opportunity in Oregon,” prepared for the Oregon Legislative Policy and Research Office, Feb. 2025.</a:t>
            </a:r>
            <a:endParaRPr lang="en-US" sz="850" dirty="0"/>
          </a:p>
        </p:txBody>
      </p:sp>
      <p:sp>
        <p:nvSpPr>
          <p:cNvPr id="13" name="Text 10"/>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19</a:t>
            </a:r>
            <a:endParaRPr lang="en-US" sz="8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6233F"/>
        </a:solidFill>
      </p:bgPr>
    </p:bg>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endParaRPr lang="en-US" sz="1200" dirty="0"/>
          </a:p>
        </p:txBody>
      </p:sp>
      <p:sp>
        <p:nvSpPr>
          <p:cNvPr id="3" name="Text 1"/>
          <p:cNvSpPr/>
          <p:nvPr/>
        </p:nvSpPr>
        <p:spPr>
          <a:xfrm>
            <a:off x="502920" y="502920"/>
            <a:ext cx="9144000" cy="32004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KEY TAKEAWAYS</a:t>
            </a:r>
            <a:endParaRPr lang="en-US" sz="1200" dirty="0"/>
          </a:p>
        </p:txBody>
      </p:sp>
      <p:sp>
        <p:nvSpPr>
          <p:cNvPr id="4" name="Text 2"/>
          <p:cNvSpPr/>
          <p:nvPr/>
        </p:nvSpPr>
        <p:spPr>
          <a:xfrm>
            <a:off x="502920" y="822960"/>
            <a:ext cx="11185855" cy="731520"/>
          </a:xfrm>
          <a:prstGeom prst="rect">
            <a:avLst/>
          </a:prstGeom>
          <a:noFill/>
          <a:ln/>
        </p:spPr>
        <p:txBody>
          <a:bodyPr wrap="square" lIns="0" tIns="0" rIns="0" bIns="0" rtlCol="0" anchor="ctr"/>
          <a:lstStyle/>
          <a:p>
            <a:pPr indent="0" marL="0">
              <a:lnSpc>
                <a:spcPts val="3150"/>
              </a:lnSpc>
              <a:buNone/>
            </a:pPr>
            <a:r>
              <a:rPr lang="en-US" sz="3000" b="1" dirty="0">
                <a:solidFill>
                  <a:srgbClr val="FFFFFF"/>
                </a:solidFill>
                <a:latin typeface="Cambria" pitchFamily="34" charset="0"/>
                <a:ea typeface="Cambria" pitchFamily="34" charset="-122"/>
                <a:cs typeface="Cambria" pitchFamily="34" charset="-120"/>
              </a:rPr>
              <a:t>What the Data Show</a:t>
            </a:r>
            <a:endParaRPr lang="en-US" sz="3000" dirty="0"/>
          </a:p>
        </p:txBody>
      </p:sp>
      <p:sp>
        <p:nvSpPr>
          <p:cNvPr id="5" name="Shape 3"/>
          <p:cNvSpPr/>
          <p:nvPr/>
        </p:nvSpPr>
        <p:spPr>
          <a:xfrm>
            <a:off x="502920" y="1691640"/>
            <a:ext cx="5410048" cy="1417320"/>
          </a:xfrm>
          <a:prstGeom prst="roundRect">
            <a:avLst>
              <a:gd name="adj" fmla="val 5161"/>
            </a:avLst>
          </a:prstGeom>
          <a:solidFill>
            <a:srgbClr val="1F3A5F"/>
          </a:solidFill>
          <a:ln/>
        </p:spPr>
      </p:sp>
      <p:sp>
        <p:nvSpPr>
          <p:cNvPr id="6" name="Shape 4"/>
          <p:cNvSpPr/>
          <p:nvPr/>
        </p:nvSpPr>
        <p:spPr>
          <a:xfrm>
            <a:off x="704088" y="1892808"/>
            <a:ext cx="310896" cy="310896"/>
          </a:xfrm>
          <a:prstGeom prst="ellipse">
            <a:avLst/>
          </a:prstGeom>
          <a:solidFill>
            <a:srgbClr val="B98B33"/>
          </a:solidFill>
          <a:ln/>
        </p:spPr>
      </p:sp>
      <p:sp>
        <p:nvSpPr>
          <p:cNvPr id="7" name="Text 5"/>
          <p:cNvSpPr/>
          <p:nvPr/>
        </p:nvSpPr>
        <p:spPr>
          <a:xfrm>
            <a:off x="704088" y="1892808"/>
            <a:ext cx="310896" cy="310896"/>
          </a:xfrm>
          <a:prstGeom prst="rect">
            <a:avLst/>
          </a:prstGeom>
          <a:noFill/>
          <a:ln/>
        </p:spPr>
        <p:txBody>
          <a:bodyPr wrap="square" lIns="0" tIns="0" rIns="0" bIns="0" rtlCol="0" anchor="ctr"/>
          <a:lstStyle/>
          <a:p>
            <a:pPr algn="ctr" indent="0" marL="0">
              <a:buNone/>
            </a:pPr>
            <a:r>
              <a:rPr lang="en-US" sz="1300" b="1" dirty="0">
                <a:solidFill>
                  <a:srgbClr val="16233F"/>
                </a:solidFill>
                <a:latin typeface="Cambria" pitchFamily="34" charset="0"/>
                <a:ea typeface="Cambria" pitchFamily="34" charset="-122"/>
                <a:cs typeface="Cambria" pitchFamily="34" charset="-120"/>
              </a:rPr>
              <a:t>1</a:t>
            </a:r>
            <a:endParaRPr lang="en-US" sz="1300" dirty="0"/>
          </a:p>
        </p:txBody>
      </p:sp>
      <p:sp>
        <p:nvSpPr>
          <p:cNvPr id="8" name="Text 6"/>
          <p:cNvSpPr/>
          <p:nvPr/>
        </p:nvSpPr>
        <p:spPr>
          <a:xfrm>
            <a:off x="1143000" y="1837944"/>
            <a:ext cx="4541368" cy="1143000"/>
          </a:xfrm>
          <a:prstGeom prst="rect">
            <a:avLst/>
          </a:prstGeom>
          <a:noFill/>
          <a:ln/>
        </p:spPr>
        <p:txBody>
          <a:bodyPr wrap="square" lIns="0" tIns="0" rIns="0" bIns="0" rtlCol="0" anchor="t"/>
          <a:lstStyle/>
          <a:p>
            <a:pPr indent="0" marL="0">
              <a:lnSpc>
                <a:spcPts val="1450"/>
              </a:lnSpc>
              <a:buNone/>
            </a:pPr>
            <a:r>
              <a:rPr lang="en-US" sz="1100" dirty="0">
                <a:solidFill>
                  <a:srgbClr val="E7ECF5"/>
                </a:solidFill>
                <a:latin typeface="Calibri" pitchFamily="34" charset="0"/>
                <a:ea typeface="Calibri" pitchFamily="34" charset="-122"/>
                <a:cs typeface="Calibri" pitchFamily="34" charset="-120"/>
              </a:rPr>
              <a:t>Both states have moved from overfunded to underfunded relative to the cost of national-average outcomes since 2009 — Missouri more severely than Kansas.</a:t>
            </a:r>
            <a:endParaRPr lang="en-US" sz="1100" dirty="0"/>
          </a:p>
        </p:txBody>
      </p:sp>
      <p:sp>
        <p:nvSpPr>
          <p:cNvPr id="9" name="Shape 7"/>
          <p:cNvSpPr/>
          <p:nvPr/>
        </p:nvSpPr>
        <p:spPr>
          <a:xfrm>
            <a:off x="6278728" y="1691640"/>
            <a:ext cx="5410048" cy="1417320"/>
          </a:xfrm>
          <a:prstGeom prst="roundRect">
            <a:avLst>
              <a:gd name="adj" fmla="val 5161"/>
            </a:avLst>
          </a:prstGeom>
          <a:solidFill>
            <a:srgbClr val="1F3A5F"/>
          </a:solidFill>
          <a:ln/>
        </p:spPr>
      </p:sp>
      <p:sp>
        <p:nvSpPr>
          <p:cNvPr id="10" name="Shape 8"/>
          <p:cNvSpPr/>
          <p:nvPr/>
        </p:nvSpPr>
        <p:spPr>
          <a:xfrm>
            <a:off x="6479896" y="1892808"/>
            <a:ext cx="310896" cy="310896"/>
          </a:xfrm>
          <a:prstGeom prst="ellipse">
            <a:avLst/>
          </a:prstGeom>
          <a:solidFill>
            <a:srgbClr val="B98B33"/>
          </a:solidFill>
          <a:ln/>
        </p:spPr>
      </p:sp>
      <p:sp>
        <p:nvSpPr>
          <p:cNvPr id="11" name="Text 9"/>
          <p:cNvSpPr/>
          <p:nvPr/>
        </p:nvSpPr>
        <p:spPr>
          <a:xfrm>
            <a:off x="6479896" y="1892808"/>
            <a:ext cx="310896" cy="310896"/>
          </a:xfrm>
          <a:prstGeom prst="rect">
            <a:avLst/>
          </a:prstGeom>
          <a:noFill/>
          <a:ln/>
        </p:spPr>
        <p:txBody>
          <a:bodyPr wrap="square" lIns="0" tIns="0" rIns="0" bIns="0" rtlCol="0" anchor="ctr"/>
          <a:lstStyle/>
          <a:p>
            <a:pPr algn="ctr" indent="0" marL="0">
              <a:buNone/>
            </a:pPr>
            <a:r>
              <a:rPr lang="en-US" sz="1300" b="1" dirty="0">
                <a:solidFill>
                  <a:srgbClr val="16233F"/>
                </a:solidFill>
                <a:latin typeface="Cambria" pitchFamily="34" charset="0"/>
                <a:ea typeface="Cambria" pitchFamily="34" charset="-122"/>
                <a:cs typeface="Cambria" pitchFamily="34" charset="-120"/>
              </a:rPr>
              <a:t>2</a:t>
            </a:r>
            <a:endParaRPr lang="en-US" sz="1300" dirty="0"/>
          </a:p>
        </p:txBody>
      </p:sp>
      <p:sp>
        <p:nvSpPr>
          <p:cNvPr id="12" name="Text 10"/>
          <p:cNvSpPr/>
          <p:nvPr/>
        </p:nvSpPr>
        <p:spPr>
          <a:xfrm>
            <a:off x="6918808" y="1837944"/>
            <a:ext cx="4541368" cy="1143000"/>
          </a:xfrm>
          <a:prstGeom prst="rect">
            <a:avLst/>
          </a:prstGeom>
          <a:noFill/>
          <a:ln/>
        </p:spPr>
        <p:txBody>
          <a:bodyPr wrap="square" lIns="0" tIns="0" rIns="0" bIns="0" rtlCol="0" anchor="t"/>
          <a:lstStyle/>
          <a:p>
            <a:pPr indent="0" marL="0">
              <a:lnSpc>
                <a:spcPts val="1450"/>
              </a:lnSpc>
              <a:buNone/>
            </a:pPr>
            <a:r>
              <a:rPr lang="en-US" sz="1100" dirty="0">
                <a:solidFill>
                  <a:srgbClr val="E7ECF5"/>
                </a:solidFill>
                <a:latin typeface="Calibri" pitchFamily="34" charset="0"/>
                <a:ea typeface="Calibri" pitchFamily="34" charset="-122"/>
                <a:cs typeface="Calibri" pitchFamily="34" charset="-120"/>
              </a:rPr>
              <a:t>Outcomes have declined alongside funding in both states, consistent with the broader national pattern: money matters, in both directions.</a:t>
            </a:r>
            <a:endParaRPr lang="en-US" sz="1100" dirty="0"/>
          </a:p>
        </p:txBody>
      </p:sp>
      <p:sp>
        <p:nvSpPr>
          <p:cNvPr id="13" name="Shape 11"/>
          <p:cNvSpPr/>
          <p:nvPr/>
        </p:nvSpPr>
        <p:spPr>
          <a:xfrm>
            <a:off x="502920" y="3337560"/>
            <a:ext cx="5410048" cy="1417320"/>
          </a:xfrm>
          <a:prstGeom prst="roundRect">
            <a:avLst>
              <a:gd name="adj" fmla="val 5161"/>
            </a:avLst>
          </a:prstGeom>
          <a:solidFill>
            <a:srgbClr val="1F3A5F"/>
          </a:solidFill>
          <a:ln/>
        </p:spPr>
      </p:sp>
      <p:sp>
        <p:nvSpPr>
          <p:cNvPr id="14" name="Shape 12"/>
          <p:cNvSpPr/>
          <p:nvPr/>
        </p:nvSpPr>
        <p:spPr>
          <a:xfrm>
            <a:off x="704088" y="3538728"/>
            <a:ext cx="310896" cy="310896"/>
          </a:xfrm>
          <a:prstGeom prst="ellipse">
            <a:avLst/>
          </a:prstGeom>
          <a:solidFill>
            <a:srgbClr val="B98B33"/>
          </a:solidFill>
          <a:ln/>
        </p:spPr>
      </p:sp>
      <p:sp>
        <p:nvSpPr>
          <p:cNvPr id="15" name="Text 13"/>
          <p:cNvSpPr/>
          <p:nvPr/>
        </p:nvSpPr>
        <p:spPr>
          <a:xfrm>
            <a:off x="704088" y="3538728"/>
            <a:ext cx="310896" cy="310896"/>
          </a:xfrm>
          <a:prstGeom prst="rect">
            <a:avLst/>
          </a:prstGeom>
          <a:noFill/>
          <a:ln/>
        </p:spPr>
        <p:txBody>
          <a:bodyPr wrap="square" lIns="0" tIns="0" rIns="0" bIns="0" rtlCol="0" anchor="ctr"/>
          <a:lstStyle/>
          <a:p>
            <a:pPr algn="ctr" indent="0" marL="0">
              <a:buNone/>
            </a:pPr>
            <a:r>
              <a:rPr lang="en-US" sz="1300" b="1" dirty="0">
                <a:solidFill>
                  <a:srgbClr val="16233F"/>
                </a:solidFill>
                <a:latin typeface="Cambria" pitchFamily="34" charset="0"/>
                <a:ea typeface="Cambria" pitchFamily="34" charset="-122"/>
                <a:cs typeface="Cambria" pitchFamily="34" charset="-120"/>
              </a:rPr>
              <a:t>3</a:t>
            </a:r>
            <a:endParaRPr lang="en-US" sz="1300" dirty="0"/>
          </a:p>
        </p:txBody>
      </p:sp>
      <p:sp>
        <p:nvSpPr>
          <p:cNvPr id="16" name="Text 14"/>
          <p:cNvSpPr/>
          <p:nvPr/>
        </p:nvSpPr>
        <p:spPr>
          <a:xfrm>
            <a:off x="1143000" y="3483864"/>
            <a:ext cx="4541368" cy="1143000"/>
          </a:xfrm>
          <a:prstGeom prst="rect">
            <a:avLst/>
          </a:prstGeom>
          <a:noFill/>
          <a:ln/>
        </p:spPr>
        <p:txBody>
          <a:bodyPr wrap="square" lIns="0" tIns="0" rIns="0" bIns="0" rtlCol="0" anchor="t"/>
          <a:lstStyle/>
          <a:p>
            <a:pPr indent="0" marL="0">
              <a:lnSpc>
                <a:spcPts val="1450"/>
              </a:lnSpc>
              <a:buNone/>
            </a:pPr>
            <a:r>
              <a:rPr lang="en-US" sz="1100" dirty="0">
                <a:solidFill>
                  <a:srgbClr val="E7ECF5"/>
                </a:solidFill>
                <a:latin typeface="Calibri" pitchFamily="34" charset="0"/>
                <a:ea typeface="Calibri" pitchFamily="34" charset="-122"/>
                <a:cs typeface="Calibri" pitchFamily="34" charset="-120"/>
              </a:rPr>
              <a:t>Underfunding is not evenly distributed — it concentrates in higher-poverty, higher-Black and -Hispanic districts, and within-metro gaps can exceed 100 points.</a:t>
            </a:r>
            <a:endParaRPr lang="en-US" sz="1100" dirty="0"/>
          </a:p>
        </p:txBody>
      </p:sp>
      <p:sp>
        <p:nvSpPr>
          <p:cNvPr id="17" name="Shape 15"/>
          <p:cNvSpPr/>
          <p:nvPr/>
        </p:nvSpPr>
        <p:spPr>
          <a:xfrm>
            <a:off x="6278728" y="3337560"/>
            <a:ext cx="5410048" cy="1417320"/>
          </a:xfrm>
          <a:prstGeom prst="roundRect">
            <a:avLst>
              <a:gd name="adj" fmla="val 5161"/>
            </a:avLst>
          </a:prstGeom>
          <a:solidFill>
            <a:srgbClr val="1F3A5F"/>
          </a:solidFill>
          <a:ln/>
        </p:spPr>
      </p:sp>
      <p:sp>
        <p:nvSpPr>
          <p:cNvPr id="18" name="Shape 16"/>
          <p:cNvSpPr/>
          <p:nvPr/>
        </p:nvSpPr>
        <p:spPr>
          <a:xfrm>
            <a:off x="6479896" y="3538728"/>
            <a:ext cx="310896" cy="310896"/>
          </a:xfrm>
          <a:prstGeom prst="ellipse">
            <a:avLst/>
          </a:prstGeom>
          <a:solidFill>
            <a:srgbClr val="B98B33"/>
          </a:solidFill>
          <a:ln/>
        </p:spPr>
      </p:sp>
      <p:sp>
        <p:nvSpPr>
          <p:cNvPr id="19" name="Text 17"/>
          <p:cNvSpPr/>
          <p:nvPr/>
        </p:nvSpPr>
        <p:spPr>
          <a:xfrm>
            <a:off x="6479896" y="3538728"/>
            <a:ext cx="310896" cy="310896"/>
          </a:xfrm>
          <a:prstGeom prst="rect">
            <a:avLst/>
          </a:prstGeom>
          <a:noFill/>
          <a:ln/>
        </p:spPr>
        <p:txBody>
          <a:bodyPr wrap="square" lIns="0" tIns="0" rIns="0" bIns="0" rtlCol="0" anchor="ctr"/>
          <a:lstStyle/>
          <a:p>
            <a:pPr algn="ctr" indent="0" marL="0">
              <a:buNone/>
            </a:pPr>
            <a:r>
              <a:rPr lang="en-US" sz="1300" b="1" dirty="0">
                <a:solidFill>
                  <a:srgbClr val="16233F"/>
                </a:solidFill>
                <a:latin typeface="Cambria" pitchFamily="34" charset="0"/>
                <a:ea typeface="Cambria" pitchFamily="34" charset="-122"/>
                <a:cs typeface="Cambria" pitchFamily="34" charset="-120"/>
              </a:rPr>
              <a:t>4</a:t>
            </a:r>
            <a:endParaRPr lang="en-US" sz="1300" dirty="0"/>
          </a:p>
        </p:txBody>
      </p:sp>
      <p:sp>
        <p:nvSpPr>
          <p:cNvPr id="20" name="Text 18"/>
          <p:cNvSpPr/>
          <p:nvPr/>
        </p:nvSpPr>
        <p:spPr>
          <a:xfrm>
            <a:off x="6918808" y="3483864"/>
            <a:ext cx="4541368" cy="1143000"/>
          </a:xfrm>
          <a:prstGeom prst="rect">
            <a:avLst/>
          </a:prstGeom>
          <a:noFill/>
          <a:ln/>
        </p:spPr>
        <p:txBody>
          <a:bodyPr wrap="square" lIns="0" tIns="0" rIns="0" bIns="0" rtlCol="0" anchor="t"/>
          <a:lstStyle/>
          <a:p>
            <a:pPr indent="0" marL="0">
              <a:lnSpc>
                <a:spcPts val="1450"/>
              </a:lnSpc>
              <a:buNone/>
            </a:pPr>
            <a:r>
              <a:rPr lang="en-US" sz="1100" dirty="0">
                <a:solidFill>
                  <a:srgbClr val="E7ECF5"/>
                </a:solidFill>
                <a:latin typeface="Calibri" pitchFamily="34" charset="0"/>
                <a:ea typeface="Calibri" pitchFamily="34" charset="-122"/>
                <a:cs typeface="Calibri" pitchFamily="34" charset="-120"/>
              </a:rPr>
              <a:t>Kansas City's two school systems diverged sharply: Missouri's side swung from overfunded to the steepest decline in the metro; Kansas's side was the only one to improve.</a:t>
            </a:r>
            <a:endParaRPr lang="en-US" sz="1100" dirty="0"/>
          </a:p>
        </p:txBody>
      </p:sp>
      <p:sp>
        <p:nvSpPr>
          <p:cNvPr id="21" name="Shape 19"/>
          <p:cNvSpPr/>
          <p:nvPr/>
        </p:nvSpPr>
        <p:spPr>
          <a:xfrm>
            <a:off x="502920" y="4983480"/>
            <a:ext cx="5410048" cy="1417320"/>
          </a:xfrm>
          <a:prstGeom prst="roundRect">
            <a:avLst>
              <a:gd name="adj" fmla="val 5161"/>
            </a:avLst>
          </a:prstGeom>
          <a:solidFill>
            <a:srgbClr val="1F3A5F"/>
          </a:solidFill>
          <a:ln/>
        </p:spPr>
      </p:sp>
      <p:sp>
        <p:nvSpPr>
          <p:cNvPr id="22" name="Shape 20"/>
          <p:cNvSpPr/>
          <p:nvPr/>
        </p:nvSpPr>
        <p:spPr>
          <a:xfrm>
            <a:off x="704088" y="5184648"/>
            <a:ext cx="310896" cy="310896"/>
          </a:xfrm>
          <a:prstGeom prst="ellipse">
            <a:avLst/>
          </a:prstGeom>
          <a:solidFill>
            <a:srgbClr val="B98B33"/>
          </a:solidFill>
          <a:ln/>
        </p:spPr>
      </p:sp>
      <p:sp>
        <p:nvSpPr>
          <p:cNvPr id="23" name="Text 21"/>
          <p:cNvSpPr/>
          <p:nvPr/>
        </p:nvSpPr>
        <p:spPr>
          <a:xfrm>
            <a:off x="704088" y="5184648"/>
            <a:ext cx="310896" cy="310896"/>
          </a:xfrm>
          <a:prstGeom prst="rect">
            <a:avLst/>
          </a:prstGeom>
          <a:noFill/>
          <a:ln/>
        </p:spPr>
        <p:txBody>
          <a:bodyPr wrap="square" lIns="0" tIns="0" rIns="0" bIns="0" rtlCol="0" anchor="ctr"/>
          <a:lstStyle/>
          <a:p>
            <a:pPr algn="ctr" indent="0" marL="0">
              <a:buNone/>
            </a:pPr>
            <a:r>
              <a:rPr lang="en-US" sz="1300" b="1" dirty="0">
                <a:solidFill>
                  <a:srgbClr val="16233F"/>
                </a:solidFill>
                <a:latin typeface="Cambria" pitchFamily="34" charset="0"/>
                <a:ea typeface="Cambria" pitchFamily="34" charset="-122"/>
                <a:cs typeface="Cambria" pitchFamily="34" charset="-120"/>
              </a:rPr>
              <a:t>5</a:t>
            </a:r>
            <a:endParaRPr lang="en-US" sz="1300" dirty="0"/>
          </a:p>
        </p:txBody>
      </p:sp>
      <p:sp>
        <p:nvSpPr>
          <p:cNvPr id="24" name="Text 22"/>
          <p:cNvSpPr/>
          <p:nvPr/>
        </p:nvSpPr>
        <p:spPr>
          <a:xfrm>
            <a:off x="1143000" y="5129784"/>
            <a:ext cx="4541368" cy="1143000"/>
          </a:xfrm>
          <a:prstGeom prst="rect">
            <a:avLst/>
          </a:prstGeom>
          <a:noFill/>
          <a:ln/>
        </p:spPr>
        <p:txBody>
          <a:bodyPr wrap="square" lIns="0" tIns="0" rIns="0" bIns="0" rtlCol="0" anchor="t"/>
          <a:lstStyle/>
          <a:p>
            <a:pPr indent="0" marL="0">
              <a:lnSpc>
                <a:spcPts val="1450"/>
              </a:lnSpc>
              <a:buNone/>
            </a:pPr>
            <a:r>
              <a:rPr lang="en-US" sz="1100" dirty="0">
                <a:solidFill>
                  <a:srgbClr val="E7ECF5"/>
                </a:solidFill>
                <a:latin typeface="Calibri" pitchFamily="34" charset="0"/>
                <a:ea typeface="Calibri" pitchFamily="34" charset="-122"/>
                <a:cs typeface="Calibri" pitchFamily="34" charset="-120"/>
              </a:rPr>
              <a:t>Fiscal effort — what states choose to raise relative to their economies — has lagged pre-recession levels in both states, foregoing billions in potential K-12 revenue.</a:t>
            </a:r>
            <a:endParaRPr lang="en-US" sz="1100" dirty="0"/>
          </a:p>
        </p:txBody>
      </p:sp>
      <p:sp>
        <p:nvSpPr>
          <p:cNvPr id="25" name="Shape 23"/>
          <p:cNvSpPr/>
          <p:nvPr/>
        </p:nvSpPr>
        <p:spPr>
          <a:xfrm>
            <a:off x="6278728" y="4983480"/>
            <a:ext cx="5410048" cy="1417320"/>
          </a:xfrm>
          <a:prstGeom prst="roundRect">
            <a:avLst>
              <a:gd name="adj" fmla="val 5161"/>
            </a:avLst>
          </a:prstGeom>
          <a:solidFill>
            <a:srgbClr val="1F3A5F"/>
          </a:solidFill>
          <a:ln/>
        </p:spPr>
      </p:sp>
      <p:sp>
        <p:nvSpPr>
          <p:cNvPr id="26" name="Shape 24"/>
          <p:cNvSpPr/>
          <p:nvPr/>
        </p:nvSpPr>
        <p:spPr>
          <a:xfrm>
            <a:off x="6479896" y="5184648"/>
            <a:ext cx="310896" cy="310896"/>
          </a:xfrm>
          <a:prstGeom prst="ellipse">
            <a:avLst/>
          </a:prstGeom>
          <a:solidFill>
            <a:srgbClr val="B98B33"/>
          </a:solidFill>
          <a:ln/>
        </p:spPr>
      </p:sp>
      <p:sp>
        <p:nvSpPr>
          <p:cNvPr id="27" name="Text 25"/>
          <p:cNvSpPr/>
          <p:nvPr/>
        </p:nvSpPr>
        <p:spPr>
          <a:xfrm>
            <a:off x="6479896" y="5184648"/>
            <a:ext cx="310896" cy="310896"/>
          </a:xfrm>
          <a:prstGeom prst="rect">
            <a:avLst/>
          </a:prstGeom>
          <a:noFill/>
          <a:ln/>
        </p:spPr>
        <p:txBody>
          <a:bodyPr wrap="square" lIns="0" tIns="0" rIns="0" bIns="0" rtlCol="0" anchor="ctr"/>
          <a:lstStyle/>
          <a:p>
            <a:pPr algn="ctr" indent="0" marL="0">
              <a:buNone/>
            </a:pPr>
            <a:r>
              <a:rPr lang="en-US" sz="1300" b="1" dirty="0">
                <a:solidFill>
                  <a:srgbClr val="16233F"/>
                </a:solidFill>
                <a:latin typeface="Cambria" pitchFamily="34" charset="0"/>
                <a:ea typeface="Cambria" pitchFamily="34" charset="-122"/>
                <a:cs typeface="Cambria" pitchFamily="34" charset="-120"/>
              </a:rPr>
              <a:t>6</a:t>
            </a:r>
            <a:endParaRPr lang="en-US" sz="1300" dirty="0"/>
          </a:p>
        </p:txBody>
      </p:sp>
      <p:sp>
        <p:nvSpPr>
          <p:cNvPr id="28" name="Text 26"/>
          <p:cNvSpPr/>
          <p:nvPr/>
        </p:nvSpPr>
        <p:spPr>
          <a:xfrm>
            <a:off x="6918808" y="5129784"/>
            <a:ext cx="4541368" cy="1143000"/>
          </a:xfrm>
          <a:prstGeom prst="rect">
            <a:avLst/>
          </a:prstGeom>
          <a:noFill/>
          <a:ln/>
        </p:spPr>
        <p:txBody>
          <a:bodyPr wrap="square" lIns="0" tIns="0" rIns="0" bIns="0" rtlCol="0" anchor="t"/>
          <a:lstStyle/>
          <a:p>
            <a:pPr indent="0" marL="0">
              <a:lnSpc>
                <a:spcPts val="1450"/>
              </a:lnSpc>
              <a:buNone/>
            </a:pPr>
            <a:r>
              <a:rPr lang="en-US" sz="1100" dirty="0">
                <a:solidFill>
                  <a:srgbClr val="E7ECF5"/>
                </a:solidFill>
                <a:latin typeface="Calibri" pitchFamily="34" charset="0"/>
                <a:ea typeface="Calibri" pitchFamily="34" charset="-122"/>
                <a:cs typeface="Calibri" pitchFamily="34" charset="-120"/>
              </a:rPr>
              <a:t>Kansas and Missouri courts have taken different paths on enforcement, shaping the legal options available going forward.</a:t>
            </a:r>
            <a:endParaRPr lang="en-US" sz="1100" dirty="0"/>
          </a:p>
        </p:txBody>
      </p:sp>
      <p:sp>
        <p:nvSpPr>
          <p:cNvPr id="29" name="Text 27"/>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20</a:t>
            </a:r>
            <a:endParaRPr lang="en-US" sz="8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DISCUSSION</a:t>
            </a:r>
            <a:endParaRPr lang="en-US" sz="1200" dirty="0"/>
          </a:p>
        </p:txBody>
      </p:sp>
      <p:sp>
        <p:nvSpPr>
          <p:cNvPr id="3" name="Text 1"/>
          <p:cNvSpPr/>
          <p:nvPr/>
        </p:nvSpPr>
        <p:spPr>
          <a:xfrm>
            <a:off x="502920" y="658368"/>
            <a:ext cx="11185855" cy="731520"/>
          </a:xfrm>
          <a:prstGeom prst="rect">
            <a:avLst/>
          </a:prstGeom>
          <a:noFill/>
          <a:ln/>
        </p:spPr>
        <p:txBody>
          <a:bodyPr wrap="square" lIns="0" tIns="0" rIns="0" bIns="0" rtlCol="0" anchor="ctr"/>
          <a:lstStyle/>
          <a:p>
            <a:pPr indent="0" marL="0">
              <a:lnSpc>
                <a:spcPts val="2940"/>
              </a:lnSpc>
              <a:buNone/>
            </a:pPr>
            <a:r>
              <a:rPr lang="en-US" sz="2800" b="1" dirty="0">
                <a:solidFill>
                  <a:srgbClr val="16233F"/>
                </a:solidFill>
                <a:latin typeface="Cambria" pitchFamily="34" charset="0"/>
                <a:ea typeface="Cambria" pitchFamily="34" charset="-122"/>
                <a:cs typeface="Cambria" pitchFamily="34" charset="-120"/>
              </a:rPr>
              <a:t>Implications for Policymakers</a:t>
            </a:r>
            <a:endParaRPr lang="en-US" sz="2800" dirty="0"/>
          </a:p>
        </p:txBody>
      </p:sp>
      <p:sp>
        <p:nvSpPr>
          <p:cNvPr id="4" name="Shape 2"/>
          <p:cNvSpPr/>
          <p:nvPr/>
        </p:nvSpPr>
        <p:spPr>
          <a:xfrm>
            <a:off x="502920" y="1691640"/>
            <a:ext cx="11185855" cy="1051560"/>
          </a:xfrm>
          <a:prstGeom prst="roundRect">
            <a:avLst>
              <a:gd name="adj" fmla="val 6957"/>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5" name="Text 3"/>
          <p:cNvSpPr/>
          <p:nvPr/>
        </p:nvSpPr>
        <p:spPr>
          <a:xfrm>
            <a:off x="777240" y="1819656"/>
            <a:ext cx="3291840" cy="795528"/>
          </a:xfrm>
          <a:prstGeom prst="rect">
            <a:avLst/>
          </a:prstGeom>
          <a:noFill/>
          <a:ln/>
        </p:spPr>
        <p:txBody>
          <a:bodyPr wrap="square" lIns="0" tIns="0" rIns="0" bIns="0" rtlCol="0" anchor="ctr"/>
          <a:lstStyle/>
          <a:p>
            <a:pPr indent="0" marL="0">
              <a:lnSpc>
                <a:spcPts val="1600"/>
              </a:lnSpc>
              <a:buNone/>
            </a:pPr>
            <a:r>
              <a:rPr lang="en-US" sz="1350" b="1" dirty="0">
                <a:solidFill>
                  <a:srgbClr val="16233F"/>
                </a:solidFill>
                <a:latin typeface="Calibri" pitchFamily="34" charset="0"/>
                <a:ea typeface="Calibri" pitchFamily="34" charset="-122"/>
                <a:cs typeface="Calibri" pitchFamily="34" charset="-120"/>
              </a:rPr>
              <a:t>Messaging &amp; public advocacy</a:t>
            </a:r>
            <a:endParaRPr lang="en-US" sz="1350" dirty="0"/>
          </a:p>
        </p:txBody>
      </p:sp>
      <p:sp>
        <p:nvSpPr>
          <p:cNvPr id="6" name="Shape 4"/>
          <p:cNvSpPr/>
          <p:nvPr/>
        </p:nvSpPr>
        <p:spPr>
          <a:xfrm>
            <a:off x="4251960" y="1856232"/>
            <a:ext cx="0" cy="722376"/>
          </a:xfrm>
          <a:prstGeom prst="line">
            <a:avLst/>
          </a:prstGeom>
          <a:noFill/>
          <a:ln w="12700">
            <a:solidFill>
              <a:srgbClr val="DDE3EC"/>
            </a:solidFill>
            <a:prstDash val="solid"/>
          </a:ln>
        </p:spPr>
      </p:sp>
      <p:sp>
        <p:nvSpPr>
          <p:cNvPr id="7" name="Text 5"/>
          <p:cNvSpPr/>
          <p:nvPr/>
        </p:nvSpPr>
        <p:spPr>
          <a:xfrm>
            <a:off x="4480560" y="1819656"/>
            <a:ext cx="6933895" cy="795528"/>
          </a:xfrm>
          <a:prstGeom prst="rect">
            <a:avLst/>
          </a:prstGeom>
          <a:noFill/>
          <a:ln/>
        </p:spPr>
        <p:txBody>
          <a:bodyPr wrap="square" lIns="0" tIns="0" rIns="0" bIns="0" rtlCol="0" anchor="ctr"/>
          <a:lstStyle/>
          <a:p>
            <a:pPr indent="0" marL="0">
              <a:lnSpc>
                <a:spcPts val="1500"/>
              </a:lnSpc>
              <a:buNone/>
            </a:pPr>
            <a:r>
              <a:rPr lang="en-US" sz="1150" dirty="0">
                <a:solidFill>
                  <a:srgbClr val="1A1A1A"/>
                </a:solidFill>
                <a:latin typeface="Calibri" pitchFamily="34" charset="0"/>
                <a:ea typeface="Calibri" pitchFamily="34" charset="-122"/>
                <a:cs typeface="Calibri" pitchFamily="34" charset="-120"/>
              </a:rPr>
              <a:t>Distilling complicated school finance evidence into terms that hold up in public debate and committee testimony.</a:t>
            </a:r>
            <a:endParaRPr lang="en-US" sz="1150" dirty="0"/>
          </a:p>
        </p:txBody>
      </p:sp>
      <p:sp>
        <p:nvSpPr>
          <p:cNvPr id="8" name="Shape 6"/>
          <p:cNvSpPr/>
          <p:nvPr/>
        </p:nvSpPr>
        <p:spPr>
          <a:xfrm>
            <a:off x="502920" y="2944368"/>
            <a:ext cx="11185855" cy="1051560"/>
          </a:xfrm>
          <a:prstGeom prst="roundRect">
            <a:avLst>
              <a:gd name="adj" fmla="val 6957"/>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9" name="Text 7"/>
          <p:cNvSpPr/>
          <p:nvPr/>
        </p:nvSpPr>
        <p:spPr>
          <a:xfrm>
            <a:off x="777240" y="3072384"/>
            <a:ext cx="3291840" cy="795528"/>
          </a:xfrm>
          <a:prstGeom prst="rect">
            <a:avLst/>
          </a:prstGeom>
          <a:noFill/>
          <a:ln/>
        </p:spPr>
        <p:txBody>
          <a:bodyPr wrap="square" lIns="0" tIns="0" rIns="0" bIns="0" rtlCol="0" anchor="ctr"/>
          <a:lstStyle/>
          <a:p>
            <a:pPr indent="0" marL="0">
              <a:lnSpc>
                <a:spcPts val="1600"/>
              </a:lnSpc>
              <a:buNone/>
            </a:pPr>
            <a:r>
              <a:rPr lang="en-US" sz="1350" b="1" dirty="0">
                <a:solidFill>
                  <a:srgbClr val="16233F"/>
                </a:solidFill>
                <a:latin typeface="Calibri" pitchFamily="34" charset="0"/>
                <a:ea typeface="Calibri" pitchFamily="34" charset="-122"/>
                <a:cs typeface="Calibri" pitchFamily="34" charset="-120"/>
              </a:rPr>
              <a:t>Explaining why things feel worse — because they are</a:t>
            </a:r>
            <a:endParaRPr lang="en-US" sz="1350" dirty="0"/>
          </a:p>
        </p:txBody>
      </p:sp>
      <p:sp>
        <p:nvSpPr>
          <p:cNvPr id="10" name="Shape 8"/>
          <p:cNvSpPr/>
          <p:nvPr/>
        </p:nvSpPr>
        <p:spPr>
          <a:xfrm>
            <a:off x="4251960" y="3108960"/>
            <a:ext cx="0" cy="722376"/>
          </a:xfrm>
          <a:prstGeom prst="line">
            <a:avLst/>
          </a:prstGeom>
          <a:noFill/>
          <a:ln w="12700">
            <a:solidFill>
              <a:srgbClr val="DDE3EC"/>
            </a:solidFill>
            <a:prstDash val="solid"/>
          </a:ln>
        </p:spPr>
      </p:sp>
      <p:sp>
        <p:nvSpPr>
          <p:cNvPr id="11" name="Text 9"/>
          <p:cNvSpPr/>
          <p:nvPr/>
        </p:nvSpPr>
        <p:spPr>
          <a:xfrm>
            <a:off x="4480560" y="3072384"/>
            <a:ext cx="6933895" cy="795528"/>
          </a:xfrm>
          <a:prstGeom prst="rect">
            <a:avLst/>
          </a:prstGeom>
          <a:noFill/>
          <a:ln/>
        </p:spPr>
        <p:txBody>
          <a:bodyPr wrap="square" lIns="0" tIns="0" rIns="0" bIns="0" rtlCol="0" anchor="ctr"/>
          <a:lstStyle/>
          <a:p>
            <a:pPr indent="0" marL="0">
              <a:lnSpc>
                <a:spcPts val="1500"/>
              </a:lnSpc>
              <a:buNone/>
            </a:pPr>
            <a:r>
              <a:rPr lang="en-US" sz="1150" dirty="0">
                <a:solidFill>
                  <a:srgbClr val="1A1A1A"/>
                </a:solidFill>
                <a:latin typeface="Calibri" pitchFamily="34" charset="0"/>
                <a:ea typeface="Calibri" pitchFamily="34" charset="-122"/>
                <a:cs typeface="Calibri" pitchFamily="34" charset="-120"/>
              </a:rPr>
              <a:t>Funding adequacy and outcomes have both declined since 2009 in Kansas and, more sharply, in Missouri; the trend lines back up what districts are reporting.</a:t>
            </a:r>
            <a:endParaRPr lang="en-US" sz="1150" dirty="0"/>
          </a:p>
        </p:txBody>
      </p:sp>
      <p:sp>
        <p:nvSpPr>
          <p:cNvPr id="12" name="Shape 10"/>
          <p:cNvSpPr/>
          <p:nvPr/>
        </p:nvSpPr>
        <p:spPr>
          <a:xfrm>
            <a:off x="502920" y="4197096"/>
            <a:ext cx="11185855" cy="1051560"/>
          </a:xfrm>
          <a:prstGeom prst="roundRect">
            <a:avLst>
              <a:gd name="adj" fmla="val 6957"/>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13" name="Text 11"/>
          <p:cNvSpPr/>
          <p:nvPr/>
        </p:nvSpPr>
        <p:spPr>
          <a:xfrm>
            <a:off x="777240" y="4325112"/>
            <a:ext cx="3291840" cy="795528"/>
          </a:xfrm>
          <a:prstGeom prst="rect">
            <a:avLst/>
          </a:prstGeom>
          <a:noFill/>
          <a:ln/>
        </p:spPr>
        <p:txBody>
          <a:bodyPr wrap="square" lIns="0" tIns="0" rIns="0" bIns="0" rtlCol="0" anchor="ctr"/>
          <a:lstStyle/>
          <a:p>
            <a:pPr indent="0" marL="0">
              <a:lnSpc>
                <a:spcPts val="1600"/>
              </a:lnSpc>
              <a:buNone/>
            </a:pPr>
            <a:r>
              <a:rPr lang="en-US" sz="1350" b="1" dirty="0">
                <a:solidFill>
                  <a:srgbClr val="16233F"/>
                </a:solidFill>
                <a:latin typeface="Calibri" pitchFamily="34" charset="0"/>
                <a:ea typeface="Calibri" pitchFamily="34" charset="-122"/>
                <a:cs typeface="Calibri" pitchFamily="34" charset="-120"/>
              </a:rPr>
              <a:t>Framing legal causes of action</a:t>
            </a:r>
            <a:endParaRPr lang="en-US" sz="1350" dirty="0"/>
          </a:p>
        </p:txBody>
      </p:sp>
      <p:sp>
        <p:nvSpPr>
          <p:cNvPr id="14" name="Shape 12"/>
          <p:cNvSpPr/>
          <p:nvPr/>
        </p:nvSpPr>
        <p:spPr>
          <a:xfrm>
            <a:off x="4251960" y="4361688"/>
            <a:ext cx="0" cy="722376"/>
          </a:xfrm>
          <a:prstGeom prst="line">
            <a:avLst/>
          </a:prstGeom>
          <a:noFill/>
          <a:ln w="12700">
            <a:solidFill>
              <a:srgbClr val="DDE3EC"/>
            </a:solidFill>
            <a:prstDash val="solid"/>
          </a:ln>
        </p:spPr>
      </p:sp>
      <p:sp>
        <p:nvSpPr>
          <p:cNvPr id="15" name="Text 13"/>
          <p:cNvSpPr/>
          <p:nvPr/>
        </p:nvSpPr>
        <p:spPr>
          <a:xfrm>
            <a:off x="4480560" y="4325112"/>
            <a:ext cx="6933895" cy="795528"/>
          </a:xfrm>
          <a:prstGeom prst="rect">
            <a:avLst/>
          </a:prstGeom>
          <a:noFill/>
          <a:ln/>
        </p:spPr>
        <p:txBody>
          <a:bodyPr wrap="square" lIns="0" tIns="0" rIns="0" bIns="0" rtlCol="0" anchor="ctr"/>
          <a:lstStyle/>
          <a:p>
            <a:pPr indent="0" marL="0">
              <a:lnSpc>
                <a:spcPts val="1500"/>
              </a:lnSpc>
              <a:buNone/>
            </a:pPr>
            <a:r>
              <a:rPr lang="en-US" sz="1150" dirty="0">
                <a:solidFill>
                  <a:srgbClr val="1A1A1A"/>
                </a:solidFill>
                <a:latin typeface="Calibri" pitchFamily="34" charset="0"/>
                <a:ea typeface="Calibri" pitchFamily="34" charset="-122"/>
                <a:cs typeface="Calibri" pitchFamily="34" charset="-120"/>
              </a:rPr>
              <a:t>Kansas's enforced-compliance history and Missouri's unenforced right create different starting points for litigation or legislative strategy.</a:t>
            </a:r>
            <a:endParaRPr lang="en-US" sz="1150" dirty="0"/>
          </a:p>
        </p:txBody>
      </p:sp>
      <p:sp>
        <p:nvSpPr>
          <p:cNvPr id="16" name="Shape 14"/>
          <p:cNvSpPr/>
          <p:nvPr/>
        </p:nvSpPr>
        <p:spPr>
          <a:xfrm>
            <a:off x="502920" y="5449824"/>
            <a:ext cx="11185855" cy="1051560"/>
          </a:xfrm>
          <a:prstGeom prst="roundRect">
            <a:avLst>
              <a:gd name="adj" fmla="val 6957"/>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17" name="Text 15"/>
          <p:cNvSpPr/>
          <p:nvPr/>
        </p:nvSpPr>
        <p:spPr>
          <a:xfrm>
            <a:off x="777240" y="5577840"/>
            <a:ext cx="3291840" cy="795528"/>
          </a:xfrm>
          <a:prstGeom prst="rect">
            <a:avLst/>
          </a:prstGeom>
          <a:noFill/>
          <a:ln/>
        </p:spPr>
        <p:txBody>
          <a:bodyPr wrap="square" lIns="0" tIns="0" rIns="0" bIns="0" rtlCol="0" anchor="ctr"/>
          <a:lstStyle/>
          <a:p>
            <a:pPr indent="0" marL="0">
              <a:lnSpc>
                <a:spcPts val="1600"/>
              </a:lnSpc>
              <a:buNone/>
            </a:pPr>
            <a:r>
              <a:rPr lang="en-US" sz="1350" b="1" dirty="0">
                <a:solidFill>
                  <a:srgbClr val="16233F"/>
                </a:solidFill>
                <a:latin typeface="Calibri" pitchFamily="34" charset="0"/>
                <a:ea typeface="Calibri" pitchFamily="34" charset="-122"/>
                <a:cs typeface="Calibri" pitchFamily="34" charset="-120"/>
              </a:rPr>
              <a:t>Understanding federal and state protections together</a:t>
            </a:r>
            <a:endParaRPr lang="en-US" sz="1350" dirty="0"/>
          </a:p>
        </p:txBody>
      </p:sp>
      <p:sp>
        <p:nvSpPr>
          <p:cNvPr id="18" name="Shape 16"/>
          <p:cNvSpPr/>
          <p:nvPr/>
        </p:nvSpPr>
        <p:spPr>
          <a:xfrm>
            <a:off x="4251960" y="5614416"/>
            <a:ext cx="0" cy="722376"/>
          </a:xfrm>
          <a:prstGeom prst="line">
            <a:avLst/>
          </a:prstGeom>
          <a:noFill/>
          <a:ln w="12700">
            <a:solidFill>
              <a:srgbClr val="DDE3EC"/>
            </a:solidFill>
            <a:prstDash val="solid"/>
          </a:ln>
        </p:spPr>
      </p:sp>
      <p:sp>
        <p:nvSpPr>
          <p:cNvPr id="19" name="Text 17"/>
          <p:cNvSpPr/>
          <p:nvPr/>
        </p:nvSpPr>
        <p:spPr>
          <a:xfrm>
            <a:off x="4480560" y="5577840"/>
            <a:ext cx="6933895" cy="795528"/>
          </a:xfrm>
          <a:prstGeom prst="rect">
            <a:avLst/>
          </a:prstGeom>
          <a:noFill/>
          <a:ln/>
        </p:spPr>
        <p:txBody>
          <a:bodyPr wrap="square" lIns="0" tIns="0" rIns="0" bIns="0" rtlCol="0" anchor="ctr"/>
          <a:lstStyle/>
          <a:p>
            <a:pPr indent="0" marL="0">
              <a:lnSpc>
                <a:spcPts val="1500"/>
              </a:lnSpc>
              <a:buNone/>
            </a:pPr>
            <a:r>
              <a:rPr lang="en-US" sz="1150" dirty="0">
                <a:solidFill>
                  <a:srgbClr val="1A1A1A"/>
                </a:solidFill>
                <a:latin typeface="Calibri" pitchFamily="34" charset="0"/>
                <a:ea typeface="Calibri" pitchFamily="34" charset="-122"/>
                <a:cs typeface="Calibri" pitchFamily="34" charset="-120"/>
              </a:rPr>
              <a:t>Federal statutory protections (e.g., Title I, IDEA) intersect with state constitutional adequacy and equity obligations — neither substitutes for the other.</a:t>
            </a:r>
            <a:endParaRPr lang="en-US" sz="1150" dirty="0"/>
          </a:p>
        </p:txBody>
      </p:sp>
      <p:sp>
        <p:nvSpPr>
          <p:cNvPr id="20" name="Text 18"/>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Adapted from the SFID project discussion agenda.</a:t>
            </a:r>
            <a:endParaRPr lang="en-US" sz="850" dirty="0"/>
          </a:p>
        </p:txBody>
      </p:sp>
      <p:sp>
        <p:nvSpPr>
          <p:cNvPr id="21" name="Text 19"/>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21</a:t>
            </a:r>
            <a:endParaRPr lang="en-US" sz="8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16233F"/>
        </a:solidFill>
      </p:bgPr>
    </p:bg>
    <p:spTree>
      <p:nvGrpSpPr>
        <p:cNvPr id="1" name=""/>
        <p:cNvGrpSpPr/>
        <p:nvPr/>
      </p:nvGrpSpPr>
      <p:grpSpPr>
        <a:xfrm>
          <a:off x="0" y="0"/>
          <a:ext cx="0" cy="0"/>
          <a:chOff x="0" y="0"/>
          <a:chExt cx="0" cy="0"/>
        </a:xfrm>
      </p:grpSpPr>
      <p:sp>
        <p:nvSpPr>
          <p:cNvPr id="2" name="Shape 0"/>
          <p:cNvSpPr/>
          <p:nvPr/>
        </p:nvSpPr>
        <p:spPr>
          <a:xfrm>
            <a:off x="9509760" y="4480560"/>
            <a:ext cx="5029200" cy="5029200"/>
          </a:xfrm>
          <a:prstGeom prst="ellipse">
            <a:avLst/>
          </a:prstGeom>
          <a:solidFill>
            <a:srgbClr val="1F3A5F"/>
          </a:solidFill>
          <a:ln/>
        </p:spPr>
      </p:sp>
      <p:sp>
        <p:nvSpPr>
          <p:cNvPr id="3" name="Text 1"/>
          <p:cNvSpPr/>
          <p:nvPr/>
        </p:nvSpPr>
        <p:spPr>
          <a:xfrm>
            <a:off x="502920" y="640080"/>
            <a:ext cx="9144000" cy="32004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DATA, METHODS &amp; SOURCES</a:t>
            </a:r>
            <a:endParaRPr lang="en-US" sz="1200" dirty="0"/>
          </a:p>
        </p:txBody>
      </p:sp>
      <p:sp>
        <p:nvSpPr>
          <p:cNvPr id="4" name="Text 2"/>
          <p:cNvSpPr/>
          <p:nvPr/>
        </p:nvSpPr>
        <p:spPr>
          <a:xfrm>
            <a:off x="502920" y="960120"/>
            <a:ext cx="11185855" cy="731520"/>
          </a:xfrm>
          <a:prstGeom prst="rect">
            <a:avLst/>
          </a:prstGeom>
          <a:noFill/>
          <a:ln/>
        </p:spPr>
        <p:txBody>
          <a:bodyPr wrap="square" lIns="0" tIns="0" rIns="0" bIns="0" rtlCol="0" anchor="ctr"/>
          <a:lstStyle/>
          <a:p>
            <a:pPr indent="0" marL="0">
              <a:lnSpc>
                <a:spcPts val="2940"/>
              </a:lnSpc>
              <a:buNone/>
            </a:pPr>
            <a:r>
              <a:rPr lang="en-US" sz="2800" b="1" dirty="0">
                <a:solidFill>
                  <a:srgbClr val="FFFFFF"/>
                </a:solidFill>
                <a:latin typeface="Cambria" pitchFamily="34" charset="0"/>
                <a:ea typeface="Cambria" pitchFamily="34" charset="-122"/>
                <a:cs typeface="Cambria" pitchFamily="34" charset="-120"/>
              </a:rPr>
              <a:t>About This Analysis</a:t>
            </a:r>
            <a:endParaRPr lang="en-US" sz="2800" dirty="0"/>
          </a:p>
        </p:txBody>
      </p:sp>
      <p:sp>
        <p:nvSpPr>
          <p:cNvPr id="5" name="Text 3"/>
          <p:cNvSpPr/>
          <p:nvPr/>
        </p:nvSpPr>
        <p:spPr>
          <a:xfrm>
            <a:off x="502920" y="1965960"/>
            <a:ext cx="3545738" cy="502920"/>
          </a:xfrm>
          <a:prstGeom prst="rect">
            <a:avLst/>
          </a:prstGeom>
          <a:noFill/>
          <a:ln/>
        </p:spPr>
        <p:txBody>
          <a:bodyPr wrap="square" lIns="0" tIns="0" rIns="0" bIns="0" rtlCol="0" anchor="ctr"/>
          <a:lstStyle/>
          <a:p>
            <a:pPr indent="0" marL="0">
              <a:lnSpc>
                <a:spcPts val="1600"/>
              </a:lnSpc>
              <a:buNone/>
            </a:pPr>
            <a:r>
              <a:rPr lang="en-US" sz="1350" b="1" dirty="0">
                <a:solidFill>
                  <a:srgbClr val="B98B33"/>
                </a:solidFill>
                <a:latin typeface="Calibri" pitchFamily="34" charset="0"/>
                <a:ea typeface="Calibri" pitchFamily="34" charset="-122"/>
                <a:cs typeface="Calibri" pitchFamily="34" charset="-120"/>
              </a:rPr>
              <a:t>The School Finance Indicators Database</a:t>
            </a:r>
            <a:endParaRPr lang="en-US" sz="1350" dirty="0"/>
          </a:p>
        </p:txBody>
      </p:sp>
      <p:sp>
        <p:nvSpPr>
          <p:cNvPr id="6" name="Text 4"/>
          <p:cNvSpPr/>
          <p:nvPr/>
        </p:nvSpPr>
        <p:spPr>
          <a:xfrm>
            <a:off x="502920" y="2468880"/>
            <a:ext cx="3545738" cy="2011680"/>
          </a:xfrm>
          <a:prstGeom prst="rect">
            <a:avLst/>
          </a:prstGeom>
          <a:noFill/>
          <a:ln/>
        </p:spPr>
        <p:txBody>
          <a:bodyPr wrap="square" lIns="0" tIns="0" rIns="0" bIns="0" rtlCol="0" anchor="t"/>
          <a:lstStyle/>
          <a:p>
            <a:pPr indent="0" marL="0">
              <a:lnSpc>
                <a:spcPts val="1450"/>
              </a:lnSpc>
              <a:buNone/>
            </a:pPr>
            <a:r>
              <a:rPr lang="en-US" sz="1050" dirty="0">
                <a:solidFill>
                  <a:srgbClr val="CADCFC"/>
                </a:solidFill>
                <a:latin typeface="Calibri" pitchFamily="34" charset="0"/>
                <a:ea typeface="Calibri" pitchFamily="34" charset="-122"/>
                <a:cs typeface="Calibri" pitchFamily="34" charset="-120"/>
              </a:rPr>
              <a:t>A joint project publishing, every year: a national report, 51 one-page state profiles, full state- and district-level datasets, online data visualizations, and supplemental reports.</a:t>
            </a:r>
            <a:endParaRPr lang="en-US" sz="1050" dirty="0"/>
          </a:p>
        </p:txBody>
      </p:sp>
      <p:sp>
        <p:nvSpPr>
          <p:cNvPr id="7" name="Text 5"/>
          <p:cNvSpPr/>
          <p:nvPr/>
        </p:nvSpPr>
        <p:spPr>
          <a:xfrm>
            <a:off x="4322978" y="1965960"/>
            <a:ext cx="3545738" cy="502920"/>
          </a:xfrm>
          <a:prstGeom prst="rect">
            <a:avLst/>
          </a:prstGeom>
          <a:noFill/>
          <a:ln/>
        </p:spPr>
        <p:txBody>
          <a:bodyPr wrap="square" lIns="0" tIns="0" rIns="0" bIns="0" rtlCol="0" anchor="ctr"/>
          <a:lstStyle/>
          <a:p>
            <a:pPr indent="0" marL="0">
              <a:lnSpc>
                <a:spcPts val="1600"/>
              </a:lnSpc>
              <a:buNone/>
            </a:pPr>
            <a:r>
              <a:rPr lang="en-US" sz="1350" b="1" dirty="0">
                <a:solidFill>
                  <a:srgbClr val="B98B33"/>
                </a:solidFill>
                <a:latin typeface="Calibri" pitchFamily="34" charset="0"/>
                <a:ea typeface="Calibri" pitchFamily="34" charset="-122"/>
                <a:cs typeface="Calibri" pitchFamily="34" charset="-120"/>
              </a:rPr>
              <a:t>Adequacy estimates</a:t>
            </a:r>
            <a:endParaRPr lang="en-US" sz="1350" dirty="0"/>
          </a:p>
        </p:txBody>
      </p:sp>
      <p:sp>
        <p:nvSpPr>
          <p:cNvPr id="8" name="Text 6"/>
          <p:cNvSpPr/>
          <p:nvPr/>
        </p:nvSpPr>
        <p:spPr>
          <a:xfrm>
            <a:off x="4322978" y="2468880"/>
            <a:ext cx="3545738" cy="2011680"/>
          </a:xfrm>
          <a:prstGeom prst="rect">
            <a:avLst/>
          </a:prstGeom>
          <a:noFill/>
          <a:ln/>
        </p:spPr>
        <p:txBody>
          <a:bodyPr wrap="square" lIns="0" tIns="0" rIns="0" bIns="0" rtlCol="0" anchor="t"/>
          <a:lstStyle/>
          <a:p>
            <a:pPr indent="0" marL="0">
              <a:lnSpc>
                <a:spcPts val="1450"/>
              </a:lnSpc>
              <a:buNone/>
            </a:pPr>
            <a:r>
              <a:rPr lang="en-US" sz="1050" dirty="0">
                <a:solidFill>
                  <a:srgbClr val="CADCFC"/>
                </a:solidFill>
                <a:latin typeface="Calibri" pitchFamily="34" charset="0"/>
                <a:ea typeface="Calibri" pitchFamily="34" charset="-122"/>
                <a:cs typeface="Calibri" pitchFamily="34" charset="-120"/>
              </a:rPr>
              <a:t>From a national cost model controlling for Census poverty, labor costs, district size, population density, and other factors. Available for 12,000+ districts, 2009–2023, updated annually with a ~3-year lag.</a:t>
            </a:r>
            <a:endParaRPr lang="en-US" sz="1050" dirty="0"/>
          </a:p>
        </p:txBody>
      </p:sp>
      <p:sp>
        <p:nvSpPr>
          <p:cNvPr id="9" name="Text 7"/>
          <p:cNvSpPr/>
          <p:nvPr/>
        </p:nvSpPr>
        <p:spPr>
          <a:xfrm>
            <a:off x="8143037" y="1965960"/>
            <a:ext cx="3545738" cy="502920"/>
          </a:xfrm>
          <a:prstGeom prst="rect">
            <a:avLst/>
          </a:prstGeom>
          <a:noFill/>
          <a:ln/>
        </p:spPr>
        <p:txBody>
          <a:bodyPr wrap="square" lIns="0" tIns="0" rIns="0" bIns="0" rtlCol="0" anchor="ctr"/>
          <a:lstStyle/>
          <a:p>
            <a:pPr indent="0" marL="0">
              <a:lnSpc>
                <a:spcPts val="1600"/>
              </a:lnSpc>
              <a:buNone/>
            </a:pPr>
            <a:r>
              <a:rPr lang="en-US" sz="1350" b="1" dirty="0">
                <a:solidFill>
                  <a:srgbClr val="B98B33"/>
                </a:solidFill>
                <a:latin typeface="Calibri" pitchFamily="34" charset="0"/>
                <a:ea typeface="Calibri" pitchFamily="34" charset="-122"/>
                <a:cs typeface="Calibri" pitchFamily="34" charset="-120"/>
              </a:rPr>
              <a:t>This briefing</a:t>
            </a:r>
            <a:endParaRPr lang="en-US" sz="1350" dirty="0"/>
          </a:p>
        </p:txBody>
      </p:sp>
      <p:sp>
        <p:nvSpPr>
          <p:cNvPr id="10" name="Text 8"/>
          <p:cNvSpPr/>
          <p:nvPr/>
        </p:nvSpPr>
        <p:spPr>
          <a:xfrm>
            <a:off x="8143037" y="2468880"/>
            <a:ext cx="3545738" cy="2011680"/>
          </a:xfrm>
          <a:prstGeom prst="rect">
            <a:avLst/>
          </a:prstGeom>
          <a:noFill/>
          <a:ln/>
        </p:spPr>
        <p:txBody>
          <a:bodyPr wrap="square" lIns="0" tIns="0" rIns="0" bIns="0" rtlCol="0" anchor="t"/>
          <a:lstStyle/>
          <a:p>
            <a:pPr indent="0" marL="0">
              <a:lnSpc>
                <a:spcPts val="1450"/>
              </a:lnSpc>
              <a:buNone/>
            </a:pPr>
            <a:r>
              <a:rPr lang="en-US" sz="1050" dirty="0">
                <a:solidFill>
                  <a:srgbClr val="CADCFC"/>
                </a:solidFill>
                <a:latin typeface="Calibri" pitchFamily="34" charset="0"/>
                <a:ea typeface="Calibri" pitchFamily="34" charset="-122"/>
                <a:cs typeface="Calibri" pitchFamily="34" charset="-120"/>
              </a:rPr>
              <a:t>Built from the NECM/SEDA merged file (district-year panel, 2009–2024) and the accompanying interactive Kansas + Missouri data-visualization widget.</a:t>
            </a:r>
            <a:endParaRPr lang="en-US" sz="1050" dirty="0"/>
          </a:p>
        </p:txBody>
      </p:sp>
      <p:sp>
        <p:nvSpPr>
          <p:cNvPr id="11" name="Text 9"/>
          <p:cNvSpPr/>
          <p:nvPr/>
        </p:nvSpPr>
        <p:spPr>
          <a:xfrm>
            <a:off x="502920" y="5760720"/>
            <a:ext cx="7315200" cy="320040"/>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Bruce D. Baker  ·  University of Miami</a:t>
            </a:r>
            <a:endParaRPr lang="en-US" sz="1300" dirty="0"/>
          </a:p>
        </p:txBody>
      </p:sp>
      <p:sp>
        <p:nvSpPr>
          <p:cNvPr id="12" name="Text 10"/>
          <p:cNvSpPr/>
          <p:nvPr/>
        </p:nvSpPr>
        <p:spPr>
          <a:xfrm>
            <a:off x="502920" y="6080760"/>
            <a:ext cx="9144000" cy="320040"/>
          </a:xfrm>
          <a:prstGeom prst="rect">
            <a:avLst/>
          </a:prstGeom>
          <a:noFill/>
          <a:ln/>
        </p:spPr>
        <p:txBody>
          <a:bodyPr wrap="square" lIns="0" tIns="0" rIns="0" bIns="0" rtlCol="0" anchor="ctr"/>
          <a:lstStyle/>
          <a:p>
            <a:pPr indent="0" marL="0">
              <a:buNone/>
            </a:pPr>
            <a:r>
              <a:rPr lang="en-US" sz="1050" dirty="0">
                <a:solidFill>
                  <a:srgbClr val="8FA3C4"/>
                </a:solidFill>
                <a:latin typeface="Calibri" pitchFamily="34" charset="0"/>
                <a:ea typeface="Calibri" pitchFamily="34" charset="-122"/>
                <a:cs typeface="Calibri" pitchFamily="34" charset="-120"/>
              </a:rPr>
              <a:t>Prepared September 2026  ·  Companion files: interactive widget (HTML), underlying district-year data (CSV/JSON)</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NATIONAL CONTEXT</a:t>
            </a:r>
            <a:endParaRPr lang="en-US" sz="1200" dirty="0"/>
          </a:p>
        </p:txBody>
      </p:sp>
      <p:sp>
        <p:nvSpPr>
          <p:cNvPr id="3" name="Text 1"/>
          <p:cNvSpPr/>
          <p:nvPr/>
        </p:nvSpPr>
        <p:spPr>
          <a:xfrm>
            <a:off x="502920" y="658368"/>
            <a:ext cx="11185855" cy="868680"/>
          </a:xfrm>
          <a:prstGeom prst="rect">
            <a:avLst/>
          </a:prstGeom>
          <a:noFill/>
          <a:ln/>
        </p:spPr>
        <p:txBody>
          <a:bodyPr wrap="square" lIns="0" tIns="0" rIns="0" bIns="0" rtlCol="0" anchor="ctr"/>
          <a:lstStyle/>
          <a:p>
            <a:pPr indent="0" marL="0">
              <a:lnSpc>
                <a:spcPts val="2730"/>
              </a:lnSpc>
              <a:buNone/>
            </a:pPr>
            <a:r>
              <a:rPr lang="en-US" sz="2600" b="1" dirty="0">
                <a:solidFill>
                  <a:srgbClr val="16233F"/>
                </a:solidFill>
                <a:latin typeface="Cambria" pitchFamily="34" charset="0"/>
                <a:ea typeface="Cambria" pitchFamily="34" charset="-122"/>
                <a:cs typeface="Cambria" pitchFamily="34" charset="-120"/>
              </a:rPr>
              <a:t>Funding Adequacy Eroded Nationwide</a:t>
            </a:r>
            <a:endParaRPr lang="en-US" sz="2600" dirty="0"/>
          </a:p>
        </p:txBody>
      </p:sp>
      <p:pic>
        <p:nvPicPr>
          <p:cNvPr id="4" name="Image 0" descr="/tmp/work/extract/slide09_Image_0.png">    </p:cNvPr>
          <p:cNvPicPr>
            <a:picLocks noChangeAspect="1"/>
          </p:cNvPicPr>
          <p:nvPr/>
        </p:nvPicPr>
        <p:blipFill>
          <a:blip r:embed="rId1"/>
          <a:stretch>
            <a:fillRect/>
          </a:stretch>
        </p:blipFill>
        <p:spPr>
          <a:xfrm>
            <a:off x="901815" y="1417320"/>
            <a:ext cx="6243091" cy="4892040"/>
          </a:xfrm>
          <a:prstGeom prst="rect">
            <a:avLst/>
          </a:prstGeom>
        </p:spPr>
      </p:pic>
      <p:sp>
        <p:nvSpPr>
          <p:cNvPr id="5" name="Shape 2"/>
          <p:cNvSpPr/>
          <p:nvPr/>
        </p:nvSpPr>
        <p:spPr>
          <a:xfrm>
            <a:off x="7863840" y="1463040"/>
            <a:ext cx="3824935" cy="960120"/>
          </a:xfrm>
          <a:prstGeom prst="roundRect">
            <a:avLst>
              <a:gd name="adj" fmla="val 7619"/>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6" name="Text 3"/>
          <p:cNvSpPr/>
          <p:nvPr/>
        </p:nvSpPr>
        <p:spPr>
          <a:xfrm>
            <a:off x="8065008" y="1572768"/>
            <a:ext cx="3422599" cy="457200"/>
          </a:xfrm>
          <a:prstGeom prst="rect">
            <a:avLst/>
          </a:prstGeom>
          <a:noFill/>
          <a:ln/>
        </p:spPr>
        <p:txBody>
          <a:bodyPr wrap="square" lIns="0" tIns="0" rIns="0" bIns="0" rtlCol="0" anchor="ctr"/>
          <a:lstStyle/>
          <a:p>
            <a:pPr indent="0" marL="0">
              <a:buNone/>
            </a:pPr>
            <a:r>
              <a:rPr lang="en-US" sz="2600" b="1" dirty="0">
                <a:solidFill>
                  <a:srgbClr val="16233F"/>
                </a:solidFill>
                <a:latin typeface="Cambria" pitchFamily="34" charset="0"/>
                <a:ea typeface="Cambria" pitchFamily="34" charset="-122"/>
                <a:cs typeface="Cambria" pitchFamily="34" charset="-120"/>
              </a:rPr>
              <a:t>117% → 93%</a:t>
            </a:r>
            <a:endParaRPr lang="en-US" sz="2600" dirty="0"/>
          </a:p>
        </p:txBody>
      </p:sp>
      <p:sp>
        <p:nvSpPr>
          <p:cNvPr id="7" name="Text 4"/>
          <p:cNvSpPr/>
          <p:nvPr/>
        </p:nvSpPr>
        <p:spPr>
          <a:xfrm>
            <a:off x="8065008" y="2011680"/>
            <a:ext cx="3422599" cy="365760"/>
          </a:xfrm>
          <a:prstGeom prst="rect">
            <a:avLst/>
          </a:prstGeom>
          <a:noFill/>
          <a:ln/>
        </p:spPr>
        <p:txBody>
          <a:bodyPr wrap="square" lIns="0" tIns="0" rIns="0" bIns="0" rtlCol="0" anchor="ctr"/>
          <a:lstStyle/>
          <a:p>
            <a:pPr indent="0" marL="0">
              <a:lnSpc>
                <a:spcPts val="1250"/>
              </a:lnSpc>
              <a:buNone/>
            </a:pPr>
            <a:r>
              <a:rPr lang="en-US" sz="1000" dirty="0">
                <a:solidFill>
                  <a:srgbClr val="5B6472"/>
                </a:solidFill>
                <a:latin typeface="Calibri" pitchFamily="34" charset="0"/>
                <a:ea typeface="Calibri" pitchFamily="34" charset="-122"/>
                <a:cs typeface="Calibri" pitchFamily="34" charset="-120"/>
              </a:rPr>
              <a:t>ENROLLMENT-WEIGHTED NATIONAL AVERAGE % ADEQUACY, 2009 → 2024</a:t>
            </a:r>
            <a:endParaRPr lang="en-US" sz="1000" dirty="0"/>
          </a:p>
        </p:txBody>
      </p:sp>
      <p:sp>
        <p:nvSpPr>
          <p:cNvPr id="8" name="Text 5"/>
          <p:cNvSpPr/>
          <p:nvPr/>
        </p:nvSpPr>
        <p:spPr>
          <a:xfrm>
            <a:off x="7863840" y="2606040"/>
            <a:ext cx="3824935" cy="3886200"/>
          </a:xfrm>
          <a:prstGeom prst="rect">
            <a:avLst/>
          </a:prstGeom>
          <a:noFill/>
          <a:ln/>
        </p:spPr>
        <p:txBody>
          <a:bodyPr wrap="square" lIns="0" tIns="0" rIns="0" bIns="0" rtlCol="0" anchor="t"/>
          <a:lstStyle/>
          <a:p>
            <a:pPr marL="177800" indent="-177800">
              <a:lnSpc>
                <a:spcPts val="1450"/>
              </a:lnSpc>
              <a:spcAft>
                <a:spcPts val="1000"/>
              </a:spcAft>
              <a:buSzPct val="100000"/>
              <a:buChar char="•"/>
            </a:pPr>
            <a:r>
              <a:rPr lang="en-US" sz="1100" dirty="0">
                <a:solidFill>
                  <a:srgbClr val="1A1A1A"/>
                </a:solidFill>
                <a:latin typeface="Calibri" pitchFamily="34" charset="0"/>
                <a:ea typeface="Calibri" pitchFamily="34" charset="-122"/>
                <a:cs typeface="Calibri" pitchFamily="34" charset="-120"/>
              </a:rPr>
              <a:t>48 of 50 states and DC became less well-funded, relative to the cost of national-average outcomes, between 2009 and 2024.</a:t>
            </a:r>
            <a:endParaRPr lang="en-US" sz="1100" dirty="0"/>
          </a:p>
          <a:p>
            <a:pPr marL="177800" indent="-177800">
              <a:lnSpc>
                <a:spcPts val="1450"/>
              </a:lnSpc>
              <a:spcAft>
                <a:spcPts val="1000"/>
              </a:spcAft>
              <a:buSzPct val="100000"/>
              <a:buChar char="•"/>
            </a:pPr>
            <a:r>
              <a:rPr lang="en-US" sz="1100" dirty="0">
                <a:solidFill>
                  <a:srgbClr val="1A1A1A"/>
                </a:solidFill>
                <a:latin typeface="Calibri" pitchFamily="34" charset="0"/>
                <a:ea typeface="Calibri" pitchFamily="34" charset="-122"/>
                <a:cs typeface="Calibri" pitchFamily="34" charset="-120"/>
              </a:rPr>
              <a:t>Wyoming (−79 points) saw the steepest decline, having been the single most overfunded state in 2009.</a:t>
            </a:r>
            <a:endParaRPr lang="en-US" sz="1100" dirty="0"/>
          </a:p>
          <a:p>
            <a:pPr marL="177800" indent="-177800">
              <a:lnSpc>
                <a:spcPts val="1450"/>
              </a:lnSpc>
              <a:spcAft>
                <a:spcPts val="1000"/>
              </a:spcAft>
              <a:buSzPct val="100000"/>
              <a:buChar char="•"/>
            </a:pPr>
            <a:r>
              <a:rPr lang="en-US" sz="1100" dirty="0">
                <a:solidFill>
                  <a:srgbClr val="1A1A1A"/>
                </a:solidFill>
                <a:latin typeface="Calibri" pitchFamily="34" charset="0"/>
                <a:ea typeface="Calibri" pitchFamily="34" charset="-122"/>
                <a:cs typeface="Calibri" pitchFamily="34" charset="-120"/>
              </a:rPr>
              <a:t>California and DC were the only two states to improve.</a:t>
            </a:r>
            <a:endParaRPr lang="en-US" sz="1100" dirty="0"/>
          </a:p>
          <a:p>
            <a:pPr marL="177800" indent="-177800">
              <a:lnSpc>
                <a:spcPts val="1450"/>
              </a:lnSpc>
              <a:spcAft>
                <a:spcPts val="1000"/>
              </a:spcAft>
              <a:buSzPct val="100000"/>
              <a:buChar char="•"/>
            </a:pPr>
            <a:r>
              <a:rPr lang="en-US" sz="1100" dirty="0">
                <a:solidFill>
                  <a:srgbClr val="1A1A1A"/>
                </a:solidFill>
                <a:latin typeface="Calibri" pitchFamily="34" charset="0"/>
                <a:ea typeface="Calibri" pitchFamily="34" charset="-122"/>
                <a:cs typeface="Calibri" pitchFamily="34" charset="-120"/>
              </a:rPr>
              <a:t>Median change across all states: −24 percentage points.</a:t>
            </a:r>
            <a:endParaRPr lang="en-US" sz="1100" dirty="0"/>
          </a:p>
        </p:txBody>
      </p:sp>
      <p:sp>
        <p:nvSpPr>
          <p:cNvPr id="9" name="Text 6"/>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NECM/SEDA merged file. % Adequacy = current spending ÷ cost of national-average outcomes. Alaska excluded.</a:t>
            </a:r>
            <a:endParaRPr lang="en-US" sz="850" dirty="0"/>
          </a:p>
        </p:txBody>
      </p:sp>
      <p:sp>
        <p:nvSpPr>
          <p:cNvPr id="10" name="Text 7"/>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2</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NATIONAL CONTEXT</a:t>
            </a:r>
            <a:endParaRPr lang="en-US" sz="1200" dirty="0"/>
          </a:p>
        </p:txBody>
      </p:sp>
      <p:sp>
        <p:nvSpPr>
          <p:cNvPr id="3" name="Text 1"/>
          <p:cNvSpPr/>
          <p:nvPr/>
        </p:nvSpPr>
        <p:spPr>
          <a:xfrm>
            <a:off x="502920" y="658368"/>
            <a:ext cx="11185855" cy="868680"/>
          </a:xfrm>
          <a:prstGeom prst="rect">
            <a:avLst/>
          </a:prstGeom>
          <a:noFill/>
          <a:ln/>
        </p:spPr>
        <p:txBody>
          <a:bodyPr wrap="square" lIns="0" tIns="0" rIns="0" bIns="0" rtlCol="0" anchor="ctr"/>
          <a:lstStyle/>
          <a:p>
            <a:pPr indent="0" marL="0">
              <a:lnSpc>
                <a:spcPts val="2730"/>
              </a:lnSpc>
              <a:buNone/>
            </a:pPr>
            <a:r>
              <a:rPr lang="en-US" sz="2600" b="1" dirty="0">
                <a:solidFill>
                  <a:srgbClr val="16233F"/>
                </a:solidFill>
                <a:latin typeface="Cambria" pitchFamily="34" charset="0"/>
                <a:ea typeface="Cambria" pitchFamily="34" charset="-122"/>
                <a:cs typeface="Cambria" pitchFamily="34" charset="-120"/>
              </a:rPr>
              <a:t>Student Outcomes Have Fallen Nationwide</a:t>
            </a:r>
            <a:endParaRPr lang="en-US" sz="2600" dirty="0"/>
          </a:p>
        </p:txBody>
      </p:sp>
      <p:pic>
        <p:nvPicPr>
          <p:cNvPr id="4" name="Image 0" descr="/tmp/work/extract/slide13_Image_0.png">    </p:cNvPr>
          <p:cNvPicPr>
            <a:picLocks noChangeAspect="1"/>
          </p:cNvPicPr>
          <p:nvPr/>
        </p:nvPicPr>
        <p:blipFill>
          <a:blip r:embed="rId1"/>
          <a:stretch>
            <a:fillRect/>
          </a:stretch>
        </p:blipFill>
        <p:spPr>
          <a:xfrm>
            <a:off x="851726" y="1417320"/>
            <a:ext cx="6343267" cy="4892040"/>
          </a:xfrm>
          <a:prstGeom prst="rect">
            <a:avLst/>
          </a:prstGeom>
        </p:spPr>
      </p:pic>
      <p:sp>
        <p:nvSpPr>
          <p:cNvPr id="5" name="Shape 2"/>
          <p:cNvSpPr/>
          <p:nvPr/>
        </p:nvSpPr>
        <p:spPr>
          <a:xfrm>
            <a:off x="7863840" y="1463040"/>
            <a:ext cx="3824935" cy="960120"/>
          </a:xfrm>
          <a:prstGeom prst="roundRect">
            <a:avLst>
              <a:gd name="adj" fmla="val 7619"/>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6" name="Text 3"/>
          <p:cNvSpPr/>
          <p:nvPr/>
        </p:nvSpPr>
        <p:spPr>
          <a:xfrm>
            <a:off x="8065008" y="1572768"/>
            <a:ext cx="3422599" cy="457200"/>
          </a:xfrm>
          <a:prstGeom prst="rect">
            <a:avLst/>
          </a:prstGeom>
          <a:noFill/>
          <a:ln/>
        </p:spPr>
        <p:txBody>
          <a:bodyPr wrap="square" lIns="0" tIns="0" rIns="0" bIns="0" rtlCol="0" anchor="ctr"/>
          <a:lstStyle/>
          <a:p>
            <a:pPr indent="0" marL="0">
              <a:buNone/>
            </a:pPr>
            <a:r>
              <a:rPr lang="en-US" sz="2600" b="1" dirty="0">
                <a:solidFill>
                  <a:srgbClr val="16233F"/>
                </a:solidFill>
                <a:latin typeface="Cambria" pitchFamily="34" charset="0"/>
                <a:ea typeface="Cambria" pitchFamily="34" charset="-122"/>
                <a:cs typeface="Cambria" pitchFamily="34" charset="-120"/>
              </a:rPr>
              <a:t>−0.18</a:t>
            </a:r>
            <a:endParaRPr lang="en-US" sz="2600" dirty="0"/>
          </a:p>
        </p:txBody>
      </p:sp>
      <p:sp>
        <p:nvSpPr>
          <p:cNvPr id="7" name="Text 4"/>
          <p:cNvSpPr/>
          <p:nvPr/>
        </p:nvSpPr>
        <p:spPr>
          <a:xfrm>
            <a:off x="8065008" y="2011680"/>
            <a:ext cx="3422599" cy="365760"/>
          </a:xfrm>
          <a:prstGeom prst="rect">
            <a:avLst/>
          </a:prstGeom>
          <a:noFill/>
          <a:ln/>
        </p:spPr>
        <p:txBody>
          <a:bodyPr wrap="square" lIns="0" tIns="0" rIns="0" bIns="0" rtlCol="0" anchor="ctr"/>
          <a:lstStyle/>
          <a:p>
            <a:pPr indent="0" marL="0">
              <a:lnSpc>
                <a:spcPts val="1250"/>
              </a:lnSpc>
              <a:buNone/>
            </a:pPr>
            <a:r>
              <a:rPr lang="en-US" sz="1000" dirty="0">
                <a:solidFill>
                  <a:srgbClr val="5B6472"/>
                </a:solidFill>
                <a:latin typeface="Calibri" pitchFamily="34" charset="0"/>
                <a:ea typeface="Calibri" pitchFamily="34" charset="-122"/>
                <a:cs typeface="Calibri" pitchFamily="34" charset="-120"/>
              </a:rPr>
              <a:t>ENROLLMENT-WEIGHTED NATIONAL AVERAGE OUTCOME INDEX, 2024 (0 = NATIONAL AVERAGE)</a:t>
            </a:r>
            <a:endParaRPr lang="en-US" sz="1000" dirty="0"/>
          </a:p>
        </p:txBody>
      </p:sp>
      <p:sp>
        <p:nvSpPr>
          <p:cNvPr id="8" name="Shape 5"/>
          <p:cNvSpPr/>
          <p:nvPr/>
        </p:nvSpPr>
        <p:spPr>
          <a:xfrm>
            <a:off x="7863840" y="2560320"/>
            <a:ext cx="3824935" cy="960120"/>
          </a:xfrm>
          <a:prstGeom prst="roundRect">
            <a:avLst>
              <a:gd name="adj" fmla="val 7619"/>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9" name="Text 6"/>
          <p:cNvSpPr/>
          <p:nvPr/>
        </p:nvSpPr>
        <p:spPr>
          <a:xfrm>
            <a:off x="8065008" y="2670048"/>
            <a:ext cx="3422599" cy="457200"/>
          </a:xfrm>
          <a:prstGeom prst="rect">
            <a:avLst/>
          </a:prstGeom>
          <a:noFill/>
          <a:ln/>
        </p:spPr>
        <p:txBody>
          <a:bodyPr wrap="square" lIns="0" tIns="0" rIns="0" bIns="0" rtlCol="0" anchor="ctr"/>
          <a:lstStyle/>
          <a:p>
            <a:pPr indent="0" marL="0">
              <a:buNone/>
            </a:pPr>
            <a:r>
              <a:rPr lang="en-US" sz="2600" b="1" dirty="0">
                <a:solidFill>
                  <a:srgbClr val="16233F"/>
                </a:solidFill>
                <a:latin typeface="Cambria" pitchFamily="34" charset="0"/>
                <a:ea typeface="Cambria" pitchFamily="34" charset="-122"/>
                <a:cs typeface="Cambria" pitchFamily="34" charset="-120"/>
              </a:rPr>
              <a:t>63%</a:t>
            </a:r>
            <a:endParaRPr lang="en-US" sz="2600" dirty="0"/>
          </a:p>
        </p:txBody>
      </p:sp>
      <p:sp>
        <p:nvSpPr>
          <p:cNvPr id="10" name="Text 7"/>
          <p:cNvSpPr/>
          <p:nvPr/>
        </p:nvSpPr>
        <p:spPr>
          <a:xfrm>
            <a:off x="8065008" y="3108960"/>
            <a:ext cx="3422599" cy="365760"/>
          </a:xfrm>
          <a:prstGeom prst="rect">
            <a:avLst/>
          </a:prstGeom>
          <a:noFill/>
          <a:ln/>
        </p:spPr>
        <p:txBody>
          <a:bodyPr wrap="square" lIns="0" tIns="0" rIns="0" bIns="0" rtlCol="0" anchor="ctr"/>
          <a:lstStyle/>
          <a:p>
            <a:pPr indent="0" marL="0">
              <a:lnSpc>
                <a:spcPts val="1250"/>
              </a:lnSpc>
              <a:buNone/>
            </a:pPr>
            <a:r>
              <a:rPr lang="en-US" sz="1000" dirty="0">
                <a:solidFill>
                  <a:srgbClr val="5B6472"/>
                </a:solidFill>
                <a:latin typeface="Calibri" pitchFamily="34" charset="0"/>
                <a:ea typeface="Calibri" pitchFamily="34" charset="-122"/>
                <a:cs typeface="Calibri" pitchFamily="34" charset="-120"/>
              </a:rPr>
              <a:t>OF 11,190 DISTRICTS SCORE BELOW THE NATIONAL AVERAGE OUTCOME — UP FROM 50% IN 2009</a:t>
            </a:r>
            <a:endParaRPr lang="en-US" sz="1000" dirty="0"/>
          </a:p>
        </p:txBody>
      </p:sp>
      <p:sp>
        <p:nvSpPr>
          <p:cNvPr id="11" name="Text 8"/>
          <p:cNvSpPr/>
          <p:nvPr/>
        </p:nvSpPr>
        <p:spPr>
          <a:xfrm>
            <a:off x="7863840" y="3703320"/>
            <a:ext cx="3824935" cy="2788920"/>
          </a:xfrm>
          <a:prstGeom prst="rect">
            <a:avLst/>
          </a:prstGeom>
          <a:noFill/>
          <a:ln/>
        </p:spPr>
        <p:txBody>
          <a:bodyPr wrap="square" lIns="0" tIns="0" rIns="0" bIns="0" rtlCol="0" anchor="t"/>
          <a:lstStyle/>
          <a:p>
            <a:pPr marL="177800" indent="-177800">
              <a:lnSpc>
                <a:spcPts val="1450"/>
              </a:lnSpc>
              <a:spcAft>
                <a:spcPts val="1000"/>
              </a:spcAft>
              <a:buSzPct val="100000"/>
              <a:buChar char="•"/>
            </a:pPr>
            <a:r>
              <a:rPr lang="en-US" sz="1100" dirty="0">
                <a:solidFill>
                  <a:srgbClr val="1A1A1A"/>
                </a:solidFill>
                <a:latin typeface="Calibri" pitchFamily="34" charset="0"/>
                <a:ea typeface="Calibri" pitchFamily="34" charset="-122"/>
                <a:cs typeface="Calibri" pitchFamily="34" charset="-120"/>
              </a:rPr>
              <a:t>By 2024, outcomes fell nationwide, not just in the districts that were already lowest.</a:t>
            </a:r>
            <a:endParaRPr lang="en-US" sz="1100" dirty="0"/>
          </a:p>
          <a:p>
            <a:pPr marL="177800" indent="-177800">
              <a:lnSpc>
                <a:spcPts val="1450"/>
              </a:lnSpc>
              <a:spcAft>
                <a:spcPts val="1000"/>
              </a:spcAft>
              <a:buSzPct val="100000"/>
              <a:buChar char="•"/>
            </a:pPr>
            <a:r>
              <a:rPr lang="en-US" sz="1100" dirty="0">
                <a:solidFill>
                  <a:srgbClr val="1A1A1A"/>
                </a:solidFill>
                <a:latin typeface="Calibri" pitchFamily="34" charset="0"/>
                <a:ea typeface="Calibri" pitchFamily="34" charset="-122"/>
                <a:cs typeface="Calibri" pitchFamily="34" charset="-120"/>
              </a:rPr>
              <a:t>The Southwest border region intensified sharply — Arizona and New Mexico in particular.</a:t>
            </a:r>
            <a:endParaRPr lang="en-US" sz="1100" dirty="0"/>
          </a:p>
          <a:p>
            <a:pPr marL="177800" indent="-177800">
              <a:lnSpc>
                <a:spcPts val="1450"/>
              </a:lnSpc>
              <a:spcAft>
                <a:spcPts val="1000"/>
              </a:spcAft>
              <a:buSzPct val="100000"/>
              <a:buChar char="•"/>
            </a:pPr>
            <a:r>
              <a:rPr lang="en-US" sz="1100" dirty="0">
                <a:solidFill>
                  <a:srgbClr val="1A1A1A"/>
                </a:solidFill>
                <a:latin typeface="Calibri" pitchFamily="34" charset="0"/>
                <a:ea typeface="Calibri" pitchFamily="34" charset="-122"/>
                <a:cs typeface="Calibri" pitchFamily="34" charset="-120"/>
              </a:rPr>
              <a:t>Many Northeastern and Mountain West districts held closer to their 2009 levels.</a:t>
            </a:r>
            <a:endParaRPr lang="en-US" sz="1100" dirty="0"/>
          </a:p>
        </p:txBody>
      </p:sp>
      <p:sp>
        <p:nvSpPr>
          <p:cNvPr id="12" name="Text 9"/>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NECM/SEDA merged file. Outcome index is SEDA-based (0 = national average that year). Alaska excluded.</a:t>
            </a:r>
            <a:endParaRPr lang="en-US" sz="850" dirty="0"/>
          </a:p>
        </p:txBody>
      </p:sp>
      <p:sp>
        <p:nvSpPr>
          <p:cNvPr id="13" name="Text 10"/>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3</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KANSAS &amp; MISSOURI</a:t>
            </a:r>
            <a:endParaRPr lang="en-US" sz="1200" dirty="0"/>
          </a:p>
        </p:txBody>
      </p:sp>
      <p:sp>
        <p:nvSpPr>
          <p:cNvPr id="3" name="Text 1"/>
          <p:cNvSpPr/>
          <p:nvPr/>
        </p:nvSpPr>
        <p:spPr>
          <a:xfrm>
            <a:off x="502920" y="658368"/>
            <a:ext cx="11185855" cy="868680"/>
          </a:xfrm>
          <a:prstGeom prst="rect">
            <a:avLst/>
          </a:prstGeom>
          <a:noFill/>
          <a:ln/>
        </p:spPr>
        <p:txBody>
          <a:bodyPr wrap="square" lIns="0" tIns="0" rIns="0" bIns="0" rtlCol="0" anchor="ctr"/>
          <a:lstStyle/>
          <a:p>
            <a:pPr indent="0" marL="0">
              <a:lnSpc>
                <a:spcPts val="2730"/>
              </a:lnSpc>
              <a:buNone/>
            </a:pPr>
            <a:r>
              <a:rPr lang="en-US" sz="2600" b="1" dirty="0">
                <a:solidFill>
                  <a:srgbClr val="16233F"/>
                </a:solidFill>
                <a:latin typeface="Cambria" pitchFamily="34" charset="0"/>
                <a:ea typeface="Cambria" pitchFamily="34" charset="-122"/>
                <a:cs typeface="Cambria" pitchFamily="34" charset="-120"/>
              </a:rPr>
              <a:t>Missouri Is Substantially More Underfunded Than Kansas</a:t>
            </a:r>
            <a:endParaRPr lang="en-US" sz="2600" dirty="0"/>
          </a:p>
        </p:txBody>
      </p:sp>
      <p:pic>
        <p:nvPicPr>
          <p:cNvPr id="4" name="Image 0" descr="/tmp/work/extract/slide14_Image_0.png">    </p:cNvPr>
          <p:cNvPicPr>
            <a:picLocks noChangeAspect="1"/>
          </p:cNvPicPr>
          <p:nvPr/>
        </p:nvPicPr>
        <p:blipFill>
          <a:blip r:embed="rId1"/>
          <a:stretch>
            <a:fillRect/>
          </a:stretch>
        </p:blipFill>
        <p:spPr>
          <a:xfrm>
            <a:off x="502920" y="1920539"/>
            <a:ext cx="7040880" cy="3885601"/>
          </a:xfrm>
          <a:prstGeom prst="rect">
            <a:avLst/>
          </a:prstGeom>
        </p:spPr>
      </p:pic>
      <p:sp>
        <p:nvSpPr>
          <p:cNvPr id="5" name="Shape 2"/>
          <p:cNvSpPr/>
          <p:nvPr/>
        </p:nvSpPr>
        <p:spPr>
          <a:xfrm>
            <a:off x="7863840" y="1463040"/>
            <a:ext cx="3824935" cy="960120"/>
          </a:xfrm>
          <a:prstGeom prst="roundRect">
            <a:avLst>
              <a:gd name="adj" fmla="val 7619"/>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6" name="Text 3"/>
          <p:cNvSpPr/>
          <p:nvPr/>
        </p:nvSpPr>
        <p:spPr>
          <a:xfrm>
            <a:off x="8065008" y="1572768"/>
            <a:ext cx="3422599" cy="457200"/>
          </a:xfrm>
          <a:prstGeom prst="rect">
            <a:avLst/>
          </a:prstGeom>
          <a:noFill/>
          <a:ln/>
        </p:spPr>
        <p:txBody>
          <a:bodyPr wrap="square" lIns="0" tIns="0" rIns="0" bIns="0" rtlCol="0" anchor="ctr"/>
          <a:lstStyle/>
          <a:p>
            <a:pPr indent="0" marL="0">
              <a:buNone/>
            </a:pPr>
            <a:r>
              <a:rPr lang="en-US" sz="2600" b="1" dirty="0">
                <a:solidFill>
                  <a:srgbClr val="2A78D6"/>
                </a:solidFill>
                <a:latin typeface="Cambria" pitchFamily="34" charset="0"/>
                <a:ea typeface="Cambria" pitchFamily="34" charset="-122"/>
                <a:cs typeface="Cambria" pitchFamily="34" charset="-120"/>
              </a:rPr>
              <a:t>KS  98%</a:t>
            </a:r>
            <a:endParaRPr lang="en-US" sz="2600" dirty="0"/>
          </a:p>
        </p:txBody>
      </p:sp>
      <p:sp>
        <p:nvSpPr>
          <p:cNvPr id="7" name="Text 4"/>
          <p:cNvSpPr/>
          <p:nvPr/>
        </p:nvSpPr>
        <p:spPr>
          <a:xfrm>
            <a:off x="8065008" y="2011680"/>
            <a:ext cx="3422599" cy="365760"/>
          </a:xfrm>
          <a:prstGeom prst="rect">
            <a:avLst/>
          </a:prstGeom>
          <a:noFill/>
          <a:ln/>
        </p:spPr>
        <p:txBody>
          <a:bodyPr wrap="square" lIns="0" tIns="0" rIns="0" bIns="0" rtlCol="0" anchor="ctr"/>
          <a:lstStyle/>
          <a:p>
            <a:pPr indent="0" marL="0">
              <a:lnSpc>
                <a:spcPts val="1250"/>
              </a:lnSpc>
              <a:buNone/>
            </a:pPr>
            <a:r>
              <a:rPr lang="en-US" sz="1000" dirty="0">
                <a:solidFill>
                  <a:srgbClr val="5B6472"/>
                </a:solidFill>
                <a:latin typeface="Calibri" pitchFamily="34" charset="0"/>
                <a:ea typeface="Calibri" pitchFamily="34" charset="-122"/>
                <a:cs typeface="Calibri" pitchFamily="34" charset="-120"/>
              </a:rPr>
              <a:t>ENROLLMENT-WEIGHTED AVERAGE  ·  52% OF DISTRICTS UNDERFUNDED</a:t>
            </a:r>
            <a:endParaRPr lang="en-US" sz="1000" dirty="0"/>
          </a:p>
        </p:txBody>
      </p:sp>
      <p:sp>
        <p:nvSpPr>
          <p:cNvPr id="8" name="Shape 5"/>
          <p:cNvSpPr/>
          <p:nvPr/>
        </p:nvSpPr>
        <p:spPr>
          <a:xfrm>
            <a:off x="7863840" y="2560320"/>
            <a:ext cx="3824935" cy="960120"/>
          </a:xfrm>
          <a:prstGeom prst="roundRect">
            <a:avLst>
              <a:gd name="adj" fmla="val 7619"/>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9" name="Text 6"/>
          <p:cNvSpPr/>
          <p:nvPr/>
        </p:nvSpPr>
        <p:spPr>
          <a:xfrm>
            <a:off x="8065008" y="2670048"/>
            <a:ext cx="3422599" cy="457200"/>
          </a:xfrm>
          <a:prstGeom prst="rect">
            <a:avLst/>
          </a:prstGeom>
          <a:noFill/>
          <a:ln/>
        </p:spPr>
        <p:txBody>
          <a:bodyPr wrap="square" lIns="0" tIns="0" rIns="0" bIns="0" rtlCol="0" anchor="ctr"/>
          <a:lstStyle/>
          <a:p>
            <a:pPr indent="0" marL="0">
              <a:buNone/>
            </a:pPr>
            <a:r>
              <a:rPr lang="en-US" sz="2600" b="1" dirty="0">
                <a:solidFill>
                  <a:srgbClr val="EB6834"/>
                </a:solidFill>
                <a:latin typeface="Cambria" pitchFamily="34" charset="0"/>
                <a:ea typeface="Cambria" pitchFamily="34" charset="-122"/>
                <a:cs typeface="Cambria" pitchFamily="34" charset="-120"/>
              </a:rPr>
              <a:t>MO  85%</a:t>
            </a:r>
            <a:endParaRPr lang="en-US" sz="2600" dirty="0"/>
          </a:p>
        </p:txBody>
      </p:sp>
      <p:sp>
        <p:nvSpPr>
          <p:cNvPr id="10" name="Text 7"/>
          <p:cNvSpPr/>
          <p:nvPr/>
        </p:nvSpPr>
        <p:spPr>
          <a:xfrm>
            <a:off x="8065008" y="3108960"/>
            <a:ext cx="3422599" cy="365760"/>
          </a:xfrm>
          <a:prstGeom prst="rect">
            <a:avLst/>
          </a:prstGeom>
          <a:noFill/>
          <a:ln/>
        </p:spPr>
        <p:txBody>
          <a:bodyPr wrap="square" lIns="0" tIns="0" rIns="0" bIns="0" rtlCol="0" anchor="ctr"/>
          <a:lstStyle/>
          <a:p>
            <a:pPr indent="0" marL="0">
              <a:lnSpc>
                <a:spcPts val="1250"/>
              </a:lnSpc>
              <a:buNone/>
            </a:pPr>
            <a:r>
              <a:rPr lang="en-US" sz="1000" dirty="0">
                <a:solidFill>
                  <a:srgbClr val="5B6472"/>
                </a:solidFill>
                <a:latin typeface="Calibri" pitchFamily="34" charset="0"/>
                <a:ea typeface="Calibri" pitchFamily="34" charset="-122"/>
                <a:cs typeface="Calibri" pitchFamily="34" charset="-120"/>
              </a:rPr>
              <a:t>ENROLLMENT-WEIGHTED AVERAGE  ·  83% OF DISTRICTS UNDERFUNDED</a:t>
            </a:r>
            <a:endParaRPr lang="en-US" sz="1000" dirty="0"/>
          </a:p>
        </p:txBody>
      </p:sp>
      <p:sp>
        <p:nvSpPr>
          <p:cNvPr id="11" name="Text 8"/>
          <p:cNvSpPr/>
          <p:nvPr/>
        </p:nvSpPr>
        <p:spPr>
          <a:xfrm>
            <a:off x="7863840" y="3703320"/>
            <a:ext cx="3824935" cy="2788920"/>
          </a:xfrm>
          <a:prstGeom prst="rect">
            <a:avLst/>
          </a:prstGeom>
          <a:noFill/>
          <a:ln/>
        </p:spPr>
        <p:txBody>
          <a:bodyPr wrap="square" lIns="0" tIns="0" rIns="0" bIns="0" rtlCol="0" anchor="t"/>
          <a:lstStyle/>
          <a:p>
            <a:pPr marL="177800" indent="-177800">
              <a:lnSpc>
                <a:spcPts val="1450"/>
              </a:lnSpc>
              <a:spcAft>
                <a:spcPts val="1000"/>
              </a:spcAft>
              <a:buSzPct val="100000"/>
              <a:buChar char="•"/>
            </a:pPr>
            <a:r>
              <a:rPr lang="en-US" sz="1100" dirty="0">
                <a:solidFill>
                  <a:srgbClr val="1A1A1A"/>
                </a:solidFill>
                <a:latin typeface="Calibri" pitchFamily="34" charset="0"/>
                <a:ea typeface="Calibri" pitchFamily="34" charset="-122"/>
                <a:cs typeface="Calibri" pitchFamily="34" charset="-120"/>
              </a:rPr>
              <a:t>Southern and eastern Missouri, especially near St. Louis, run consistently underfunded, while much of Kansas sits close to neutral.</a:t>
            </a:r>
            <a:endParaRPr lang="en-US" sz="1100" dirty="0"/>
          </a:p>
          <a:p>
            <a:pPr marL="177800" indent="-177800">
              <a:lnSpc>
                <a:spcPts val="1450"/>
              </a:lnSpc>
              <a:spcAft>
                <a:spcPts val="1000"/>
              </a:spcAft>
              <a:buSzPct val="100000"/>
              <a:buChar char="•"/>
            </a:pPr>
            <a:r>
              <a:rPr lang="en-US" sz="1100" dirty="0">
                <a:solidFill>
                  <a:srgbClr val="1A1A1A"/>
                </a:solidFill>
                <a:latin typeface="Calibri" pitchFamily="34" charset="0"/>
                <a:ea typeface="Calibri" pitchFamily="34" charset="-122"/>
                <a:cs typeface="Calibri" pitchFamily="34" charset="-120"/>
              </a:rPr>
              <a:t>The St. Louis area shows both extremes side by side: Jennings and Riverview Gardens are underfunded by 73 and 68 points, while neighboring Clayton is overfunded by 85 points — a 150+ point gap within one metro area.</a:t>
            </a:r>
            <a:endParaRPr lang="en-US" sz="1100" dirty="0"/>
          </a:p>
        </p:txBody>
      </p:sp>
      <p:sp>
        <p:nvSpPr>
          <p:cNvPr id="12" name="Text 9"/>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NECM/SEDA merged file, 2024. Funding gap = % Adequacy − 100. 9 recently-consolidated Kansas districts excluded for lack of a 2024 match.</a:t>
            </a:r>
            <a:endParaRPr lang="en-US" sz="850" dirty="0"/>
          </a:p>
        </p:txBody>
      </p:sp>
      <p:sp>
        <p:nvSpPr>
          <p:cNvPr id="13" name="Text 10"/>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4</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KANSAS &amp; MISSOURI</a:t>
            </a:r>
            <a:endParaRPr lang="en-US" sz="1200" dirty="0"/>
          </a:p>
        </p:txBody>
      </p:sp>
      <p:sp>
        <p:nvSpPr>
          <p:cNvPr id="3" name="Text 1"/>
          <p:cNvSpPr/>
          <p:nvPr/>
        </p:nvSpPr>
        <p:spPr>
          <a:xfrm>
            <a:off x="502920" y="658368"/>
            <a:ext cx="11185855" cy="868680"/>
          </a:xfrm>
          <a:prstGeom prst="rect">
            <a:avLst/>
          </a:prstGeom>
          <a:noFill/>
          <a:ln/>
        </p:spPr>
        <p:txBody>
          <a:bodyPr wrap="square" lIns="0" tIns="0" rIns="0" bIns="0" rtlCol="0" anchor="ctr"/>
          <a:lstStyle/>
          <a:p>
            <a:pPr indent="0" marL="0">
              <a:lnSpc>
                <a:spcPts val="2625"/>
              </a:lnSpc>
              <a:buNone/>
            </a:pPr>
            <a:r>
              <a:rPr lang="en-US" sz="2500" b="1" dirty="0">
                <a:solidFill>
                  <a:srgbClr val="16233F"/>
                </a:solidFill>
                <a:latin typeface="Cambria" pitchFamily="34" charset="0"/>
                <a:ea typeface="Cambria" pitchFamily="34" charset="-122"/>
                <a:cs typeface="Cambria" pitchFamily="34" charset="-120"/>
              </a:rPr>
              <a:t>Both States Have Slid Toward Underfunding Since 2009</a:t>
            </a:r>
            <a:endParaRPr lang="en-US" sz="2500" dirty="0"/>
          </a:p>
        </p:txBody>
      </p:sp>
      <p:pic>
        <p:nvPicPr>
          <p:cNvPr id="4" name="Image 0" descr="/tmp/work/figs/ks_mo_trends.png">    </p:cNvPr>
          <p:cNvPicPr>
            <a:picLocks noChangeAspect="1"/>
          </p:cNvPicPr>
          <p:nvPr/>
        </p:nvPicPr>
        <p:blipFill>
          <a:blip r:embed="rId1"/>
          <a:stretch>
            <a:fillRect/>
          </a:stretch>
        </p:blipFill>
        <p:spPr>
          <a:xfrm>
            <a:off x="1347331" y="1508760"/>
            <a:ext cx="9497033" cy="3977640"/>
          </a:xfrm>
          <a:prstGeom prst="rect">
            <a:avLst/>
          </a:prstGeom>
        </p:spPr>
      </p:pic>
      <p:sp>
        <p:nvSpPr>
          <p:cNvPr id="5" name="Shape 2"/>
          <p:cNvSpPr/>
          <p:nvPr/>
        </p:nvSpPr>
        <p:spPr>
          <a:xfrm>
            <a:off x="502920" y="5623560"/>
            <a:ext cx="2625014" cy="777240"/>
          </a:xfrm>
          <a:prstGeom prst="roundRect">
            <a:avLst>
              <a:gd name="adj" fmla="val 9412"/>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6" name="Text 3"/>
          <p:cNvSpPr/>
          <p:nvPr/>
        </p:nvSpPr>
        <p:spPr>
          <a:xfrm>
            <a:off x="649224" y="5696712"/>
            <a:ext cx="2332406" cy="384048"/>
          </a:xfrm>
          <a:prstGeom prst="rect">
            <a:avLst/>
          </a:prstGeom>
          <a:noFill/>
          <a:ln/>
        </p:spPr>
        <p:txBody>
          <a:bodyPr wrap="square" lIns="0" tIns="0" rIns="0" bIns="0" rtlCol="0" anchor="ctr"/>
          <a:lstStyle/>
          <a:p>
            <a:pPr indent="0" marL="0">
              <a:buNone/>
            </a:pPr>
            <a:r>
              <a:rPr lang="en-US" sz="1700" b="1" dirty="0">
                <a:solidFill>
                  <a:srgbClr val="2A78D6"/>
                </a:solidFill>
                <a:latin typeface="Cambria" pitchFamily="34" charset="0"/>
                <a:ea typeface="Cambria" pitchFamily="34" charset="-122"/>
                <a:cs typeface="Cambria" pitchFamily="34" charset="-120"/>
              </a:rPr>
              <a:t>137% → 98%</a:t>
            </a:r>
            <a:endParaRPr lang="en-US" sz="1700" dirty="0"/>
          </a:p>
        </p:txBody>
      </p:sp>
      <p:sp>
        <p:nvSpPr>
          <p:cNvPr id="7" name="Text 4"/>
          <p:cNvSpPr/>
          <p:nvPr/>
        </p:nvSpPr>
        <p:spPr>
          <a:xfrm>
            <a:off x="649224" y="6080760"/>
            <a:ext cx="2332406" cy="274320"/>
          </a:xfrm>
          <a:prstGeom prst="rect">
            <a:avLst/>
          </a:prstGeom>
          <a:noFill/>
          <a:ln/>
        </p:spPr>
        <p:txBody>
          <a:bodyPr wrap="square" lIns="0" tIns="0" rIns="0" bIns="0" rtlCol="0" anchor="ctr"/>
          <a:lstStyle/>
          <a:p>
            <a:pPr indent="0" marL="0">
              <a:lnSpc>
                <a:spcPts val="950"/>
              </a:lnSpc>
              <a:buNone/>
            </a:pPr>
            <a:r>
              <a:rPr lang="en-US" sz="800" dirty="0">
                <a:solidFill>
                  <a:srgbClr val="5B6472"/>
                </a:solidFill>
                <a:latin typeface="Calibri" pitchFamily="34" charset="0"/>
                <a:ea typeface="Calibri" pitchFamily="34" charset="-122"/>
                <a:cs typeface="Calibri" pitchFamily="34" charset="-120"/>
              </a:rPr>
              <a:t>KANSAS % ADEQUACY</a:t>
            </a:r>
            <a:endParaRPr lang="en-US" sz="800" dirty="0"/>
          </a:p>
        </p:txBody>
      </p:sp>
      <p:sp>
        <p:nvSpPr>
          <p:cNvPr id="8" name="Shape 5"/>
          <p:cNvSpPr/>
          <p:nvPr/>
        </p:nvSpPr>
        <p:spPr>
          <a:xfrm>
            <a:off x="3356534" y="5623560"/>
            <a:ext cx="2625014" cy="777240"/>
          </a:xfrm>
          <a:prstGeom prst="roundRect">
            <a:avLst>
              <a:gd name="adj" fmla="val 9412"/>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9" name="Text 6"/>
          <p:cNvSpPr/>
          <p:nvPr/>
        </p:nvSpPr>
        <p:spPr>
          <a:xfrm>
            <a:off x="3502838" y="5696712"/>
            <a:ext cx="2332406" cy="384048"/>
          </a:xfrm>
          <a:prstGeom prst="rect">
            <a:avLst/>
          </a:prstGeom>
          <a:noFill/>
          <a:ln/>
        </p:spPr>
        <p:txBody>
          <a:bodyPr wrap="square" lIns="0" tIns="0" rIns="0" bIns="0" rtlCol="0" anchor="ctr"/>
          <a:lstStyle/>
          <a:p>
            <a:pPr indent="0" marL="0">
              <a:buNone/>
            </a:pPr>
            <a:r>
              <a:rPr lang="en-US" sz="1700" b="1" dirty="0">
                <a:solidFill>
                  <a:srgbClr val="EB6834"/>
                </a:solidFill>
                <a:latin typeface="Cambria" pitchFamily="34" charset="0"/>
                <a:ea typeface="Cambria" pitchFamily="34" charset="-122"/>
                <a:cs typeface="Cambria" pitchFamily="34" charset="-120"/>
              </a:rPr>
              <a:t>115% → 85%</a:t>
            </a:r>
            <a:endParaRPr lang="en-US" sz="1700" dirty="0"/>
          </a:p>
        </p:txBody>
      </p:sp>
      <p:sp>
        <p:nvSpPr>
          <p:cNvPr id="10" name="Text 7"/>
          <p:cNvSpPr/>
          <p:nvPr/>
        </p:nvSpPr>
        <p:spPr>
          <a:xfrm>
            <a:off x="3502838" y="6080760"/>
            <a:ext cx="2332406" cy="274320"/>
          </a:xfrm>
          <a:prstGeom prst="rect">
            <a:avLst/>
          </a:prstGeom>
          <a:noFill/>
          <a:ln/>
        </p:spPr>
        <p:txBody>
          <a:bodyPr wrap="square" lIns="0" tIns="0" rIns="0" bIns="0" rtlCol="0" anchor="ctr"/>
          <a:lstStyle/>
          <a:p>
            <a:pPr indent="0" marL="0">
              <a:lnSpc>
                <a:spcPts val="950"/>
              </a:lnSpc>
              <a:buNone/>
            </a:pPr>
            <a:r>
              <a:rPr lang="en-US" sz="800" dirty="0">
                <a:solidFill>
                  <a:srgbClr val="5B6472"/>
                </a:solidFill>
                <a:latin typeface="Calibri" pitchFamily="34" charset="0"/>
                <a:ea typeface="Calibri" pitchFamily="34" charset="-122"/>
                <a:cs typeface="Calibri" pitchFamily="34" charset="-120"/>
              </a:rPr>
              <a:t>MISSOURI % ADEQUACY</a:t>
            </a:r>
            <a:endParaRPr lang="en-US" sz="800" dirty="0"/>
          </a:p>
        </p:txBody>
      </p:sp>
      <p:sp>
        <p:nvSpPr>
          <p:cNvPr id="11" name="Shape 8"/>
          <p:cNvSpPr/>
          <p:nvPr/>
        </p:nvSpPr>
        <p:spPr>
          <a:xfrm>
            <a:off x="6210148" y="5623560"/>
            <a:ext cx="2625014" cy="777240"/>
          </a:xfrm>
          <a:prstGeom prst="roundRect">
            <a:avLst>
              <a:gd name="adj" fmla="val 9412"/>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12" name="Text 9"/>
          <p:cNvSpPr/>
          <p:nvPr/>
        </p:nvSpPr>
        <p:spPr>
          <a:xfrm>
            <a:off x="6356452" y="5696712"/>
            <a:ext cx="2332406" cy="384048"/>
          </a:xfrm>
          <a:prstGeom prst="rect">
            <a:avLst/>
          </a:prstGeom>
          <a:noFill/>
          <a:ln/>
        </p:spPr>
        <p:txBody>
          <a:bodyPr wrap="square" lIns="0" tIns="0" rIns="0" bIns="0" rtlCol="0" anchor="ctr"/>
          <a:lstStyle/>
          <a:p>
            <a:pPr indent="0" marL="0">
              <a:buNone/>
            </a:pPr>
            <a:r>
              <a:rPr lang="en-US" sz="1700" b="1" dirty="0">
                <a:solidFill>
                  <a:srgbClr val="2A78D6"/>
                </a:solidFill>
                <a:latin typeface="Cambria" pitchFamily="34" charset="0"/>
                <a:ea typeface="Cambria" pitchFamily="34" charset="-122"/>
                <a:cs typeface="Cambria" pitchFamily="34" charset="-120"/>
              </a:rPr>
              <a:t>+0.07 → −0.23</a:t>
            </a:r>
            <a:endParaRPr lang="en-US" sz="1700" dirty="0"/>
          </a:p>
        </p:txBody>
      </p:sp>
      <p:sp>
        <p:nvSpPr>
          <p:cNvPr id="13" name="Text 10"/>
          <p:cNvSpPr/>
          <p:nvPr/>
        </p:nvSpPr>
        <p:spPr>
          <a:xfrm>
            <a:off x="6356452" y="6080760"/>
            <a:ext cx="2332406" cy="274320"/>
          </a:xfrm>
          <a:prstGeom prst="rect">
            <a:avLst/>
          </a:prstGeom>
          <a:noFill/>
          <a:ln/>
        </p:spPr>
        <p:txBody>
          <a:bodyPr wrap="square" lIns="0" tIns="0" rIns="0" bIns="0" rtlCol="0" anchor="ctr"/>
          <a:lstStyle/>
          <a:p>
            <a:pPr indent="0" marL="0">
              <a:lnSpc>
                <a:spcPts val="950"/>
              </a:lnSpc>
              <a:buNone/>
            </a:pPr>
            <a:r>
              <a:rPr lang="en-US" sz="800" dirty="0">
                <a:solidFill>
                  <a:srgbClr val="5B6472"/>
                </a:solidFill>
                <a:latin typeface="Calibri" pitchFamily="34" charset="0"/>
                <a:ea typeface="Calibri" pitchFamily="34" charset="-122"/>
                <a:cs typeface="Calibri" pitchFamily="34" charset="-120"/>
              </a:rPr>
              <a:t>KANSAS OUTCOME INDEX</a:t>
            </a:r>
            <a:endParaRPr lang="en-US" sz="800" dirty="0"/>
          </a:p>
        </p:txBody>
      </p:sp>
      <p:sp>
        <p:nvSpPr>
          <p:cNvPr id="14" name="Shape 11"/>
          <p:cNvSpPr/>
          <p:nvPr/>
        </p:nvSpPr>
        <p:spPr>
          <a:xfrm>
            <a:off x="9063761" y="5623560"/>
            <a:ext cx="2625014" cy="777240"/>
          </a:xfrm>
          <a:prstGeom prst="roundRect">
            <a:avLst>
              <a:gd name="adj" fmla="val 9412"/>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15" name="Text 12"/>
          <p:cNvSpPr/>
          <p:nvPr/>
        </p:nvSpPr>
        <p:spPr>
          <a:xfrm>
            <a:off x="9210065" y="5696712"/>
            <a:ext cx="2332406" cy="384048"/>
          </a:xfrm>
          <a:prstGeom prst="rect">
            <a:avLst/>
          </a:prstGeom>
          <a:noFill/>
          <a:ln/>
        </p:spPr>
        <p:txBody>
          <a:bodyPr wrap="square" lIns="0" tIns="0" rIns="0" bIns="0" rtlCol="0" anchor="ctr"/>
          <a:lstStyle/>
          <a:p>
            <a:pPr indent="0" marL="0">
              <a:buNone/>
            </a:pPr>
            <a:r>
              <a:rPr lang="en-US" sz="1700" b="1" dirty="0">
                <a:solidFill>
                  <a:srgbClr val="EB6834"/>
                </a:solidFill>
                <a:latin typeface="Cambria" pitchFamily="34" charset="0"/>
                <a:ea typeface="Cambria" pitchFamily="34" charset="-122"/>
                <a:cs typeface="Cambria" pitchFamily="34" charset="-120"/>
              </a:rPr>
              <a:t>+0.07 → −0.26</a:t>
            </a:r>
            <a:endParaRPr lang="en-US" sz="1700" dirty="0"/>
          </a:p>
        </p:txBody>
      </p:sp>
      <p:sp>
        <p:nvSpPr>
          <p:cNvPr id="16" name="Text 13"/>
          <p:cNvSpPr/>
          <p:nvPr/>
        </p:nvSpPr>
        <p:spPr>
          <a:xfrm>
            <a:off x="9210065" y="6080760"/>
            <a:ext cx="2332406" cy="274320"/>
          </a:xfrm>
          <a:prstGeom prst="rect">
            <a:avLst/>
          </a:prstGeom>
          <a:noFill/>
          <a:ln/>
        </p:spPr>
        <p:txBody>
          <a:bodyPr wrap="square" lIns="0" tIns="0" rIns="0" bIns="0" rtlCol="0" anchor="ctr"/>
          <a:lstStyle/>
          <a:p>
            <a:pPr indent="0" marL="0">
              <a:lnSpc>
                <a:spcPts val="950"/>
              </a:lnSpc>
              <a:buNone/>
            </a:pPr>
            <a:r>
              <a:rPr lang="en-US" sz="800" dirty="0">
                <a:solidFill>
                  <a:srgbClr val="5B6472"/>
                </a:solidFill>
                <a:latin typeface="Calibri" pitchFamily="34" charset="0"/>
                <a:ea typeface="Calibri" pitchFamily="34" charset="-122"/>
                <a:cs typeface="Calibri" pitchFamily="34" charset="-120"/>
              </a:rPr>
              <a:t>MISSOURI OUTCOME INDEX</a:t>
            </a:r>
            <a:endParaRPr lang="en-US" sz="800" dirty="0"/>
          </a:p>
        </p:txBody>
      </p:sp>
      <p:sp>
        <p:nvSpPr>
          <p:cNvPr id="17" name="Text 14"/>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NECM/SEDA merged file, KS+MO district panel 2009–2024. Enrollment-weighted by state-year.</a:t>
            </a:r>
            <a:endParaRPr lang="en-US" sz="850" dirty="0"/>
          </a:p>
        </p:txBody>
      </p:sp>
      <p:sp>
        <p:nvSpPr>
          <p:cNvPr id="18" name="Text 15"/>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5</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EXPLORE THE DATA</a:t>
            </a:r>
            <a:endParaRPr lang="en-US" sz="1200" dirty="0"/>
          </a:p>
        </p:txBody>
      </p:sp>
      <p:sp>
        <p:nvSpPr>
          <p:cNvPr id="3" name="Text 1"/>
          <p:cNvSpPr/>
          <p:nvPr/>
        </p:nvSpPr>
        <p:spPr>
          <a:xfrm>
            <a:off x="502920" y="658368"/>
            <a:ext cx="11185855" cy="822960"/>
          </a:xfrm>
          <a:prstGeom prst="rect">
            <a:avLst/>
          </a:prstGeom>
          <a:noFill/>
          <a:ln/>
        </p:spPr>
        <p:txBody>
          <a:bodyPr wrap="square" lIns="0" tIns="0" rIns="0" bIns="0" rtlCol="0" anchor="ctr"/>
          <a:lstStyle/>
          <a:p>
            <a:pPr indent="0" marL="0">
              <a:lnSpc>
                <a:spcPts val="2730"/>
              </a:lnSpc>
              <a:buNone/>
            </a:pPr>
            <a:r>
              <a:rPr lang="en-US" sz="2600" b="1" dirty="0">
                <a:solidFill>
                  <a:srgbClr val="16233F"/>
                </a:solidFill>
                <a:latin typeface="Cambria" pitchFamily="34" charset="0"/>
                <a:ea typeface="Cambria" pitchFamily="34" charset="-122"/>
                <a:cs typeface="Cambria" pitchFamily="34" charset="-120"/>
              </a:rPr>
              <a:t>Every Kansas &amp; Missouri District — 2009</a:t>
            </a:r>
            <a:endParaRPr lang="en-US" sz="2600" dirty="0"/>
          </a:p>
        </p:txBody>
      </p:sp>
      <p:sp>
        <p:nvSpPr>
          <p:cNvPr id="4" name="Shape 2"/>
          <p:cNvSpPr/>
          <p:nvPr/>
        </p:nvSpPr>
        <p:spPr>
          <a:xfrm>
            <a:off x="2078086" y="1362456"/>
            <a:ext cx="4073428" cy="5001768"/>
          </a:xfrm>
          <a:prstGeom prst="roundRect">
            <a:avLst>
              <a:gd name="adj" fmla="val 1796"/>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pic>
        <p:nvPicPr>
          <p:cNvPr id="5" name="Image 0" descr="/tmp/work/extract/widget_ksmo_2009_both.png">    </p:cNvPr>
          <p:cNvPicPr>
            <a:picLocks noChangeAspect="1"/>
          </p:cNvPicPr>
          <p:nvPr/>
        </p:nvPicPr>
        <p:blipFill>
          <a:blip r:embed="rId1"/>
          <a:stretch>
            <a:fillRect/>
          </a:stretch>
        </p:blipFill>
        <p:spPr>
          <a:xfrm>
            <a:off x="2132950" y="1417320"/>
            <a:ext cx="3963700" cy="4892040"/>
          </a:xfrm>
          <a:prstGeom prst="rect">
            <a:avLst/>
          </a:prstGeom>
        </p:spPr>
      </p:pic>
      <p:sp>
        <p:nvSpPr>
          <p:cNvPr id="6" name="Text 3"/>
          <p:cNvSpPr/>
          <p:nvPr/>
        </p:nvSpPr>
        <p:spPr>
          <a:xfrm>
            <a:off x="7863840" y="1508760"/>
            <a:ext cx="3824935" cy="365760"/>
          </a:xfrm>
          <a:prstGeom prst="rect">
            <a:avLst/>
          </a:prstGeom>
          <a:noFill/>
          <a:ln/>
        </p:spPr>
        <p:txBody>
          <a:bodyPr wrap="square" lIns="0" tIns="0" rIns="0" bIns="0" rtlCol="0" anchor="ctr"/>
          <a:lstStyle/>
          <a:p>
            <a:pPr indent="0" marL="0">
              <a:buNone/>
            </a:pPr>
            <a:r>
              <a:rPr lang="en-US" sz="1500" b="1" dirty="0">
                <a:solidFill>
                  <a:srgbClr val="16233F"/>
                </a:solidFill>
                <a:latin typeface="Cambria" pitchFamily="34" charset="0"/>
                <a:ea typeface="Cambria" pitchFamily="34" charset="-122"/>
                <a:cs typeface="Cambria" pitchFamily="34" charset="-120"/>
              </a:rPr>
              <a:t>Live, interactive companion</a:t>
            </a:r>
            <a:endParaRPr lang="en-US" sz="1500" dirty="0"/>
          </a:p>
        </p:txBody>
      </p:sp>
      <p:sp>
        <p:nvSpPr>
          <p:cNvPr id="7" name="Text 4"/>
          <p:cNvSpPr/>
          <p:nvPr/>
        </p:nvSpPr>
        <p:spPr>
          <a:xfrm>
            <a:off x="7863840" y="1920240"/>
            <a:ext cx="3824935" cy="1371600"/>
          </a:xfrm>
          <a:prstGeom prst="rect">
            <a:avLst/>
          </a:prstGeom>
          <a:noFill/>
          <a:ln/>
        </p:spPr>
        <p:txBody>
          <a:bodyPr wrap="square" lIns="0" tIns="0" rIns="0" bIns="0" rtlCol="0" anchor="ctr"/>
          <a:lstStyle/>
          <a:p>
            <a:pPr indent="0" marL="0">
              <a:lnSpc>
                <a:spcPts val="1500"/>
              </a:lnSpc>
              <a:buNone/>
            </a:pPr>
            <a:r>
              <a:rPr lang="en-US" sz="1150" dirty="0">
                <a:solidFill>
                  <a:srgbClr val="1A1A1A"/>
                </a:solidFill>
                <a:latin typeface="Calibri" pitchFamily="34" charset="0"/>
                <a:ea typeface="Calibri" pitchFamily="34" charset="-122"/>
                <a:cs typeface="Calibri" pitchFamily="34" charset="-120"/>
              </a:rPr>
              <a:t>Every Kansas and Missouri district, 2009–2024, is plotted on the interactive bubble-chart widget accompanying this briefing — filter by state, toggle the funding standard, scrub the year slider, and search any district by name.</a:t>
            </a:r>
            <a:endParaRPr lang="en-US" sz="1150" dirty="0"/>
          </a:p>
        </p:txBody>
      </p:sp>
      <p:sp>
        <p:nvSpPr>
          <p:cNvPr id="8" name="Text 5"/>
          <p:cNvSpPr/>
          <p:nvPr/>
        </p:nvSpPr>
        <p:spPr>
          <a:xfrm>
            <a:off x="7863840" y="3429000"/>
            <a:ext cx="3824935" cy="2560320"/>
          </a:xfrm>
          <a:prstGeom prst="rect">
            <a:avLst/>
          </a:prstGeom>
          <a:noFill/>
          <a:ln/>
        </p:spPr>
        <p:txBody>
          <a:bodyPr wrap="square" lIns="0" tIns="0" rIns="0" bIns="0" rtlCol="0" anchor="t"/>
          <a:lstStyle/>
          <a:p>
            <a:pPr marL="177800" indent="-177800">
              <a:lnSpc>
                <a:spcPts val="1400"/>
              </a:lnSpc>
              <a:spcAft>
                <a:spcPts val="800"/>
              </a:spcAft>
              <a:buSzPct val="100000"/>
              <a:buChar char="•"/>
            </a:pPr>
            <a:r>
              <a:rPr lang="en-US" sz="1100" dirty="0">
                <a:solidFill>
                  <a:srgbClr val="1A1A1A"/>
                </a:solidFill>
                <a:latin typeface="Calibri" pitchFamily="34" charset="0"/>
                <a:ea typeface="Calibri" pitchFamily="34" charset="-122"/>
                <a:cs typeface="Calibri" pitchFamily="34" charset="-120"/>
              </a:rPr>
              <a:t>707 KS + MO districts, colored by state.</a:t>
            </a:r>
            <a:endParaRPr lang="en-US" sz="1100" dirty="0"/>
          </a:p>
          <a:p>
            <a:pPr marL="177800" indent="-177800">
              <a:lnSpc>
                <a:spcPts val="1400"/>
              </a:lnSpc>
              <a:spcAft>
                <a:spcPts val="800"/>
              </a:spcAft>
              <a:buSzPct val="100000"/>
              <a:buChar char="•"/>
            </a:pPr>
            <a:r>
              <a:rPr lang="en-US" sz="1100" dirty="0">
                <a:solidFill>
                  <a:srgbClr val="1A1A1A"/>
                </a:solidFill>
                <a:latin typeface="Calibri" pitchFamily="34" charset="0"/>
                <a:ea typeface="Calibri" pitchFamily="34" charset="-122"/>
                <a:cs typeface="Calibri" pitchFamily="34" charset="-120"/>
              </a:rPr>
              <a:t>Most districts cluster above 100% adequacy — funded at or beyond the cost of average outcomes.</a:t>
            </a:r>
            <a:endParaRPr lang="en-US" sz="1100" dirty="0"/>
          </a:p>
          <a:p>
            <a:pPr marL="177800" indent="-177800">
              <a:lnSpc>
                <a:spcPts val="1400"/>
              </a:lnSpc>
              <a:spcAft>
                <a:spcPts val="800"/>
              </a:spcAft>
              <a:buSzPct val="100000"/>
              <a:buChar char="•"/>
            </a:pPr>
            <a:r>
              <a:rPr lang="en-US" sz="1100" dirty="0">
                <a:solidFill>
                  <a:srgbClr val="1A1A1A"/>
                </a:solidFill>
                <a:latin typeface="Calibri" pitchFamily="34" charset="0"/>
                <a:ea typeface="Calibri" pitchFamily="34" charset="-122"/>
                <a:cs typeface="Calibri" pitchFamily="34" charset="-120"/>
              </a:rPr>
              <a:t>Kansas (blue) skews further right than Missouri (teal) at this point in time.</a:t>
            </a:r>
            <a:endParaRPr lang="en-US" sz="1100" dirty="0"/>
          </a:p>
        </p:txBody>
      </p:sp>
      <p:sp>
        <p:nvSpPr>
          <p:cNvPr id="9" name="Text 6"/>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NECM/SEDA merged file. Bubble size = enrollment. x-axis: % Adequacy (avg. standard); y-axis: outcome index.</a:t>
            </a:r>
            <a:endParaRPr lang="en-US" sz="850" dirty="0"/>
          </a:p>
        </p:txBody>
      </p:sp>
      <p:sp>
        <p:nvSpPr>
          <p:cNvPr id="10" name="Text 7"/>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6</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EXPLORE THE DATA</a:t>
            </a:r>
            <a:endParaRPr lang="en-US" sz="1200" dirty="0"/>
          </a:p>
        </p:txBody>
      </p:sp>
      <p:sp>
        <p:nvSpPr>
          <p:cNvPr id="3" name="Text 1"/>
          <p:cNvSpPr/>
          <p:nvPr/>
        </p:nvSpPr>
        <p:spPr>
          <a:xfrm>
            <a:off x="502920" y="658368"/>
            <a:ext cx="11185855" cy="822960"/>
          </a:xfrm>
          <a:prstGeom prst="rect">
            <a:avLst/>
          </a:prstGeom>
          <a:noFill/>
          <a:ln/>
        </p:spPr>
        <p:txBody>
          <a:bodyPr wrap="square" lIns="0" tIns="0" rIns="0" bIns="0" rtlCol="0" anchor="ctr"/>
          <a:lstStyle/>
          <a:p>
            <a:pPr indent="0" marL="0">
              <a:lnSpc>
                <a:spcPts val="2730"/>
              </a:lnSpc>
              <a:buNone/>
            </a:pPr>
            <a:r>
              <a:rPr lang="en-US" sz="2600" b="1" dirty="0">
                <a:solidFill>
                  <a:srgbClr val="16233F"/>
                </a:solidFill>
                <a:latin typeface="Cambria" pitchFamily="34" charset="0"/>
                <a:ea typeface="Cambria" pitchFamily="34" charset="-122"/>
                <a:cs typeface="Cambria" pitchFamily="34" charset="-120"/>
              </a:rPr>
              <a:t>Every Kansas &amp; Missouri District — 2024</a:t>
            </a:r>
            <a:endParaRPr lang="en-US" sz="2600" dirty="0"/>
          </a:p>
        </p:txBody>
      </p:sp>
      <p:sp>
        <p:nvSpPr>
          <p:cNvPr id="4" name="Shape 2"/>
          <p:cNvSpPr/>
          <p:nvPr/>
        </p:nvSpPr>
        <p:spPr>
          <a:xfrm>
            <a:off x="2078086" y="1362456"/>
            <a:ext cx="4073428" cy="5001768"/>
          </a:xfrm>
          <a:prstGeom prst="roundRect">
            <a:avLst>
              <a:gd name="adj" fmla="val 1796"/>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pic>
        <p:nvPicPr>
          <p:cNvPr id="5" name="Image 0" descr="/tmp/work/extract/widget_ksmo_2024_both.png">    </p:cNvPr>
          <p:cNvPicPr>
            <a:picLocks noChangeAspect="1"/>
          </p:cNvPicPr>
          <p:nvPr/>
        </p:nvPicPr>
        <p:blipFill>
          <a:blip r:embed="rId1"/>
          <a:stretch>
            <a:fillRect/>
          </a:stretch>
        </p:blipFill>
        <p:spPr>
          <a:xfrm>
            <a:off x="2132950" y="1417320"/>
            <a:ext cx="3963700" cy="4892040"/>
          </a:xfrm>
          <a:prstGeom prst="rect">
            <a:avLst/>
          </a:prstGeom>
        </p:spPr>
      </p:pic>
      <p:sp>
        <p:nvSpPr>
          <p:cNvPr id="6" name="Text 3"/>
          <p:cNvSpPr/>
          <p:nvPr/>
        </p:nvSpPr>
        <p:spPr>
          <a:xfrm>
            <a:off x="7863840" y="1508760"/>
            <a:ext cx="3824935" cy="365760"/>
          </a:xfrm>
          <a:prstGeom prst="rect">
            <a:avLst/>
          </a:prstGeom>
          <a:noFill/>
          <a:ln/>
        </p:spPr>
        <p:txBody>
          <a:bodyPr wrap="square" lIns="0" tIns="0" rIns="0" bIns="0" rtlCol="0" anchor="ctr"/>
          <a:lstStyle/>
          <a:p>
            <a:pPr indent="0" marL="0">
              <a:buNone/>
            </a:pPr>
            <a:r>
              <a:rPr lang="en-US" sz="1500" b="1" dirty="0">
                <a:solidFill>
                  <a:srgbClr val="16233F"/>
                </a:solidFill>
                <a:latin typeface="Cambria" pitchFamily="34" charset="0"/>
                <a:ea typeface="Cambria" pitchFamily="34" charset="-122"/>
                <a:cs typeface="Cambria" pitchFamily="34" charset="-120"/>
              </a:rPr>
              <a:t>Live, interactive companion</a:t>
            </a:r>
            <a:endParaRPr lang="en-US" sz="1500" dirty="0"/>
          </a:p>
        </p:txBody>
      </p:sp>
      <p:sp>
        <p:nvSpPr>
          <p:cNvPr id="7" name="Text 4"/>
          <p:cNvSpPr/>
          <p:nvPr/>
        </p:nvSpPr>
        <p:spPr>
          <a:xfrm>
            <a:off x="7863840" y="1920240"/>
            <a:ext cx="3824935" cy="1371600"/>
          </a:xfrm>
          <a:prstGeom prst="rect">
            <a:avLst/>
          </a:prstGeom>
          <a:noFill/>
          <a:ln/>
        </p:spPr>
        <p:txBody>
          <a:bodyPr wrap="square" lIns="0" tIns="0" rIns="0" bIns="0" rtlCol="0" anchor="ctr"/>
          <a:lstStyle/>
          <a:p>
            <a:pPr indent="0" marL="0">
              <a:lnSpc>
                <a:spcPts val="1500"/>
              </a:lnSpc>
              <a:buNone/>
            </a:pPr>
            <a:r>
              <a:rPr lang="en-US" sz="1150" dirty="0">
                <a:solidFill>
                  <a:srgbClr val="1A1A1A"/>
                </a:solidFill>
                <a:latin typeface="Calibri" pitchFamily="34" charset="0"/>
                <a:ea typeface="Calibri" pitchFamily="34" charset="-122"/>
                <a:cs typeface="Calibri" pitchFamily="34" charset="-120"/>
              </a:rPr>
              <a:t>Every Kansas and Missouri district, 2009–2024, is plotted on the interactive bubble-chart widget accompanying this briefing — filter by state, toggle the funding standard, scrub the year slider, and search any district by name.</a:t>
            </a:r>
            <a:endParaRPr lang="en-US" sz="1150" dirty="0"/>
          </a:p>
        </p:txBody>
      </p:sp>
      <p:sp>
        <p:nvSpPr>
          <p:cNvPr id="8" name="Text 5"/>
          <p:cNvSpPr/>
          <p:nvPr/>
        </p:nvSpPr>
        <p:spPr>
          <a:xfrm>
            <a:off x="7863840" y="3429000"/>
            <a:ext cx="3824935" cy="2560320"/>
          </a:xfrm>
          <a:prstGeom prst="rect">
            <a:avLst/>
          </a:prstGeom>
          <a:noFill/>
          <a:ln/>
        </p:spPr>
        <p:txBody>
          <a:bodyPr wrap="square" lIns="0" tIns="0" rIns="0" bIns="0" rtlCol="0" anchor="t"/>
          <a:lstStyle/>
          <a:p>
            <a:pPr marL="177800" indent="-177800">
              <a:lnSpc>
                <a:spcPts val="1400"/>
              </a:lnSpc>
              <a:spcAft>
                <a:spcPts val="800"/>
              </a:spcAft>
              <a:buSzPct val="100000"/>
              <a:buChar char="•"/>
            </a:pPr>
            <a:r>
              <a:rPr lang="en-US" sz="1100" dirty="0">
                <a:solidFill>
                  <a:srgbClr val="1A1A1A"/>
                </a:solidFill>
                <a:latin typeface="Calibri" pitchFamily="34" charset="0"/>
                <a:ea typeface="Calibri" pitchFamily="34" charset="-122"/>
                <a:cs typeface="Calibri" pitchFamily="34" charset="-120"/>
              </a:rPr>
              <a:t>The same 707 districts, fifteen years later.</a:t>
            </a:r>
            <a:endParaRPr lang="en-US" sz="1100" dirty="0"/>
          </a:p>
          <a:p>
            <a:pPr marL="177800" indent="-177800">
              <a:lnSpc>
                <a:spcPts val="1400"/>
              </a:lnSpc>
              <a:spcAft>
                <a:spcPts val="800"/>
              </a:spcAft>
              <a:buSzPct val="100000"/>
              <a:buChar char="•"/>
            </a:pPr>
            <a:r>
              <a:rPr lang="en-US" sz="1100" dirty="0">
                <a:solidFill>
                  <a:srgbClr val="1A1A1A"/>
                </a:solidFill>
                <a:latin typeface="Calibri" pitchFamily="34" charset="0"/>
                <a:ea typeface="Calibri" pitchFamily="34" charset="-122"/>
                <a:cs typeface="Calibri" pitchFamily="34" charset="-120"/>
              </a:rPr>
              <a:t>The whole cloud has shifted left, below the 100%-adequate line, for both states.</a:t>
            </a:r>
            <a:endParaRPr lang="en-US" sz="1100" dirty="0"/>
          </a:p>
          <a:p>
            <a:pPr marL="177800" indent="-177800">
              <a:lnSpc>
                <a:spcPts val="1400"/>
              </a:lnSpc>
              <a:spcAft>
                <a:spcPts val="800"/>
              </a:spcAft>
              <a:buSzPct val="100000"/>
              <a:buChar char="•"/>
            </a:pPr>
            <a:r>
              <a:rPr lang="en-US" sz="1100" dirty="0">
                <a:solidFill>
                  <a:srgbClr val="1A1A1A"/>
                </a:solidFill>
                <a:latin typeface="Calibri" pitchFamily="34" charset="0"/>
                <a:ea typeface="Calibri" pitchFamily="34" charset="-122"/>
                <a:cs typeface="Calibri" pitchFamily="34" charset="-120"/>
              </a:rPr>
              <a:t>Missouri's leftward shift is the more severe of the two — consistent with the state map.</a:t>
            </a:r>
            <a:endParaRPr lang="en-US" sz="1100" dirty="0"/>
          </a:p>
        </p:txBody>
      </p:sp>
      <p:sp>
        <p:nvSpPr>
          <p:cNvPr id="9" name="Text 6"/>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NECM/SEDA merged file. Bubble size = enrollment. x-axis: % Adequacy (avg. standard); y-axis: outcome index.</a:t>
            </a:r>
            <a:endParaRPr lang="en-US" sz="850" dirty="0"/>
          </a:p>
        </p:txBody>
      </p:sp>
      <p:sp>
        <p:nvSpPr>
          <p:cNvPr id="10" name="Text 7"/>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02920" y="384048"/>
            <a:ext cx="11185855" cy="274320"/>
          </a:xfrm>
          <a:prstGeom prst="rect">
            <a:avLst/>
          </a:prstGeom>
          <a:noFill/>
          <a:ln/>
        </p:spPr>
        <p:txBody>
          <a:bodyPr wrap="square" lIns="0" tIns="0" rIns="0" bIns="0" rtlCol="0" anchor="ctr"/>
          <a:lstStyle/>
          <a:p>
            <a:pPr indent="0" marL="0">
              <a:buNone/>
            </a:pPr>
            <a:r>
              <a:rPr lang="en-US" sz="1200" b="1" spc="150" kern="0" dirty="0">
                <a:solidFill>
                  <a:srgbClr val="B98B33"/>
                </a:solidFill>
                <a:latin typeface="Calibri" pitchFamily="34" charset="0"/>
                <a:ea typeface="Calibri" pitchFamily="34" charset="-122"/>
                <a:cs typeface="Calibri" pitchFamily="34" charset="-120"/>
              </a:rPr>
              <a:t>KANSAS &amp; MISSOURI IN NATIONAL CONTEXT</a:t>
            </a:r>
            <a:endParaRPr lang="en-US" sz="1200" dirty="0"/>
          </a:p>
        </p:txBody>
      </p:sp>
      <p:sp>
        <p:nvSpPr>
          <p:cNvPr id="3" name="Text 1"/>
          <p:cNvSpPr/>
          <p:nvPr/>
        </p:nvSpPr>
        <p:spPr>
          <a:xfrm>
            <a:off x="502920" y="658368"/>
            <a:ext cx="11185855" cy="777240"/>
          </a:xfrm>
          <a:prstGeom prst="rect">
            <a:avLst/>
          </a:prstGeom>
          <a:noFill/>
          <a:ln/>
        </p:spPr>
        <p:txBody>
          <a:bodyPr wrap="square" lIns="0" tIns="0" rIns="0" bIns="0" rtlCol="0" anchor="ctr"/>
          <a:lstStyle/>
          <a:p>
            <a:pPr indent="0" marL="0">
              <a:lnSpc>
                <a:spcPts val="2520"/>
              </a:lnSpc>
              <a:buNone/>
            </a:pPr>
            <a:r>
              <a:rPr lang="en-US" sz="2400" b="1" dirty="0">
                <a:solidFill>
                  <a:srgbClr val="16233F"/>
                </a:solidFill>
                <a:latin typeface="Cambria" pitchFamily="34" charset="0"/>
                <a:ea typeface="Cambria" pitchFamily="34" charset="-122"/>
                <a:cs typeface="Cambria" pitchFamily="34" charset="-120"/>
              </a:rPr>
              <a:t>Both States Trail the National Best-Fit Line — Increasingly</a:t>
            </a:r>
            <a:endParaRPr lang="en-US" sz="2400" dirty="0"/>
          </a:p>
        </p:txBody>
      </p:sp>
      <p:sp>
        <p:nvSpPr>
          <p:cNvPr id="4" name="Shape 2"/>
          <p:cNvSpPr/>
          <p:nvPr/>
        </p:nvSpPr>
        <p:spPr>
          <a:xfrm>
            <a:off x="502920" y="1417320"/>
            <a:ext cx="5432908" cy="4251960"/>
          </a:xfrm>
          <a:prstGeom prst="roundRect">
            <a:avLst>
              <a:gd name="adj" fmla="val 1720"/>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5" name="Shape 3"/>
          <p:cNvSpPr/>
          <p:nvPr/>
        </p:nvSpPr>
        <p:spPr>
          <a:xfrm>
            <a:off x="704088" y="1600200"/>
            <a:ext cx="868680" cy="256032"/>
          </a:xfrm>
          <a:prstGeom prst="roundRect">
            <a:avLst>
              <a:gd name="adj" fmla="val 21429"/>
            </a:avLst>
          </a:prstGeom>
          <a:solidFill>
            <a:srgbClr val="2A78D6"/>
          </a:solidFill>
          <a:ln/>
        </p:spPr>
      </p:sp>
      <p:sp>
        <p:nvSpPr>
          <p:cNvPr id="6" name="Text 4"/>
          <p:cNvSpPr/>
          <p:nvPr/>
        </p:nvSpPr>
        <p:spPr>
          <a:xfrm>
            <a:off x="704088" y="1600200"/>
            <a:ext cx="868680" cy="25603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KANSAS</a:t>
            </a:r>
            <a:endParaRPr lang="en-US" sz="1100" dirty="0"/>
          </a:p>
        </p:txBody>
      </p:sp>
      <p:pic>
        <p:nvPicPr>
          <p:cNvPr id="7" name="Image 0" descr="/tmp/work/extract/slide45_Graphic_4.png">    </p:cNvPr>
          <p:cNvPicPr>
            <a:picLocks noChangeAspect="1"/>
          </p:cNvPicPr>
          <p:nvPr/>
        </p:nvPicPr>
        <p:blipFill>
          <a:blip r:embed="rId1"/>
          <a:stretch>
            <a:fillRect/>
          </a:stretch>
        </p:blipFill>
        <p:spPr>
          <a:xfrm>
            <a:off x="647624" y="2011680"/>
            <a:ext cx="5143500" cy="3429000"/>
          </a:xfrm>
          <a:prstGeom prst="rect">
            <a:avLst/>
          </a:prstGeom>
        </p:spPr>
      </p:pic>
      <p:sp>
        <p:nvSpPr>
          <p:cNvPr id="8" name="Shape 5"/>
          <p:cNvSpPr/>
          <p:nvPr/>
        </p:nvSpPr>
        <p:spPr>
          <a:xfrm>
            <a:off x="6255868" y="1417320"/>
            <a:ext cx="5432908" cy="4251960"/>
          </a:xfrm>
          <a:prstGeom prst="roundRect">
            <a:avLst>
              <a:gd name="adj" fmla="val 1720"/>
            </a:avLst>
          </a:prstGeom>
          <a:solidFill>
            <a:srgbClr val="FFFFFF"/>
          </a:solidFill>
          <a:ln w="9525">
            <a:solidFill>
              <a:srgbClr val="DDE3EC"/>
            </a:solidFill>
            <a:prstDash val="solid"/>
          </a:ln>
          <a:effectLst>
            <a:outerShdw sx="100000" sy="100000" kx="0" ky="0" algn="bl" rotWithShape="0" blurRad="76200" dist="25400" dir="5400000">
              <a:srgbClr val="1A1A1A">
                <a:alpha val="12000"/>
              </a:srgbClr>
            </a:outerShdw>
          </a:effectLst>
        </p:spPr>
      </p:sp>
      <p:sp>
        <p:nvSpPr>
          <p:cNvPr id="9" name="Shape 6"/>
          <p:cNvSpPr/>
          <p:nvPr/>
        </p:nvSpPr>
        <p:spPr>
          <a:xfrm>
            <a:off x="6457036" y="1600200"/>
            <a:ext cx="868680" cy="256032"/>
          </a:xfrm>
          <a:prstGeom prst="roundRect">
            <a:avLst>
              <a:gd name="adj" fmla="val 21429"/>
            </a:avLst>
          </a:prstGeom>
          <a:solidFill>
            <a:srgbClr val="EB6834"/>
          </a:solidFill>
          <a:ln/>
        </p:spPr>
      </p:sp>
      <p:sp>
        <p:nvSpPr>
          <p:cNvPr id="10" name="Text 7"/>
          <p:cNvSpPr/>
          <p:nvPr/>
        </p:nvSpPr>
        <p:spPr>
          <a:xfrm>
            <a:off x="6457036" y="1600200"/>
            <a:ext cx="868680" cy="25603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MISSOURI</a:t>
            </a:r>
            <a:endParaRPr lang="en-US" sz="1100" dirty="0"/>
          </a:p>
        </p:txBody>
      </p:sp>
      <p:pic>
        <p:nvPicPr>
          <p:cNvPr id="11" name="Image 1" descr="/tmp/work/extract/slide45_Graphic_6.png">    </p:cNvPr>
          <p:cNvPicPr>
            <a:picLocks noChangeAspect="1"/>
          </p:cNvPicPr>
          <p:nvPr/>
        </p:nvPicPr>
        <p:blipFill>
          <a:blip r:embed="rId2"/>
          <a:stretch>
            <a:fillRect/>
          </a:stretch>
        </p:blipFill>
        <p:spPr>
          <a:xfrm>
            <a:off x="6400571" y="2011680"/>
            <a:ext cx="5143500" cy="3429000"/>
          </a:xfrm>
          <a:prstGeom prst="rect">
            <a:avLst/>
          </a:prstGeom>
        </p:spPr>
      </p:pic>
      <p:sp>
        <p:nvSpPr>
          <p:cNvPr id="12" name="Text 8"/>
          <p:cNvSpPr/>
          <p:nvPr/>
        </p:nvSpPr>
        <p:spPr>
          <a:xfrm>
            <a:off x="502920" y="5806440"/>
            <a:ext cx="11185855" cy="548640"/>
          </a:xfrm>
          <a:prstGeom prst="rect">
            <a:avLst/>
          </a:prstGeom>
          <a:noFill/>
          <a:ln/>
        </p:spPr>
        <p:txBody>
          <a:bodyPr wrap="square" lIns="0" tIns="0" rIns="0" bIns="0" rtlCol="0" anchor="t"/>
          <a:lstStyle/>
          <a:p>
            <a:pPr indent="0" marL="0">
              <a:lnSpc>
                <a:spcPts val="1500"/>
              </a:lnSpc>
              <a:buNone/>
            </a:pPr>
            <a:r>
              <a:rPr lang="en-US" sz="1150" dirty="0">
                <a:solidFill>
                  <a:srgbClr val="1A1A1A"/>
                </a:solidFill>
                <a:latin typeface="Calibri" pitchFamily="34" charset="0"/>
                <a:ea typeface="Calibri" pitchFamily="34" charset="-122"/>
                <a:cs typeface="Calibri" pitchFamily="34" charset="-120"/>
              </a:rPr>
              <a:t>Each panel plots Kansas (left) or Missouri (right) districts in red against every other U.S. district, at four points between 2009 and 2024, with the national best-fit line for spending vs. outcomes. In both states, districts increasingly sit below and to the left of that line by 2024 — the same “adequacy backsliding” seen in the state-level trend, now visible district by district against the rest of the country.</a:t>
            </a:r>
            <a:endParaRPr lang="en-US" sz="1150" dirty="0"/>
          </a:p>
        </p:txBody>
      </p:sp>
      <p:sp>
        <p:nvSpPr>
          <p:cNvPr id="13" name="Text 9"/>
          <p:cNvSpPr/>
          <p:nvPr/>
        </p:nvSpPr>
        <p:spPr>
          <a:xfrm>
            <a:off x="502920" y="6473952"/>
            <a:ext cx="10774375" cy="292608"/>
          </a:xfrm>
          <a:prstGeom prst="rect">
            <a:avLst/>
          </a:prstGeom>
          <a:noFill/>
          <a:ln/>
        </p:spPr>
        <p:txBody>
          <a:bodyPr wrap="square" lIns="0" tIns="0" rIns="0" bIns="0" rtlCol="0" anchor="ctr"/>
          <a:lstStyle/>
          <a:p>
            <a:pPr algn="l" indent="0" marL="0">
              <a:buNone/>
            </a:pPr>
            <a:r>
              <a:rPr lang="en-US" sz="850" dirty="0">
                <a:solidFill>
                  <a:srgbClr val="5B6472"/>
                </a:solidFill>
                <a:latin typeface="Calibri" pitchFamily="34" charset="0"/>
                <a:ea typeface="Calibri" pitchFamily="34" charset="-122"/>
                <a:cs typeface="Calibri" pitchFamily="34" charset="-120"/>
              </a:rPr>
              <a:t>Source: NECM/SEDA merged file, national district panel 2009–2024.</a:t>
            </a:r>
            <a:endParaRPr lang="en-US" sz="850" dirty="0"/>
          </a:p>
        </p:txBody>
      </p:sp>
      <p:sp>
        <p:nvSpPr>
          <p:cNvPr id="14" name="Text 10"/>
          <p:cNvSpPr/>
          <p:nvPr/>
        </p:nvSpPr>
        <p:spPr>
          <a:xfrm>
            <a:off x="11368735" y="6473952"/>
            <a:ext cx="457200" cy="292608"/>
          </a:xfrm>
          <a:prstGeom prst="rect">
            <a:avLst/>
          </a:prstGeom>
          <a:noFill/>
          <a:ln/>
        </p:spPr>
        <p:txBody>
          <a:bodyPr wrap="square" lIns="0" tIns="0" rIns="0" bIns="0" rtlCol="0" anchor="ctr"/>
          <a:lstStyle/>
          <a:p>
            <a:pPr algn="r" indent="0" marL="0">
              <a:buNone/>
            </a:pPr>
            <a:r>
              <a:rPr lang="en-US" sz="850" dirty="0">
                <a:solidFill>
                  <a:srgbClr val="5B6472"/>
                </a:solidFill>
                <a:latin typeface="Calibri" pitchFamily="34" charset="0"/>
                <a:ea typeface="Calibri" pitchFamily="34" charset="-122"/>
                <a:cs typeface="Calibri" pitchFamily="34" charset="-120"/>
              </a:rPr>
              <a:t>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2026-08-31T14:16:49Z</dcterms:created>
  <dcterms:modified xsi:type="dcterms:W3CDTF">2026-08-31T14:16:49Z</dcterms:modified>
</cp:coreProperties>
</file>