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charts/chart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400" b="0" i="0" u="none" strike="noStrike">
                <a:solidFill>
                  <a:srgbClr val="1B2A4A"/>
                </a:solidFill>
                <a:latin typeface="Cambria"/>
              </a:defRPr>
            </a:pPr>
            <a:r>
              <a:rPr sz="1400" b="0" i="0" u="none" strike="noStrike">
                <a:solidFill>
                  <a:srgbClr val="1B2A4A"/>
                </a:solidFill>
                <a:latin typeface="Cambria"/>
              </a:rPr>
              <a:t>Current Spending per Pupil vs. Cost of National-Average Outcomes</a:t>
            </a:r>
          </a:p>
        </c:rich>
      </c:tx>
      <c:layout/>
      <c:overlay val="0"/>
    </c:title>
    <c:autoTitleDeleted val="0"/>
    <c:plotArea>
      <c:layout/>
      <c:lineChart>
        <c:varyColors val="0"/>
        <c:ser>
          <c:idx val="0"/>
          <c:order val="0"/>
          <c:tx>
            <c:strRef>
              <c:f>Sheet1!$B$1</c:f>
              <c:strCache>
                <c:ptCount val="1"/>
                <c:pt idx="0">
                  <c:v>Cost of National-Average Outcomes ($/pupil)</c:v>
                </c:pt>
              </c:strCache>
            </c:strRef>
          </c:tx>
          <c:spPr>
            <a:solidFill>
              <a:srgbClr val="9E1B32"/>
            </a:solidFill>
            <a:ln w="34925" cap="flat">
              <a:solidFill>
                <a:srgbClr val="9E1B32"/>
              </a:solidFill>
              <a:prstDash val="solid"/>
              <a:round/>
            </a:ln>
            <a:effectLst/>
          </c:spPr>
          <c:invertIfNegative val="0"/>
          <c:dLbls>
            <c:numFmt formatCode="#,##0" sourceLinked="0"/>
            <c:txPr>
              <a:bodyPr/>
              <a:lstStyle/>
              <a:p>
                <a:pPr>
                  <a:defRPr b="0" i="0" strike="noStrike" sz="1200" u="none">
                    <a:solidFill>
                      <a:srgbClr val="5B6473"/>
                    </a:solidFill>
                    <a:latin typeface="Arial"/>
                  </a:defRPr>
                </a:pPr>
              </a:p>
            </c:txPr>
            <c:showLegendKey val="0"/>
            <c:showVal val="0"/>
            <c:showCatName val="0"/>
            <c:showSerName val="0"/>
            <c:showPercent val="0"/>
            <c:showBubbleSize val="0"/>
            <c:showLeaderLines val="0"/>
          </c:dLbls>
          <c:marker>
            <c:symbol val="circle"/>
            <c:size val="5"/>
            <c:spPr>
              <a:solidFill>
                <a:srgbClr val="9E1B32"/>
              </a:solidFill>
              <a:ln w="9525" cap="flat">
                <a:solidFill>
                  <a:srgbClr val="9E1B32"/>
                </a:solidFill>
                <a:prstDash val="solid"/>
                <a:round/>
              </a:ln>
              <a:effectLst/>
            </c:spPr>
          </c:marker>
          <c:cat>
            <c:multiLvlStrRef>
              <c:f>Sheet1!$A$2:$A$17</c:f>
              <c:multiLvlStrCache>
                <c:ptCount val="16"/>
                <c:lvl>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lvl>
              </c:multiLvlStrCache>
            </c:multiLvlStrRef>
          </c:cat>
          <c:val>
            <c:numRef>
              <c:f>Sheet1!$B$2:$B$17</c:f>
              <c:numCache>
                <c:formatCode>General</c:formatCode>
                <c:ptCount val="16"/>
                <c:pt idx="0">
                  <c:v>9283</c:v>
                </c:pt>
                <c:pt idx="1">
                  <c:v>10122</c:v>
                </c:pt>
                <c:pt idx="2">
                  <c:v>10856</c:v>
                </c:pt>
                <c:pt idx="3">
                  <c:v>11522</c:v>
                </c:pt>
                <c:pt idx="4">
                  <c:v>11928</c:v>
                </c:pt>
                <c:pt idx="5">
                  <c:v>12484</c:v>
                </c:pt>
                <c:pt idx="6">
                  <c:v>12847</c:v>
                </c:pt>
                <c:pt idx="7">
                  <c:v>13036</c:v>
                </c:pt>
                <c:pt idx="8">
                  <c:v>13667</c:v>
                </c:pt>
                <c:pt idx="9">
                  <c:v>14084</c:v>
                </c:pt>
                <c:pt idx="10">
                  <c:v>14156</c:v>
                </c:pt>
                <c:pt idx="11">
                  <c:v>14816</c:v>
                </c:pt>
                <c:pt idx="12">
                  <c:v>15960</c:v>
                </c:pt>
                <c:pt idx="13">
                  <c:v>16621</c:v>
                </c:pt>
                <c:pt idx="14">
                  <c:v>17576</c:v>
                </c:pt>
                <c:pt idx="15">
                  <c:v>18231</c:v>
                </c:pt>
              </c:numCache>
            </c:numRef>
          </c:val>
          <c:smooth val="0"/>
        </c:ser>
        <c:ser>
          <c:idx val="1"/>
          <c:order val="1"/>
          <c:tx>
            <c:strRef>
              <c:f>Sheet1!$C$1</c:f>
              <c:strCache>
                <c:ptCount val="1"/>
                <c:pt idx="0">
                  <c:v>Current Spending ($/pupil)</c:v>
                </c:pt>
              </c:strCache>
            </c:strRef>
          </c:tx>
          <c:spPr>
            <a:solidFill>
              <a:srgbClr val="1B2A4A"/>
            </a:solidFill>
            <a:ln w="34925" cap="flat">
              <a:solidFill>
                <a:srgbClr val="1B2A4A"/>
              </a:solidFill>
              <a:prstDash val="solid"/>
              <a:round/>
            </a:ln>
            <a:effectLst/>
          </c:spPr>
          <c:invertIfNegative val="0"/>
          <c:dLbls>
            <c:numFmt formatCode="#,##0" sourceLinked="0"/>
            <c:txPr>
              <a:bodyPr/>
              <a:lstStyle/>
              <a:p>
                <a:pPr>
                  <a:defRPr b="0" i="0" strike="noStrike" sz="1200" u="none">
                    <a:solidFill>
                      <a:srgbClr val="5B6473"/>
                    </a:solidFill>
                    <a:latin typeface="Arial"/>
                  </a:defRPr>
                </a:pPr>
              </a:p>
            </c:txPr>
            <c:showLegendKey val="0"/>
            <c:showVal val="0"/>
            <c:showCatName val="0"/>
            <c:showSerName val="0"/>
            <c:showPercent val="0"/>
            <c:showBubbleSize val="0"/>
            <c:showLeaderLines val="0"/>
          </c:dLbls>
          <c:marker>
            <c:symbol val="circle"/>
            <c:size val="5"/>
            <c:spPr>
              <a:solidFill>
                <a:srgbClr val="1B2A4A"/>
              </a:solidFill>
              <a:ln w="9525" cap="flat">
                <a:solidFill>
                  <a:srgbClr val="1B2A4A"/>
                </a:solidFill>
                <a:prstDash val="solid"/>
                <a:round/>
              </a:ln>
              <a:effectLst/>
            </c:spPr>
          </c:marker>
          <c:cat>
            <c:multiLvlStrRef>
              <c:f>Sheet1!$A$2:$A$17</c:f>
              <c:multiLvlStrCache>
                <c:ptCount val="16"/>
                <c:lvl>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lvl>
              </c:multiLvlStrCache>
            </c:multiLvlStrRef>
          </c:cat>
          <c:val>
            <c:numRef>
              <c:f>Sheet1!$C$2:$C$17</c:f>
              <c:numCache>
                <c:formatCode>General</c:formatCode>
                <c:ptCount val="16"/>
                <c:pt idx="0">
                  <c:v>8760</c:v>
                </c:pt>
                <c:pt idx="1">
                  <c:v>8741</c:v>
                </c:pt>
                <c:pt idx="2">
                  <c:v>8887</c:v>
                </c:pt>
                <c:pt idx="3">
                  <c:v>8372</c:v>
                </c:pt>
                <c:pt idx="4">
                  <c:v>8433</c:v>
                </c:pt>
                <c:pt idx="5">
                  <c:v>8755</c:v>
                </c:pt>
                <c:pt idx="6">
                  <c:v>8881</c:v>
                </c:pt>
                <c:pt idx="7">
                  <c:v>8920</c:v>
                </c:pt>
                <c:pt idx="8">
                  <c:v>9075</c:v>
                </c:pt>
                <c:pt idx="9">
                  <c:v>9346</c:v>
                </c:pt>
                <c:pt idx="10">
                  <c:v>9645</c:v>
                </c:pt>
                <c:pt idx="11">
                  <c:v>9937</c:v>
                </c:pt>
                <c:pt idx="12">
                  <c:v>10422</c:v>
                </c:pt>
                <c:pt idx="13">
                  <c:v>11076</c:v>
                </c:pt>
                <c:pt idx="14">
                  <c:v>11861</c:v>
                </c:pt>
                <c:pt idx="15">
                  <c:v>12692</c:v>
                </c:pt>
              </c:numCache>
            </c:numRef>
          </c:val>
          <c:smooth val="0"/>
        </c:ser>
        <c:dLbls>
          <c:numFmt formatCode="#,##0" sourceLinked="0"/>
          <c:txPr>
            <a:bodyPr/>
            <a:lstStyle/>
            <a:p>
              <a:pPr>
                <a:defRPr b="0" i="0" strike="noStrike" sz="1200" u="none">
                  <a:solidFill>
                    <a:srgbClr val="5B6473"/>
                  </a:solidFill>
                  <a:latin typeface="Arial"/>
                </a:defRPr>
              </a:pPr>
            </a:p>
          </c:txPr>
          <c:showLegendKey val="0"/>
          <c:showVal val="0"/>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5B6473"/>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E4E8F0"/>
              </a:solidFill>
              <a:prstDash val="solid"/>
              <a:round/>
            </a:ln>
          </c:spPr>
        </c:majorGridlines>
        <c:title>
          <c:tx>
            <c:rich>
              <a:bodyPr/>
              <a:lstStyle/>
              <a:p>
                <a:pPr>
                  <a:defRPr sz="1100" b="0" i="0" u="none" strike="noStrike">
                    <a:solidFill>
                      <a:srgbClr val="5B6473"/>
                    </a:solidFill>
                    <a:latin typeface="Arial"/>
                  </a:defRPr>
                </a:pPr>
                <a:r>
                  <a:rPr sz="1100" b="0" i="0" u="none" strike="noStrike">
                    <a:solidFill>
                      <a:srgbClr val="5B6473"/>
                    </a:solidFill>
                    <a:latin typeface="Arial"/>
                  </a:rPr>
                  <a:t>$ per pupil</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5B6473"/>
                </a:solidFill>
                <a:latin typeface="Calibri"/>
              </a:defRPr>
            </a:pPr>
            <a:endParaRPr lang="en-US"/>
          </a:p>
        </c:txPr>
        <c:crossAx val="2094734554"/>
        <c:crosses val="autoZero"/>
        <c:crossBetween val="between"/>
      </c:valAx>
      <c:spPr>
        <a:noFill/>
        <a:ln>
          <a:no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Gap to Cost of National-Average Outcomes ($B)</c:v>
                </c:pt>
              </c:strCache>
            </c:strRef>
          </c:tx>
          <c:spPr>
            <a:solidFill>
              <a:srgbClr val="C9A227"/>
            </a:solidFill>
            <a:effectLst/>
          </c:spPr>
          <c:invertIfNegative val="0"/>
          <c:dLbls>
            <c:numFmt formatCode="&quot;$&quot;0.0" sourceLinked="0"/>
            <c:txPr>
              <a:bodyPr/>
              <a:lstStyle/>
              <a:p>
                <a:pPr>
                  <a:defRPr b="0" i="0" strike="noStrike" sz="850" u="none">
                    <a:solidFill>
                      <a:srgbClr val="CADCFC"/>
                    </a:solidFill>
                    <a:latin typeface="Arial"/>
                  </a:defRPr>
                </a:pPr>
              </a:p>
            </c:txPr>
            <c:showLegendKey val="0"/>
            <c:showVal val="1"/>
            <c:showCatName val="0"/>
            <c:showSerName val="0"/>
            <c:showPercent val="0"/>
            <c:showBubbleSize val="0"/>
            <c:showLeaderLines val="0"/>
          </c:dLbls>
          <c:cat>
            <c:multiLvlStrRef>
              <c:f>Sheet1!$A$2:$A$17</c:f>
              <c:multiLvlStrCache>
                <c:ptCount val="16"/>
                <c:lvl>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pt idx="15">
                    <c:v>2024</c:v>
                  </c:pt>
                </c:lvl>
              </c:multiLvlStrCache>
            </c:multiLvlStrRef>
          </c:cat>
          <c:val>
            <c:numRef>
              <c:f>Sheet1!$B$2:$B$17</c:f>
              <c:numCache>
                <c:formatCode>General</c:formatCode>
                <c:ptCount val="16"/>
                <c:pt idx="0">
                  <c:v>1.4</c:v>
                </c:pt>
                <c:pt idx="1">
                  <c:v>3.6</c:v>
                </c:pt>
                <c:pt idx="2">
                  <c:v>5.2</c:v>
                </c:pt>
                <c:pt idx="3">
                  <c:v>8.4</c:v>
                </c:pt>
                <c:pt idx="4">
                  <c:v>9.4</c:v>
                </c:pt>
                <c:pt idx="5">
                  <c:v>10.1</c:v>
                </c:pt>
                <c:pt idx="6">
                  <c:v>10.9</c:v>
                </c:pt>
                <c:pt idx="7">
                  <c:v>11.4</c:v>
                </c:pt>
                <c:pt idx="8">
                  <c:v>12.9</c:v>
                </c:pt>
                <c:pt idx="9">
                  <c:v>13.3</c:v>
                </c:pt>
                <c:pt idx="10">
                  <c:v>12.8</c:v>
                </c:pt>
                <c:pt idx="11">
                  <c:v>13.9</c:v>
                </c:pt>
                <c:pt idx="12">
                  <c:v>15.2</c:v>
                </c:pt>
                <c:pt idx="13">
                  <c:v>15.6</c:v>
                </c:pt>
                <c:pt idx="14">
                  <c:v>16.2</c:v>
                </c:pt>
                <c:pt idx="15">
                  <c:v>15.7</c:v>
                </c:pt>
              </c:numCache>
            </c:numRef>
          </c:val>
        </c:ser>
        <c:dLbls>
          <c:numFmt formatCode="&quot;$&quot;0.0" sourceLinked="0"/>
          <c:txPr>
            <a:bodyPr/>
            <a:lstStyle/>
            <a:p>
              <a:pPr>
                <a:defRPr b="0" i="0" strike="noStrike" sz="850" u="none">
                  <a:solidFill>
                    <a:srgbClr val="CADCFC"/>
                  </a:solidFill>
                  <a:latin typeface="Arial"/>
                </a:defRPr>
              </a:pPr>
            </a:p>
          </c:txPr>
          <c:showLegendKey val="0"/>
          <c:showVal val="1"/>
          <c:showCatName val="0"/>
          <c:showSerName val="0"/>
          <c:showPercent val="0"/>
          <c:showBubbleSize val="0"/>
          <c:showLeaderLines val="0"/>
        </c:dLbls>
        <c:gapWidth val="28"/>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33456B"/>
            </a:solidFill>
            <a:prstDash val="solid"/>
            <a:round/>
          </a:ln>
        </c:spPr>
        <c:txPr>
          <a:bodyPr/>
          <a:lstStyle/>
          <a:p>
            <a:pPr>
              <a:defRPr sz="1000" b="0" i="0" u="none" strike="noStrike">
                <a:solidFill>
                  <a:srgbClr val="9FB0CE"/>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33456B"/>
              </a:solidFill>
              <a:prstDash val="solid"/>
              <a:round/>
            </a:ln>
          </c:spPr>
        </c:majorGridlines>
        <c:title>
          <c:tx>
            <c:rich>
              <a:bodyPr/>
              <a:lstStyle/>
              <a:p>
                <a:pPr>
                  <a:defRPr sz="1100" b="0" i="0" u="none" strike="noStrike">
                    <a:solidFill>
                      <a:srgbClr val="9FB0CE"/>
                    </a:solidFill>
                    <a:latin typeface="Arial"/>
                  </a:defRPr>
                </a:pPr>
                <a:r>
                  <a:rPr sz="1100" b="0" i="0" u="none" strike="noStrike">
                    <a:solidFill>
                      <a:srgbClr val="9FB0CE"/>
                    </a:solidFill>
                    <a:latin typeface="Arial"/>
                  </a:rPr>
                  <a:t>Gap ($ billions)</a:t>
                </a:r>
              </a:p>
            </c:rich>
          </c:tx>
          <c:layout/>
          <c:overlay val="0"/>
        </c:title>
        <c:numFmt formatCode="General" sourceLinked="0"/>
        <c:majorTickMark val="out"/>
        <c:minorTickMark val="none"/>
        <c:tickLblPos val="nextTo"/>
        <c:spPr>
          <a:ln w="12700" cap="flat">
            <a:solidFill>
              <a:srgbClr val="33456B"/>
            </a:solidFill>
            <a:prstDash val="solid"/>
            <a:round/>
          </a:ln>
        </c:spPr>
        <c:txPr>
          <a:bodyPr/>
          <a:lstStyle/>
          <a:p>
            <a:pPr>
              <a:defRPr sz="1000" b="0" i="0" u="none" strike="noStrike">
                <a:solidFill>
                  <a:srgbClr val="9FB0CE"/>
                </a:solidFill>
                <a:latin typeface="Calibri"/>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8778240" y="2743200"/>
            <a:ext cx="5669280" cy="5669280"/>
          </a:xfrm>
          <a:prstGeom prst="ellipse">
            <a:avLst/>
          </a:prstGeom>
          <a:solidFill>
            <a:srgbClr val="24365C"/>
          </a:solidFill>
          <a:ln/>
        </p:spPr>
      </p:sp>
      <p:sp>
        <p:nvSpPr>
          <p:cNvPr id="3" name="Shape 1"/>
          <p:cNvSpPr/>
          <p:nvPr/>
        </p:nvSpPr>
        <p:spPr>
          <a:xfrm>
            <a:off x="9692640" y="3657600"/>
            <a:ext cx="3840480" cy="3840480"/>
          </a:xfrm>
          <a:prstGeom prst="ellipse">
            <a:avLst/>
          </a:prstGeom>
          <a:ln w="15875">
            <a:solidFill>
              <a:srgbClr val="C9A227">
                <a:alpha val="65000"/>
              </a:srgbClr>
            </a:solidFill>
            <a:prstDash val="solid"/>
          </a:ln>
        </p:spPr>
      </p:sp>
      <p:sp>
        <p:nvSpPr>
          <p:cNvPr id="4" name="Shape 2"/>
          <p:cNvSpPr/>
          <p:nvPr/>
        </p:nvSpPr>
        <p:spPr>
          <a:xfrm>
            <a:off x="10378440" y="4343400"/>
            <a:ext cx="2468880" cy="2468880"/>
          </a:xfrm>
          <a:prstGeom prst="ellipse">
            <a:avLst/>
          </a:prstGeom>
          <a:ln w="12700">
            <a:solidFill>
              <a:srgbClr val="CADCFC">
                <a:alpha val="55000"/>
              </a:srgbClr>
            </a:solidFill>
            <a:prstDash val="solid"/>
          </a:ln>
        </p:spPr>
      </p:sp>
      <p:pic>
        <p:nvPicPr>
          <p:cNvPr id="5" name="Image 0" descr="/tmp/fl_progressive/icons/school.png">    </p:cNvPr>
          <p:cNvPicPr>
            <a:picLocks noChangeAspect="1"/>
          </p:cNvPicPr>
          <p:nvPr/>
        </p:nvPicPr>
        <p:blipFill>
          <a:blip r:embed="rId1">
            <a:alphaModFix amt="92000"/>
          </a:blip>
          <a:stretch>
            <a:fillRect/>
          </a:stretch>
        </p:blipFill>
        <p:spPr>
          <a:xfrm>
            <a:off x="10744200" y="4709160"/>
            <a:ext cx="1737360" cy="1737360"/>
          </a:xfrm>
          <a:prstGeom prst="rect">
            <a:avLst/>
          </a:prstGeom>
        </p:spPr>
      </p:pic>
      <p:sp>
        <p:nvSpPr>
          <p:cNvPr id="6" name="Text 3"/>
          <p:cNvSpPr/>
          <p:nvPr/>
        </p:nvSpPr>
        <p:spPr>
          <a:xfrm>
            <a:off x="640080" y="1234440"/>
            <a:ext cx="5486400" cy="365760"/>
          </a:xfrm>
          <a:prstGeom prst="rect">
            <a:avLst/>
          </a:prstGeom>
          <a:noFill/>
          <a:ln/>
        </p:spPr>
        <p:txBody>
          <a:bodyPr wrap="square" rtlCol="0" anchor="ctr"/>
          <a:lstStyle/>
          <a:p>
            <a:pPr indent="0" marL="0">
              <a:buNone/>
            </a:pPr>
            <a:r>
              <a:rPr lang="en-US" sz="1400" b="1" spc="300" kern="0" dirty="0">
                <a:solidFill>
                  <a:srgbClr val="C9A227"/>
                </a:solidFill>
                <a:latin typeface="Calibri" pitchFamily="34" charset="0"/>
                <a:ea typeface="Calibri" pitchFamily="34" charset="-122"/>
                <a:cs typeface="Calibri" pitchFamily="34" charset="-120"/>
              </a:rPr>
              <a:t>POLICY BRIEF</a:t>
            </a:r>
            <a:endParaRPr lang="en-US" sz="1400" dirty="0"/>
          </a:p>
        </p:txBody>
      </p:sp>
      <p:sp>
        <p:nvSpPr>
          <p:cNvPr id="7" name="Text 4"/>
          <p:cNvSpPr/>
          <p:nvPr/>
        </p:nvSpPr>
        <p:spPr>
          <a:xfrm>
            <a:off x="621792" y="1691640"/>
            <a:ext cx="9601200" cy="1371600"/>
          </a:xfrm>
          <a:prstGeom prst="rect">
            <a:avLst/>
          </a:prstGeom>
          <a:noFill/>
          <a:ln/>
        </p:spPr>
        <p:txBody>
          <a:bodyPr wrap="square" rtlCol="0" anchor="ctr"/>
          <a:lstStyle/>
          <a:p>
            <a:pPr indent="0" marL="0">
              <a:buNone/>
            </a:pPr>
            <a:r>
              <a:rPr lang="en-US" sz="4800" b="1" dirty="0">
                <a:solidFill>
                  <a:srgbClr val="FFFFFF"/>
                </a:solidFill>
                <a:latin typeface="Cambria" pitchFamily="34" charset="0"/>
                <a:ea typeface="Cambria" pitchFamily="34" charset="-122"/>
                <a:cs typeface="Cambria" pitchFamily="34" charset="-120"/>
              </a:rPr>
              <a:t>Florida School Funding</a:t>
            </a:r>
            <a:endParaRPr lang="en-US" sz="4800" dirty="0"/>
          </a:p>
        </p:txBody>
      </p:sp>
      <p:sp>
        <p:nvSpPr>
          <p:cNvPr id="8" name="Text 5"/>
          <p:cNvSpPr/>
          <p:nvPr/>
        </p:nvSpPr>
        <p:spPr>
          <a:xfrm>
            <a:off x="640080" y="2880360"/>
            <a:ext cx="7863840" cy="1051560"/>
          </a:xfrm>
          <a:prstGeom prst="rect">
            <a:avLst/>
          </a:prstGeom>
          <a:noFill/>
          <a:ln/>
        </p:spPr>
        <p:txBody>
          <a:bodyPr wrap="square" rtlCol="0" anchor="ctr"/>
          <a:lstStyle/>
          <a:p>
            <a:pPr indent="0" marL="0">
              <a:lnSpc>
                <a:spcPct val="120000"/>
              </a:lnSpc>
              <a:buNone/>
            </a:pPr>
            <a:r>
              <a:rPr lang="en-US" sz="2200" dirty="0">
                <a:solidFill>
                  <a:srgbClr val="CADCFC"/>
                </a:solidFill>
                <a:latin typeface="Cambria" pitchFamily="34" charset="0"/>
                <a:ea typeface="Cambria" pitchFamily="34" charset="-122"/>
                <a:cs typeface="Cambria" pitchFamily="34" charset="-120"/>
              </a:rPr>
              <a:t>Adequacy, Equity, and Outcomes in the</a:t>
            </a:r>
            <a:endParaRPr lang="en-US" sz="2200" dirty="0"/>
          </a:p>
          <a:p>
            <a:pPr indent="0" marL="0">
              <a:lnSpc>
                <a:spcPct val="120000"/>
              </a:lnSpc>
              <a:buNone/>
            </a:pPr>
            <a:r>
              <a:rPr lang="en-US" sz="2200" dirty="0">
                <a:solidFill>
                  <a:srgbClr val="CADCFC"/>
                </a:solidFill>
                <a:latin typeface="Cambria" pitchFamily="34" charset="0"/>
                <a:ea typeface="Cambria" pitchFamily="34" charset="-122"/>
                <a:cs typeface="Cambria" pitchFamily="34" charset="-120"/>
              </a:rPr>
              <a:t>Nation's Third-Largest School System</a:t>
            </a:r>
            <a:endParaRPr lang="en-US" sz="2200" dirty="0"/>
          </a:p>
        </p:txBody>
      </p:sp>
      <p:sp>
        <p:nvSpPr>
          <p:cNvPr id="9" name="Text 6"/>
          <p:cNvSpPr/>
          <p:nvPr/>
        </p:nvSpPr>
        <p:spPr>
          <a:xfrm>
            <a:off x="640080" y="5989320"/>
            <a:ext cx="3657600" cy="320040"/>
          </a:xfrm>
          <a:prstGeom prst="rect">
            <a:avLst/>
          </a:prstGeom>
          <a:noFill/>
          <a:ln/>
        </p:spPr>
        <p:txBody>
          <a:bodyPr wrap="square" rtlCol="0" anchor="ctr"/>
          <a:lstStyle/>
          <a:p>
            <a:pPr indent="0" marL="0">
              <a:buNone/>
            </a:pPr>
            <a:r>
              <a:rPr lang="en-US" sz="1300" dirty="0">
                <a:solidFill>
                  <a:srgbClr val="9FB0CE"/>
                </a:solidFill>
                <a:latin typeface="Calibri" pitchFamily="34" charset="0"/>
                <a:ea typeface="Calibri" pitchFamily="34" charset="-122"/>
                <a:cs typeface="Calibri" pitchFamily="34" charset="-120"/>
              </a:rPr>
              <a:t>August 2026</a:t>
            </a:r>
            <a:endParaRPr lang="en-US" sz="1300" dirty="0"/>
          </a:p>
        </p:txBody>
      </p:sp>
      <p:sp>
        <p:nvSpPr>
          <p:cNvPr id="10" name="Text 7"/>
          <p:cNvSpPr/>
          <p:nvPr/>
        </p:nvSpPr>
        <p:spPr>
          <a:xfrm>
            <a:off x="640080" y="6263640"/>
            <a:ext cx="6400800" cy="457200"/>
          </a:xfrm>
          <a:prstGeom prst="rect">
            <a:avLst/>
          </a:prstGeom>
          <a:noFill/>
          <a:ln/>
        </p:spPr>
        <p:txBody>
          <a:bodyPr wrap="square" rtlCol="0" anchor="ctr"/>
          <a:lstStyle/>
          <a:p>
            <a:pPr indent="0" marL="0">
              <a:lnSpc>
                <a:spcPct val="115000"/>
              </a:lnSpc>
              <a:buNone/>
            </a:pPr>
            <a:r>
              <a:rPr lang="en-US" sz="1100" dirty="0">
                <a:solidFill>
                  <a:srgbClr val="7C8CB0"/>
                </a:solidFill>
                <a:latin typeface="Calibri" pitchFamily="34" charset="0"/>
                <a:ea typeface="Calibri" pitchFamily="34" charset="-122"/>
                <a:cs typeface="Calibri" pitchFamily="34" charset="-120"/>
              </a:rPr>
              <a:t>Analysis of the School Finance Indicators Database (SFID)</a:t>
            </a:r>
            <a:endParaRPr lang="en-US" sz="1100" dirty="0"/>
          </a:p>
          <a:p>
            <a:pPr indent="0" marL="0">
              <a:lnSpc>
                <a:spcPct val="115000"/>
              </a:lnSpc>
              <a:buNone/>
            </a:pPr>
            <a:r>
              <a:rPr lang="en-US" sz="1100" dirty="0">
                <a:solidFill>
                  <a:srgbClr val="7C8CB0"/>
                </a:solidFill>
                <a:latin typeface="Calibri" pitchFamily="34" charset="0"/>
                <a:ea typeface="Calibri" pitchFamily="34" charset="-122"/>
                <a:cs typeface="Calibri" pitchFamily="34" charset="-120"/>
              </a:rPr>
              <a:t>Florida district panel, 2009–2024</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03 — OUTCOMES</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NAEP Scores Have Fallen Faster in Florida Than Nationally Since 2019</a:t>
            </a:r>
            <a:endParaRPr lang="en-US" sz="3000" dirty="0"/>
          </a:p>
        </p:txBody>
      </p:sp>
      <p:sp>
        <p:nvSpPr>
          <p:cNvPr id="4" name="Shape 2"/>
          <p:cNvSpPr/>
          <p:nvPr/>
        </p:nvSpPr>
        <p:spPr>
          <a:xfrm>
            <a:off x="457200" y="1600200"/>
            <a:ext cx="5486400" cy="4160520"/>
          </a:xfrm>
          <a:prstGeom prst="roundRect">
            <a:avLst>
              <a:gd name="adj" fmla="val 1978"/>
            </a:avLst>
          </a:prstGeom>
          <a:solidFill>
            <a:srgbClr val="F4F5F8"/>
          </a:solidFill>
          <a:ln w="12700">
            <a:solidFill>
              <a:srgbClr val="E4E8F0"/>
            </a:solidFill>
            <a:prstDash val="solid"/>
          </a:ln>
          <a:effectLst>
            <a:outerShdw sx="100000" sy="100000" kx="0" ky="0" algn="bl" rotWithShape="0" blurRad="127000" dist="38100" dir="5400000">
              <a:srgbClr val="1B2A4A">
                <a:alpha val="18000"/>
              </a:srgbClr>
            </a:outerShdw>
          </a:effectLst>
        </p:spPr>
      </p:sp>
      <p:pic>
        <p:nvPicPr>
          <p:cNvPr id="5" name="Image 0" descr="/tmp/fl_progressive/png/math8_line.png">    </p:cNvPr>
          <p:cNvPicPr>
            <a:picLocks noChangeAspect="1"/>
          </p:cNvPicPr>
          <p:nvPr/>
        </p:nvPicPr>
        <p:blipFill>
          <a:blip r:embed="rId1"/>
          <a:stretch>
            <a:fillRect/>
          </a:stretch>
        </p:blipFill>
        <p:spPr>
          <a:xfrm>
            <a:off x="685800" y="1783080"/>
            <a:ext cx="5029200" cy="3352800"/>
          </a:xfrm>
          <a:prstGeom prst="rect">
            <a:avLst/>
          </a:prstGeom>
        </p:spPr>
      </p:pic>
      <p:sp>
        <p:nvSpPr>
          <p:cNvPr id="6" name="Text 3"/>
          <p:cNvSpPr/>
          <p:nvPr/>
        </p:nvSpPr>
        <p:spPr>
          <a:xfrm>
            <a:off x="685800" y="5394960"/>
            <a:ext cx="5029200" cy="320040"/>
          </a:xfrm>
          <a:prstGeom prst="rect">
            <a:avLst/>
          </a:prstGeom>
          <a:noFill/>
          <a:ln/>
        </p:spPr>
        <p:txBody>
          <a:bodyPr wrap="square" rtlCol="0" anchor="ctr"/>
          <a:lstStyle/>
          <a:p>
            <a:pPr algn="ctr" indent="0" marL="0">
              <a:buNone/>
            </a:pPr>
            <a:r>
              <a:rPr lang="en-US" sz="1150" b="1" dirty="0">
                <a:solidFill>
                  <a:srgbClr val="1B2A4A"/>
                </a:solidFill>
                <a:latin typeface="Calibri" pitchFamily="34" charset="0"/>
                <a:ea typeface="Calibri" pitchFamily="34" charset="-122"/>
                <a:cs typeface="Calibri" pitchFamily="34" charset="-120"/>
              </a:rPr>
              <a:t>Grade 8 Math: FL −12 pts (2019–2024) vs. National −8 pts</a:t>
            </a:r>
            <a:endParaRPr lang="en-US" sz="1150" dirty="0"/>
          </a:p>
        </p:txBody>
      </p:sp>
      <p:sp>
        <p:nvSpPr>
          <p:cNvPr id="7" name="Shape 4"/>
          <p:cNvSpPr/>
          <p:nvPr/>
        </p:nvSpPr>
        <p:spPr>
          <a:xfrm>
            <a:off x="6263640" y="1600200"/>
            <a:ext cx="5486400" cy="4160520"/>
          </a:xfrm>
          <a:prstGeom prst="roundRect">
            <a:avLst>
              <a:gd name="adj" fmla="val 1978"/>
            </a:avLst>
          </a:prstGeom>
          <a:solidFill>
            <a:srgbClr val="F4F5F8"/>
          </a:solidFill>
          <a:ln w="12700">
            <a:solidFill>
              <a:srgbClr val="E4E8F0"/>
            </a:solidFill>
            <a:prstDash val="solid"/>
          </a:ln>
          <a:effectLst>
            <a:outerShdw sx="100000" sy="100000" kx="0" ky="0" algn="bl" rotWithShape="0" blurRad="127000" dist="38100" dir="5400000">
              <a:srgbClr val="1B2A4A">
                <a:alpha val="18000"/>
              </a:srgbClr>
            </a:outerShdw>
          </a:effectLst>
        </p:spPr>
      </p:sp>
      <p:pic>
        <p:nvPicPr>
          <p:cNvPr id="8" name="Image 1" descr="/tmp/fl_progressive/png/read8_line.png">    </p:cNvPr>
          <p:cNvPicPr>
            <a:picLocks noChangeAspect="1"/>
          </p:cNvPicPr>
          <p:nvPr/>
        </p:nvPicPr>
        <p:blipFill>
          <a:blip r:embed="rId2"/>
          <a:stretch>
            <a:fillRect/>
          </a:stretch>
        </p:blipFill>
        <p:spPr>
          <a:xfrm>
            <a:off x="6492240" y="1783080"/>
            <a:ext cx="5029200" cy="3352800"/>
          </a:xfrm>
          <a:prstGeom prst="rect">
            <a:avLst/>
          </a:prstGeom>
        </p:spPr>
      </p:pic>
      <p:sp>
        <p:nvSpPr>
          <p:cNvPr id="9" name="Text 5"/>
          <p:cNvSpPr/>
          <p:nvPr/>
        </p:nvSpPr>
        <p:spPr>
          <a:xfrm>
            <a:off x="6492240" y="5394960"/>
            <a:ext cx="5029200" cy="320040"/>
          </a:xfrm>
          <a:prstGeom prst="rect">
            <a:avLst/>
          </a:prstGeom>
          <a:noFill/>
          <a:ln/>
        </p:spPr>
        <p:txBody>
          <a:bodyPr wrap="square" rtlCol="0" anchor="ctr"/>
          <a:lstStyle/>
          <a:p>
            <a:pPr algn="ctr" indent="0" marL="0">
              <a:buNone/>
            </a:pPr>
            <a:r>
              <a:rPr lang="en-US" sz="1150" b="1" dirty="0">
                <a:solidFill>
                  <a:srgbClr val="1B2A4A"/>
                </a:solidFill>
                <a:latin typeface="Calibri" pitchFamily="34" charset="0"/>
                <a:ea typeface="Calibri" pitchFamily="34" charset="-122"/>
                <a:cs typeface="Calibri" pitchFamily="34" charset="-120"/>
              </a:rPr>
              <a:t>Grade 8 Reading: FL −13 pts (2017–2024) vs. National −9 pts</a:t>
            </a:r>
            <a:endParaRPr lang="en-US" sz="1150" dirty="0"/>
          </a:p>
        </p:txBody>
      </p:sp>
      <p:sp>
        <p:nvSpPr>
          <p:cNvPr id="10" name="Text 6"/>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Outcomes</a:t>
            </a:r>
            <a:endParaRPr lang="en-US" sz="900" dirty="0"/>
          </a:p>
        </p:txBody>
      </p:sp>
      <p:sp>
        <p:nvSpPr>
          <p:cNvPr id="11" name="Text 7"/>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04 — POLICY IMPLICATIONS</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Three Steps to Close the Gap</a:t>
            </a:r>
            <a:endParaRPr lang="en-US" sz="3000" dirty="0"/>
          </a:p>
        </p:txBody>
      </p:sp>
      <p:sp>
        <p:nvSpPr>
          <p:cNvPr id="4" name="Shape 2"/>
          <p:cNvSpPr/>
          <p:nvPr/>
        </p:nvSpPr>
        <p:spPr>
          <a:xfrm>
            <a:off x="548640" y="1874520"/>
            <a:ext cx="868680" cy="868680"/>
          </a:xfrm>
          <a:prstGeom prst="ellipse">
            <a:avLst/>
          </a:prstGeom>
          <a:solidFill>
            <a:srgbClr val="1B2A4A"/>
          </a:solidFill>
          <a:ln/>
        </p:spPr>
      </p:sp>
      <p:pic>
        <p:nvPicPr>
          <p:cNvPr id="5" name="Image 0" descr="/tmp/fl_progressive/icons/coins.png">    </p:cNvPr>
          <p:cNvPicPr>
            <a:picLocks noChangeAspect="1"/>
          </p:cNvPicPr>
          <p:nvPr/>
        </p:nvPicPr>
        <p:blipFill>
          <a:blip r:embed="rId1"/>
          <a:stretch>
            <a:fillRect/>
          </a:stretch>
        </p:blipFill>
        <p:spPr>
          <a:xfrm>
            <a:off x="757123" y="2083003"/>
            <a:ext cx="451714" cy="451714"/>
          </a:xfrm>
          <a:prstGeom prst="rect">
            <a:avLst/>
          </a:prstGeom>
        </p:spPr>
      </p:pic>
      <p:sp>
        <p:nvSpPr>
          <p:cNvPr id="6" name="Text 3"/>
          <p:cNvSpPr/>
          <p:nvPr/>
        </p:nvSpPr>
        <p:spPr>
          <a:xfrm>
            <a:off x="1691640" y="1783080"/>
            <a:ext cx="9692640" cy="457200"/>
          </a:xfrm>
          <a:prstGeom prst="rect">
            <a:avLst/>
          </a:prstGeom>
          <a:noFill/>
          <a:ln/>
        </p:spPr>
        <p:txBody>
          <a:bodyPr wrap="square"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Close the adequacy gap, not just the appropriations gap.</a:t>
            </a:r>
            <a:endParaRPr lang="en-US" sz="1700" dirty="0"/>
          </a:p>
        </p:txBody>
      </p:sp>
      <p:sp>
        <p:nvSpPr>
          <p:cNvPr id="7" name="Text 4"/>
          <p:cNvSpPr/>
          <p:nvPr/>
        </p:nvSpPr>
        <p:spPr>
          <a:xfrm>
            <a:off x="1691640" y="2240280"/>
            <a:ext cx="9692640" cy="777240"/>
          </a:xfrm>
          <a:prstGeom prst="rect">
            <a:avLst/>
          </a:prstGeom>
          <a:noFill/>
          <a:ln/>
        </p:spPr>
        <p:txBody>
          <a:bodyPr wrap="square" rtlCol="0" anchor="ctr"/>
          <a:lstStyle/>
          <a:p>
            <a:pPr indent="0" marL="0">
              <a:lnSpc>
                <a:spcPct val="125000"/>
              </a:lnSpc>
              <a:buNone/>
            </a:pPr>
            <a:r>
              <a:rPr lang="en-US" sz="1300" dirty="0">
                <a:solidFill>
                  <a:srgbClr val="1F2A3D"/>
                </a:solidFill>
                <a:latin typeface="Calibri" pitchFamily="34" charset="0"/>
                <a:ea typeface="Calibri" pitchFamily="34" charset="-122"/>
                <a:cs typeface="Calibri" pitchFamily="34" charset="-120"/>
              </a:rPr>
              <a:t>Benchmark K-12 appropriations explicitly against a cost model instead of enrollment growth or prior-year spending — the only way to close a $15.7 billion shortfall.</a:t>
            </a:r>
            <a:endParaRPr lang="en-US" sz="1300" dirty="0"/>
          </a:p>
        </p:txBody>
      </p:sp>
      <p:sp>
        <p:nvSpPr>
          <p:cNvPr id="8" name="Shape 5"/>
          <p:cNvSpPr/>
          <p:nvPr/>
        </p:nvSpPr>
        <p:spPr>
          <a:xfrm>
            <a:off x="548640" y="3291840"/>
            <a:ext cx="868680" cy="868680"/>
          </a:xfrm>
          <a:prstGeom prst="ellipse">
            <a:avLst/>
          </a:prstGeom>
          <a:solidFill>
            <a:srgbClr val="1B2A4A"/>
          </a:solidFill>
          <a:ln/>
        </p:spPr>
      </p:sp>
      <p:pic>
        <p:nvPicPr>
          <p:cNvPr id="9" name="Image 1" descr="/tmp/fl_progressive/icons/scale.png">    </p:cNvPr>
          <p:cNvPicPr>
            <a:picLocks noChangeAspect="1"/>
          </p:cNvPicPr>
          <p:nvPr/>
        </p:nvPicPr>
        <p:blipFill>
          <a:blip r:embed="rId2"/>
          <a:stretch>
            <a:fillRect/>
          </a:stretch>
        </p:blipFill>
        <p:spPr>
          <a:xfrm>
            <a:off x="757123" y="3500323"/>
            <a:ext cx="451714" cy="451714"/>
          </a:xfrm>
          <a:prstGeom prst="rect">
            <a:avLst/>
          </a:prstGeom>
        </p:spPr>
      </p:pic>
      <p:sp>
        <p:nvSpPr>
          <p:cNvPr id="10" name="Text 6"/>
          <p:cNvSpPr/>
          <p:nvPr/>
        </p:nvSpPr>
        <p:spPr>
          <a:xfrm>
            <a:off x="1691640" y="3200400"/>
            <a:ext cx="9692640" cy="457200"/>
          </a:xfrm>
          <a:prstGeom prst="rect">
            <a:avLst/>
          </a:prstGeom>
          <a:noFill/>
          <a:ln/>
        </p:spPr>
        <p:txBody>
          <a:bodyPr wrap="square"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Restore weight for poverty in the state-and-local formula.</a:t>
            </a:r>
            <a:endParaRPr lang="en-US" sz="1700" dirty="0"/>
          </a:p>
        </p:txBody>
      </p:sp>
      <p:sp>
        <p:nvSpPr>
          <p:cNvPr id="11" name="Text 7"/>
          <p:cNvSpPr/>
          <p:nvPr/>
        </p:nvSpPr>
        <p:spPr>
          <a:xfrm>
            <a:off x="1691640" y="3657600"/>
            <a:ext cx="9692640" cy="777240"/>
          </a:xfrm>
          <a:prstGeom prst="rect">
            <a:avLst/>
          </a:prstGeom>
          <a:noFill/>
          <a:ln/>
        </p:spPr>
        <p:txBody>
          <a:bodyPr wrap="square" rtlCol="0" anchor="ctr"/>
          <a:lstStyle/>
          <a:p>
            <a:pPr indent="0" marL="0">
              <a:lnSpc>
                <a:spcPct val="125000"/>
              </a:lnSpc>
              <a:buNone/>
            </a:pPr>
            <a:r>
              <a:rPr lang="en-US" sz="1300" dirty="0">
                <a:solidFill>
                  <a:srgbClr val="1F2A3D"/>
                </a:solidFill>
                <a:latin typeface="Calibri" pitchFamily="34" charset="0"/>
                <a:ea typeface="Calibri" pitchFamily="34" charset="-122"/>
                <a:cs typeface="Calibri" pitchFamily="34" charset="-120"/>
              </a:rPr>
              <a:t>Federal aid alone cannot keep the system need-responsive. Strengthen poverty (and concentration-of-poverty) weighting in the Florida Education Finance Program base formula.</a:t>
            </a:r>
            <a:endParaRPr lang="en-US" sz="1300" dirty="0"/>
          </a:p>
        </p:txBody>
      </p:sp>
      <p:sp>
        <p:nvSpPr>
          <p:cNvPr id="12" name="Shape 8"/>
          <p:cNvSpPr/>
          <p:nvPr/>
        </p:nvSpPr>
        <p:spPr>
          <a:xfrm>
            <a:off x="548640" y="4709160"/>
            <a:ext cx="868680" cy="868680"/>
          </a:xfrm>
          <a:prstGeom prst="ellipse">
            <a:avLst/>
          </a:prstGeom>
          <a:solidFill>
            <a:srgbClr val="1B2A4A"/>
          </a:solidFill>
          <a:ln/>
        </p:spPr>
      </p:sp>
      <p:pic>
        <p:nvPicPr>
          <p:cNvPr id="13" name="Image 2" descr="/tmp/fl_progressive/icons/chart.png">    </p:cNvPr>
          <p:cNvPicPr>
            <a:picLocks noChangeAspect="1"/>
          </p:cNvPicPr>
          <p:nvPr/>
        </p:nvPicPr>
        <p:blipFill>
          <a:blip r:embed="rId3"/>
          <a:stretch>
            <a:fillRect/>
          </a:stretch>
        </p:blipFill>
        <p:spPr>
          <a:xfrm>
            <a:off x="757123" y="4917643"/>
            <a:ext cx="451714" cy="451714"/>
          </a:xfrm>
          <a:prstGeom prst="rect">
            <a:avLst/>
          </a:prstGeom>
        </p:spPr>
      </p:pic>
      <p:sp>
        <p:nvSpPr>
          <p:cNvPr id="14" name="Text 9"/>
          <p:cNvSpPr/>
          <p:nvPr/>
        </p:nvSpPr>
        <p:spPr>
          <a:xfrm>
            <a:off x="1691640" y="4617720"/>
            <a:ext cx="9692640" cy="457200"/>
          </a:xfrm>
          <a:prstGeom prst="rect">
            <a:avLst/>
          </a:prstGeom>
          <a:noFill/>
          <a:ln/>
        </p:spPr>
        <p:txBody>
          <a:bodyPr wrap="square" rtlCol="0" anchor="ctr"/>
          <a:lstStyle/>
          <a:p>
            <a:pPr indent="0" marL="0">
              <a:buNone/>
            </a:pPr>
            <a:r>
              <a:rPr lang="en-US" sz="1700" b="1" dirty="0">
                <a:solidFill>
                  <a:srgbClr val="1B2A4A"/>
                </a:solidFill>
                <a:latin typeface="Cambria" pitchFamily="34" charset="0"/>
                <a:ea typeface="Cambria" pitchFamily="34" charset="-122"/>
                <a:cs typeface="Cambria" pitchFamily="34" charset="-120"/>
              </a:rPr>
              <a:t>Track the districts furthest from adequacy.</a:t>
            </a:r>
            <a:endParaRPr lang="en-US" sz="1700" dirty="0"/>
          </a:p>
        </p:txBody>
      </p:sp>
      <p:sp>
        <p:nvSpPr>
          <p:cNvPr id="15" name="Text 10"/>
          <p:cNvSpPr/>
          <p:nvPr/>
        </p:nvSpPr>
        <p:spPr>
          <a:xfrm>
            <a:off x="1691640" y="5074920"/>
            <a:ext cx="9692640" cy="777240"/>
          </a:xfrm>
          <a:prstGeom prst="rect">
            <a:avLst/>
          </a:prstGeom>
          <a:noFill/>
          <a:ln/>
        </p:spPr>
        <p:txBody>
          <a:bodyPr wrap="square" rtlCol="0" anchor="ctr"/>
          <a:lstStyle/>
          <a:p>
            <a:pPr indent="0" marL="0">
              <a:lnSpc>
                <a:spcPct val="125000"/>
              </a:lnSpc>
              <a:buNone/>
            </a:pPr>
            <a:r>
              <a:rPr lang="en-US" sz="1300" dirty="0">
                <a:solidFill>
                  <a:srgbClr val="1F2A3D"/>
                </a:solidFill>
                <a:latin typeface="Calibri" pitchFamily="34" charset="0"/>
                <a:ea typeface="Calibri" pitchFamily="34" charset="-122"/>
                <a:cs typeface="Calibri" pitchFamily="34" charset="-120"/>
              </a:rPr>
              <a:t>A standing state dashboard of district-level adequacy, updated with the annual FEFA calculation, would show whether formula changes close the gap where it's largest.</a:t>
            </a:r>
            <a:endParaRPr lang="en-US" sz="1300" dirty="0"/>
          </a:p>
        </p:txBody>
      </p:sp>
      <p:sp>
        <p:nvSpPr>
          <p:cNvPr id="16" name="Text 11"/>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Policy Implications</a:t>
            </a:r>
            <a:endParaRPr lang="en-US" sz="900" dirty="0"/>
          </a:p>
        </p:txBody>
      </p:sp>
      <p:sp>
        <p:nvSpPr>
          <p:cNvPr id="17" name="Text 12"/>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1828800" y="3840480"/>
            <a:ext cx="5943600" cy="5943600"/>
          </a:xfrm>
          <a:prstGeom prst="ellipse">
            <a:avLst/>
          </a:prstGeom>
          <a:solidFill>
            <a:srgbClr val="24365C"/>
          </a:solidFill>
          <a:ln/>
        </p:spPr>
      </p:sp>
      <p:sp>
        <p:nvSpPr>
          <p:cNvPr id="3" name="Text 1"/>
          <p:cNvSpPr/>
          <p:nvPr/>
        </p:nvSpPr>
        <p:spPr>
          <a:xfrm>
            <a:off x="640080" y="777240"/>
            <a:ext cx="7315200" cy="365760"/>
          </a:xfrm>
          <a:prstGeom prst="rect">
            <a:avLst/>
          </a:prstGeom>
          <a:noFill/>
          <a:ln/>
        </p:spPr>
        <p:txBody>
          <a:bodyPr wrap="square" rtlCol="0" anchor="ctr"/>
          <a:lstStyle/>
          <a:p>
            <a:pPr indent="0" marL="0">
              <a:buNone/>
            </a:pPr>
            <a:r>
              <a:rPr lang="en-US" sz="1400" b="1" spc="200" kern="0" dirty="0">
                <a:solidFill>
                  <a:srgbClr val="C9A227"/>
                </a:solidFill>
                <a:latin typeface="Calibri" pitchFamily="34" charset="0"/>
                <a:ea typeface="Calibri" pitchFamily="34" charset="-122"/>
                <a:cs typeface="Calibri" pitchFamily="34" charset="-120"/>
              </a:rPr>
              <a:t>ABOUT THIS ANALYSIS</a:t>
            </a:r>
            <a:endParaRPr lang="en-US" sz="1400" dirty="0"/>
          </a:p>
        </p:txBody>
      </p:sp>
      <p:sp>
        <p:nvSpPr>
          <p:cNvPr id="4" name="Text 2"/>
          <p:cNvSpPr/>
          <p:nvPr/>
        </p:nvSpPr>
        <p:spPr>
          <a:xfrm>
            <a:off x="640080" y="1188720"/>
            <a:ext cx="9144000" cy="73152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Data &amp; Methodology</a:t>
            </a:r>
            <a:endParaRPr lang="en-US" sz="3200" dirty="0"/>
          </a:p>
        </p:txBody>
      </p:sp>
      <p:sp>
        <p:nvSpPr>
          <p:cNvPr id="5" name="Text 3"/>
          <p:cNvSpPr/>
          <p:nvPr/>
        </p:nvSpPr>
        <p:spPr>
          <a:xfrm>
            <a:off x="640080" y="2148840"/>
            <a:ext cx="7680960" cy="1417320"/>
          </a:xfrm>
          <a:prstGeom prst="rect">
            <a:avLst/>
          </a:prstGeom>
          <a:noFill/>
          <a:ln/>
        </p:spPr>
        <p:txBody>
          <a:bodyPr wrap="square" rtlCol="0" anchor="ctr"/>
          <a:lstStyle/>
          <a:p>
            <a:pPr indent="0" marL="0">
              <a:lnSpc>
                <a:spcPct val="135000"/>
              </a:lnSpc>
              <a:buNone/>
            </a:pPr>
            <a:r>
              <a:rPr lang="en-US" sz="1400" dirty="0">
                <a:solidFill>
                  <a:srgbClr val="CADCFC"/>
                </a:solidFill>
                <a:latin typeface="Calibri" pitchFamily="34" charset="0"/>
                <a:ea typeface="Calibri" pitchFamily="34" charset="-122"/>
                <a:cs typeface="Calibri" pitchFamily="34" charset="-120"/>
              </a:rPr>
              <a:t>This brief is based on the School Finance Indicators Database (SFID), maintained by the Albert Shanker Institute and the Rutgers Graduate School of Education (Bruce D. Baker, Matthew Di Carlo, and colleagues). SFID combines U.S. Census Bureau F-33 school finance data, the Stanford Education Data Archive, and NAEP results to produce annual, need-adjusted cost and outcome estimates for every U.S. school district.</a:t>
            </a:r>
            <a:endParaRPr lang="en-US" sz="1400" dirty="0"/>
          </a:p>
        </p:txBody>
      </p:sp>
      <p:sp>
        <p:nvSpPr>
          <p:cNvPr id="6" name="Text 4"/>
          <p:cNvSpPr/>
          <p:nvPr/>
        </p:nvSpPr>
        <p:spPr>
          <a:xfrm>
            <a:off x="640080" y="3657600"/>
            <a:ext cx="7680960" cy="1280160"/>
          </a:xfrm>
          <a:prstGeom prst="rect">
            <a:avLst/>
          </a:prstGeom>
          <a:noFill/>
          <a:ln/>
        </p:spPr>
        <p:txBody>
          <a:bodyPr wrap="square" rtlCol="0" anchor="ctr"/>
          <a:lstStyle/>
          <a:p>
            <a:pPr indent="0" marL="0">
              <a:lnSpc>
                <a:spcPct val="135000"/>
              </a:lnSpc>
              <a:buNone/>
            </a:pPr>
            <a:r>
              <a:rPr lang="en-US" sz="1400" dirty="0">
                <a:solidFill>
                  <a:srgbClr val="CADCFC"/>
                </a:solidFill>
                <a:latin typeface="Calibri" pitchFamily="34" charset="0"/>
                <a:ea typeface="Calibri" pitchFamily="34" charset="-122"/>
                <a:cs typeface="Calibri" pitchFamily="34" charset="-120"/>
              </a:rPr>
              <a:t>Data cover Florida's 67 county school districts, school years 2009–2024 (NAEP and SEDA outcome series extend 2000–2025 where available). Findings describe association, not a single causal estimate — cost figures are modeled and carry uncertainty at the individual district-year level; statewide and multi-year patterns are the most reliable signal.</a:t>
            </a:r>
            <a:endParaRPr lang="en-US" sz="1400" dirty="0"/>
          </a:p>
        </p:txBody>
      </p:sp>
      <p:sp>
        <p:nvSpPr>
          <p:cNvPr id="7" name="Text 5"/>
          <p:cNvSpPr/>
          <p:nvPr/>
        </p:nvSpPr>
        <p:spPr>
          <a:xfrm>
            <a:off x="640080" y="5806440"/>
            <a:ext cx="7315200" cy="365760"/>
          </a:xfrm>
          <a:prstGeom prst="rect">
            <a:avLst/>
          </a:prstGeom>
          <a:noFill/>
          <a:ln/>
        </p:spPr>
        <p:txBody>
          <a:bodyPr wrap="square" rtlCol="0" anchor="ctr"/>
          <a:lstStyle/>
          <a:p>
            <a:pPr indent="0" marL="0">
              <a:buNone/>
            </a:pPr>
            <a:r>
              <a:rPr lang="en-US" sz="1300" i="1" dirty="0">
                <a:solidFill>
                  <a:srgbClr val="9FB0CE"/>
                </a:solidFill>
                <a:latin typeface="Calibri" pitchFamily="34" charset="0"/>
                <a:ea typeface="Calibri" pitchFamily="34" charset="-122"/>
                <a:cs typeface="Calibri" pitchFamily="34" charset="-120"/>
              </a:rPr>
              <a:t>Full national data and methodology: schoolfinancedata.org</a:t>
            </a:r>
            <a:endParaRPr lang="en-US" sz="1300" dirty="0"/>
          </a:p>
        </p:txBody>
      </p:sp>
      <p:sp>
        <p:nvSpPr>
          <p:cNvPr id="8" name="Text 6"/>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FB0CE"/>
                </a:solidFill>
                <a:latin typeface="Calibri" pitchFamily="34" charset="0"/>
                <a:ea typeface="Calibri" pitchFamily="34" charset="-122"/>
                <a:cs typeface="Calibri" pitchFamily="34" charset="-120"/>
              </a:rPr>
              <a:t>About This Analysis</a:t>
            </a:r>
            <a:endParaRPr lang="en-US" sz="900" dirty="0"/>
          </a:p>
        </p:txBody>
      </p:sp>
      <p:sp>
        <p:nvSpPr>
          <p:cNvPr id="9" name="Text 7"/>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FB0CE"/>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5F8"/>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EXECUTIVE SUMMARY</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A Growing Gap Between Spending and the Cost of Outcomes</a:t>
            </a:r>
            <a:endParaRPr lang="en-US" sz="3000" dirty="0"/>
          </a:p>
        </p:txBody>
      </p:sp>
      <p:sp>
        <p:nvSpPr>
          <p:cNvPr id="4" name="Text 2"/>
          <p:cNvSpPr/>
          <p:nvPr/>
        </p:nvSpPr>
        <p:spPr>
          <a:xfrm>
            <a:off x="548640" y="1600200"/>
            <a:ext cx="11064240" cy="868680"/>
          </a:xfrm>
          <a:prstGeom prst="rect">
            <a:avLst/>
          </a:prstGeom>
          <a:noFill/>
          <a:ln/>
        </p:spPr>
        <p:txBody>
          <a:bodyPr wrap="square" rtlCol="0" anchor="ctr"/>
          <a:lstStyle/>
          <a:p>
            <a:pPr algn="l" indent="0" marL="0">
              <a:lnSpc>
                <a:spcPct val="128000"/>
              </a:lnSpc>
              <a:buNone/>
            </a:pPr>
            <a:r>
              <a:rPr lang="en-US" sz="1450" dirty="0">
                <a:solidFill>
                  <a:srgbClr val="1F2A3D"/>
                </a:solidFill>
                <a:latin typeface="Calibri" pitchFamily="34" charset="0"/>
                <a:ea typeface="Calibri" pitchFamily="34" charset="-122"/>
                <a:cs typeface="Calibri" pitchFamily="34" charset="-120"/>
              </a:rPr>
              <a:t>Florida spends less on its public schools than independent, need-adjusted cost models say is required to produce even average student outcomes — and that gap has widened sharply since 2009. The shortfall is not evenly shared: it falls hardest on high-poverty and majority Black/Hispanic districts, and shows up directly in the state's declining NAEP results.</a:t>
            </a:r>
            <a:endParaRPr lang="en-US" sz="1450" dirty="0"/>
          </a:p>
        </p:txBody>
      </p:sp>
      <p:sp>
        <p:nvSpPr>
          <p:cNvPr id="5" name="Shape 3"/>
          <p:cNvSpPr/>
          <p:nvPr/>
        </p:nvSpPr>
        <p:spPr>
          <a:xfrm>
            <a:off x="548640" y="2743200"/>
            <a:ext cx="3566160" cy="2880360"/>
          </a:xfrm>
          <a:prstGeom prst="roundRect">
            <a:avLst>
              <a:gd name="adj" fmla="val 2857"/>
            </a:avLst>
          </a:prstGeom>
          <a:solidFill>
            <a:srgbClr val="FFFFFF"/>
          </a:solidFill>
          <a:ln w="12700">
            <a:solidFill>
              <a:srgbClr val="E4E8F0"/>
            </a:solidFill>
            <a:prstDash val="solid"/>
          </a:ln>
          <a:effectLst>
            <a:outerShdw sx="100000" sy="100000" kx="0" ky="0" algn="bl" rotWithShape="0" blurRad="127000" dist="38100" dir="5400000">
              <a:srgbClr val="1B2A4A">
                <a:alpha val="18000"/>
              </a:srgbClr>
            </a:outerShdw>
          </a:effectLst>
        </p:spPr>
      </p:sp>
      <p:sp>
        <p:nvSpPr>
          <p:cNvPr id="6" name="Shape 4"/>
          <p:cNvSpPr/>
          <p:nvPr/>
        </p:nvSpPr>
        <p:spPr>
          <a:xfrm>
            <a:off x="1965960" y="3063240"/>
            <a:ext cx="731520" cy="731520"/>
          </a:xfrm>
          <a:prstGeom prst="ellipse">
            <a:avLst/>
          </a:prstGeom>
          <a:solidFill>
            <a:srgbClr val="1B2A4A"/>
          </a:solidFill>
          <a:ln/>
        </p:spPr>
      </p:sp>
      <p:pic>
        <p:nvPicPr>
          <p:cNvPr id="7" name="Image 0" descr="/tmp/fl_progressive/icons/coins.png">    </p:cNvPr>
          <p:cNvPicPr>
            <a:picLocks noChangeAspect="1"/>
          </p:cNvPicPr>
          <p:nvPr/>
        </p:nvPicPr>
        <p:blipFill>
          <a:blip r:embed="rId1"/>
          <a:stretch>
            <a:fillRect/>
          </a:stretch>
        </p:blipFill>
        <p:spPr>
          <a:xfrm>
            <a:off x="2141525" y="3238805"/>
            <a:ext cx="380390" cy="380390"/>
          </a:xfrm>
          <a:prstGeom prst="rect">
            <a:avLst/>
          </a:prstGeom>
        </p:spPr>
      </p:pic>
      <p:sp>
        <p:nvSpPr>
          <p:cNvPr id="8" name="Text 5"/>
          <p:cNvSpPr/>
          <p:nvPr/>
        </p:nvSpPr>
        <p:spPr>
          <a:xfrm>
            <a:off x="731520" y="3977640"/>
            <a:ext cx="3200400" cy="685800"/>
          </a:xfrm>
          <a:prstGeom prst="rect">
            <a:avLst/>
          </a:prstGeom>
          <a:noFill/>
          <a:ln/>
        </p:spPr>
        <p:txBody>
          <a:bodyPr wrap="square" rtlCol="0" anchor="ctr"/>
          <a:lstStyle/>
          <a:p>
            <a:pPr algn="ctr" indent="0" marL="0">
              <a:buNone/>
            </a:pPr>
            <a:r>
              <a:rPr lang="en-US" sz="3800" b="1" dirty="0">
                <a:solidFill>
                  <a:srgbClr val="1B2A4A"/>
                </a:solidFill>
                <a:latin typeface="Cambria" pitchFamily="34" charset="0"/>
                <a:ea typeface="Cambria" pitchFamily="34" charset="-122"/>
                <a:cs typeface="Cambria" pitchFamily="34" charset="-120"/>
              </a:rPr>
              <a:t>70%</a:t>
            </a:r>
            <a:endParaRPr lang="en-US" sz="3800" dirty="0"/>
          </a:p>
        </p:txBody>
      </p:sp>
      <p:sp>
        <p:nvSpPr>
          <p:cNvPr id="9" name="Text 6"/>
          <p:cNvSpPr/>
          <p:nvPr/>
        </p:nvSpPr>
        <p:spPr>
          <a:xfrm>
            <a:off x="868680" y="4709160"/>
            <a:ext cx="2926080" cy="822960"/>
          </a:xfrm>
          <a:prstGeom prst="rect">
            <a:avLst/>
          </a:prstGeom>
          <a:noFill/>
          <a:ln/>
        </p:spPr>
        <p:txBody>
          <a:bodyPr wrap="square" rtlCol="0" anchor="ctr"/>
          <a:lstStyle/>
          <a:p>
            <a:pPr algn="ctr" indent="0" marL="0">
              <a:lnSpc>
                <a:spcPct val="120000"/>
              </a:lnSpc>
              <a:buNone/>
            </a:pPr>
            <a:r>
              <a:rPr lang="en-US" sz="1250" dirty="0">
                <a:solidFill>
                  <a:srgbClr val="5B6473"/>
                </a:solidFill>
                <a:latin typeface="Calibri" pitchFamily="34" charset="0"/>
                <a:ea typeface="Calibri" pitchFamily="34" charset="-122"/>
                <a:cs typeface="Calibri" pitchFamily="34" charset="-120"/>
              </a:rPr>
              <a:t>of the cost of average outcomes funded in 2024 — down from 96% in 2009</a:t>
            </a:r>
            <a:endParaRPr lang="en-US" sz="1250" dirty="0"/>
          </a:p>
        </p:txBody>
      </p:sp>
      <p:sp>
        <p:nvSpPr>
          <p:cNvPr id="10" name="Shape 7"/>
          <p:cNvSpPr/>
          <p:nvPr/>
        </p:nvSpPr>
        <p:spPr>
          <a:xfrm>
            <a:off x="4370832" y="2743200"/>
            <a:ext cx="3566160" cy="2880360"/>
          </a:xfrm>
          <a:prstGeom prst="roundRect">
            <a:avLst>
              <a:gd name="adj" fmla="val 2857"/>
            </a:avLst>
          </a:prstGeom>
          <a:solidFill>
            <a:srgbClr val="FFFFFF"/>
          </a:solidFill>
          <a:ln w="12700">
            <a:solidFill>
              <a:srgbClr val="E4E8F0"/>
            </a:solidFill>
            <a:prstDash val="solid"/>
          </a:ln>
          <a:effectLst>
            <a:outerShdw sx="100000" sy="100000" kx="0" ky="0" algn="bl" rotWithShape="0" blurRad="127000" dist="38100" dir="5400000">
              <a:srgbClr val="1B2A4A">
                <a:alpha val="18000"/>
              </a:srgbClr>
            </a:outerShdw>
          </a:effectLst>
        </p:spPr>
      </p:sp>
      <p:sp>
        <p:nvSpPr>
          <p:cNvPr id="11" name="Shape 8"/>
          <p:cNvSpPr/>
          <p:nvPr/>
        </p:nvSpPr>
        <p:spPr>
          <a:xfrm>
            <a:off x="5788152" y="3063240"/>
            <a:ext cx="731520" cy="731520"/>
          </a:xfrm>
          <a:prstGeom prst="ellipse">
            <a:avLst/>
          </a:prstGeom>
          <a:solidFill>
            <a:srgbClr val="9E1B32"/>
          </a:solidFill>
          <a:ln/>
        </p:spPr>
      </p:sp>
      <p:pic>
        <p:nvPicPr>
          <p:cNvPr id="12" name="Image 1" descr="/tmp/fl_progressive/icons/chart.png">    </p:cNvPr>
          <p:cNvPicPr>
            <a:picLocks noChangeAspect="1"/>
          </p:cNvPicPr>
          <p:nvPr/>
        </p:nvPicPr>
        <p:blipFill>
          <a:blip r:embed="rId2"/>
          <a:stretch>
            <a:fillRect/>
          </a:stretch>
        </p:blipFill>
        <p:spPr>
          <a:xfrm>
            <a:off x="5963717" y="3238805"/>
            <a:ext cx="380390" cy="380390"/>
          </a:xfrm>
          <a:prstGeom prst="rect">
            <a:avLst/>
          </a:prstGeom>
        </p:spPr>
      </p:pic>
      <p:sp>
        <p:nvSpPr>
          <p:cNvPr id="13" name="Text 9"/>
          <p:cNvSpPr/>
          <p:nvPr/>
        </p:nvSpPr>
        <p:spPr>
          <a:xfrm>
            <a:off x="4553712" y="3977640"/>
            <a:ext cx="3200400" cy="685800"/>
          </a:xfrm>
          <a:prstGeom prst="rect">
            <a:avLst/>
          </a:prstGeom>
          <a:noFill/>
          <a:ln/>
        </p:spPr>
        <p:txBody>
          <a:bodyPr wrap="square" rtlCol="0" anchor="ctr"/>
          <a:lstStyle/>
          <a:p>
            <a:pPr algn="ctr" indent="0" marL="0">
              <a:buNone/>
            </a:pPr>
            <a:r>
              <a:rPr lang="en-US" sz="3800" b="1" dirty="0">
                <a:solidFill>
                  <a:srgbClr val="1B2A4A"/>
                </a:solidFill>
                <a:latin typeface="Cambria" pitchFamily="34" charset="0"/>
                <a:ea typeface="Cambria" pitchFamily="34" charset="-122"/>
                <a:cs typeface="Cambria" pitchFamily="34" charset="-120"/>
              </a:rPr>
              <a:t>$15.7B</a:t>
            </a:r>
            <a:endParaRPr lang="en-US" sz="3800" dirty="0"/>
          </a:p>
        </p:txBody>
      </p:sp>
      <p:sp>
        <p:nvSpPr>
          <p:cNvPr id="14" name="Text 10"/>
          <p:cNvSpPr/>
          <p:nvPr/>
        </p:nvSpPr>
        <p:spPr>
          <a:xfrm>
            <a:off x="4690872" y="4709160"/>
            <a:ext cx="2926080" cy="822960"/>
          </a:xfrm>
          <a:prstGeom prst="rect">
            <a:avLst/>
          </a:prstGeom>
          <a:noFill/>
          <a:ln/>
        </p:spPr>
        <p:txBody>
          <a:bodyPr wrap="square" rtlCol="0" anchor="ctr"/>
          <a:lstStyle/>
          <a:p>
            <a:pPr algn="ctr" indent="0" marL="0">
              <a:lnSpc>
                <a:spcPct val="120000"/>
              </a:lnSpc>
              <a:buNone/>
            </a:pPr>
            <a:r>
              <a:rPr lang="en-US" sz="1250" dirty="0">
                <a:solidFill>
                  <a:srgbClr val="5B6473"/>
                </a:solidFill>
                <a:latin typeface="Calibri" pitchFamily="34" charset="0"/>
                <a:ea typeface="Calibri" pitchFamily="34" charset="-122"/>
                <a:cs typeface="Calibri" pitchFamily="34" charset="-120"/>
              </a:rPr>
              <a:t>statewide annual funding gap to reach national-average outcomes, 2024</a:t>
            </a:r>
            <a:endParaRPr lang="en-US" sz="1250" dirty="0"/>
          </a:p>
        </p:txBody>
      </p:sp>
      <p:sp>
        <p:nvSpPr>
          <p:cNvPr id="15" name="Shape 11"/>
          <p:cNvSpPr/>
          <p:nvPr/>
        </p:nvSpPr>
        <p:spPr>
          <a:xfrm>
            <a:off x="8193024" y="2743200"/>
            <a:ext cx="3566160" cy="2880360"/>
          </a:xfrm>
          <a:prstGeom prst="roundRect">
            <a:avLst>
              <a:gd name="adj" fmla="val 2857"/>
            </a:avLst>
          </a:prstGeom>
          <a:solidFill>
            <a:srgbClr val="FFFFFF"/>
          </a:solidFill>
          <a:ln w="12700">
            <a:solidFill>
              <a:srgbClr val="E4E8F0"/>
            </a:solidFill>
            <a:prstDash val="solid"/>
          </a:ln>
          <a:effectLst>
            <a:outerShdw sx="100000" sy="100000" kx="0" ky="0" algn="bl" rotWithShape="0" blurRad="127000" dist="38100" dir="5400000">
              <a:srgbClr val="1B2A4A">
                <a:alpha val="18000"/>
              </a:srgbClr>
            </a:outerShdw>
          </a:effectLst>
        </p:spPr>
      </p:sp>
      <p:sp>
        <p:nvSpPr>
          <p:cNvPr id="16" name="Shape 12"/>
          <p:cNvSpPr/>
          <p:nvPr/>
        </p:nvSpPr>
        <p:spPr>
          <a:xfrm>
            <a:off x="9610344" y="3063240"/>
            <a:ext cx="731520" cy="731520"/>
          </a:xfrm>
          <a:prstGeom prst="ellipse">
            <a:avLst/>
          </a:prstGeom>
          <a:solidFill>
            <a:srgbClr val="1B2A4A"/>
          </a:solidFill>
          <a:ln/>
        </p:spPr>
      </p:sp>
      <p:pic>
        <p:nvPicPr>
          <p:cNvPr id="17" name="Image 2" descr="/tmp/fl_progressive/icons/users.png">    </p:cNvPr>
          <p:cNvPicPr>
            <a:picLocks noChangeAspect="1"/>
          </p:cNvPicPr>
          <p:nvPr/>
        </p:nvPicPr>
        <p:blipFill>
          <a:blip r:embed="rId3"/>
          <a:stretch>
            <a:fillRect/>
          </a:stretch>
        </p:blipFill>
        <p:spPr>
          <a:xfrm>
            <a:off x="9785909" y="3238805"/>
            <a:ext cx="380390" cy="380390"/>
          </a:xfrm>
          <a:prstGeom prst="rect">
            <a:avLst/>
          </a:prstGeom>
        </p:spPr>
      </p:pic>
      <p:sp>
        <p:nvSpPr>
          <p:cNvPr id="18" name="Text 13"/>
          <p:cNvSpPr/>
          <p:nvPr/>
        </p:nvSpPr>
        <p:spPr>
          <a:xfrm>
            <a:off x="8375904" y="3977640"/>
            <a:ext cx="3200400" cy="685800"/>
          </a:xfrm>
          <a:prstGeom prst="rect">
            <a:avLst/>
          </a:prstGeom>
          <a:noFill/>
          <a:ln/>
        </p:spPr>
        <p:txBody>
          <a:bodyPr wrap="square" rtlCol="0" anchor="ctr"/>
          <a:lstStyle/>
          <a:p>
            <a:pPr algn="ctr" indent="0" marL="0">
              <a:buNone/>
            </a:pPr>
            <a:r>
              <a:rPr lang="en-US" sz="3800" b="1" dirty="0">
                <a:solidFill>
                  <a:srgbClr val="1B2A4A"/>
                </a:solidFill>
                <a:latin typeface="Cambria" pitchFamily="34" charset="0"/>
                <a:ea typeface="Cambria" pitchFamily="34" charset="-122"/>
                <a:cs typeface="Cambria" pitchFamily="34" charset="-120"/>
              </a:rPr>
              <a:t>99.5%</a:t>
            </a:r>
            <a:endParaRPr lang="en-US" sz="3800" dirty="0"/>
          </a:p>
        </p:txBody>
      </p:sp>
      <p:sp>
        <p:nvSpPr>
          <p:cNvPr id="19" name="Text 14"/>
          <p:cNvSpPr/>
          <p:nvPr/>
        </p:nvSpPr>
        <p:spPr>
          <a:xfrm>
            <a:off x="8513064" y="4709160"/>
            <a:ext cx="2926080" cy="822960"/>
          </a:xfrm>
          <a:prstGeom prst="rect">
            <a:avLst/>
          </a:prstGeom>
          <a:noFill/>
          <a:ln/>
        </p:spPr>
        <p:txBody>
          <a:bodyPr wrap="square" rtlCol="0" anchor="ctr"/>
          <a:lstStyle/>
          <a:p>
            <a:pPr algn="ctr" indent="0" marL="0">
              <a:lnSpc>
                <a:spcPct val="120000"/>
              </a:lnSpc>
              <a:buNone/>
            </a:pPr>
            <a:r>
              <a:rPr lang="en-US" sz="1250" dirty="0">
                <a:solidFill>
                  <a:srgbClr val="5B6473"/>
                </a:solidFill>
                <a:latin typeface="Calibri" pitchFamily="34" charset="0"/>
                <a:ea typeface="Calibri" pitchFamily="34" charset="-122"/>
                <a:cs typeface="Calibri" pitchFamily="34" charset="-120"/>
              </a:rPr>
              <a:t>of students in majority Black/Hispanic districts are in underfunded, below-average districts</a:t>
            </a:r>
            <a:endParaRPr lang="en-US" sz="1250" dirty="0"/>
          </a:p>
        </p:txBody>
      </p:sp>
      <p:sp>
        <p:nvSpPr>
          <p:cNvPr id="20" name="Text 15"/>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Key Findings</a:t>
            </a:r>
            <a:endParaRPr lang="en-US" sz="900" dirty="0"/>
          </a:p>
        </p:txBody>
      </p:sp>
      <p:sp>
        <p:nvSpPr>
          <p:cNvPr id="21" name="Text 16"/>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01 — ADEQUACY</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The Cost of Adequate Outcomes Rises With Poverty — Spending Barely Does</a:t>
            </a:r>
            <a:endParaRPr lang="en-US" sz="3000" dirty="0"/>
          </a:p>
        </p:txBody>
      </p:sp>
      <p:sp>
        <p:nvSpPr>
          <p:cNvPr id="4" name="Text 2"/>
          <p:cNvSpPr/>
          <p:nvPr/>
        </p:nvSpPr>
        <p:spPr>
          <a:xfrm>
            <a:off x="548640" y="1691640"/>
            <a:ext cx="4160520" cy="4480560"/>
          </a:xfrm>
          <a:prstGeom prst="rect">
            <a:avLst/>
          </a:prstGeom>
          <a:noFill/>
          <a:ln/>
        </p:spPr>
        <p:txBody>
          <a:bodyPr wrap="square" rtlCol="0" anchor="t"/>
          <a:lstStyle/>
          <a:p>
            <a:pPr marL="342900" indent="-342900">
              <a:lnSpc>
                <a:spcPct val="128000"/>
              </a:lnSpc>
              <a:spcAft>
                <a:spcPts val="1400"/>
              </a:spcAft>
              <a:buSzPct val="100000"/>
              <a:buChar char="•"/>
            </a:pPr>
            <a:r>
              <a:rPr lang="en-US" sz="1400" dirty="0">
                <a:solidFill>
                  <a:srgbClr val="1F2A3D"/>
                </a:solidFill>
                <a:latin typeface="Calibri" pitchFamily="34" charset="0"/>
                <a:ea typeface="Calibri" pitchFamily="34" charset="-122"/>
                <a:cs typeface="Calibri" pitchFamily="34" charset="-120"/>
              </a:rPr>
              <a:t>The SFID estimates, district by district, what it would cost to reach national-average or high outcomes given each district's poverty rate, regional wages, and size.</a:t>
            </a:r>
            <a:endParaRPr lang="en-US" sz="1400" dirty="0"/>
          </a:p>
          <a:p>
            <a:pPr marL="342900" indent="-342900">
              <a:lnSpc>
                <a:spcPct val="128000"/>
              </a:lnSpc>
              <a:spcAft>
                <a:spcPts val="1400"/>
              </a:spcAft>
              <a:buSzPct val="100000"/>
              <a:buChar char="•"/>
            </a:pPr>
            <a:r>
              <a:rPr lang="en-US" sz="1400" dirty="0">
                <a:solidFill>
                  <a:srgbClr val="1F2A3D"/>
                </a:solidFill>
                <a:latin typeface="Calibri" pitchFamily="34" charset="0"/>
                <a:ea typeface="Calibri" pitchFamily="34" charset="-122"/>
                <a:cs typeface="Calibri" pitchFamily="34" charset="-120"/>
              </a:rPr>
              <a:t>At 2024 statewide relationships, the cost of average outcomes rises from about $14,000 per pupil at low poverty to $22,000 at high poverty — a $8,000 spread.</a:t>
            </a:r>
            <a:endParaRPr lang="en-US" sz="1400" dirty="0"/>
          </a:p>
          <a:p>
            <a:pPr marL="342900" indent="-342900">
              <a:lnSpc>
                <a:spcPct val="128000"/>
              </a:lnSpc>
              <a:buSzPct val="100000"/>
              <a:buChar char="•"/>
            </a:pPr>
            <a:r>
              <a:rPr lang="en-US" sz="1400" dirty="0">
                <a:solidFill>
                  <a:srgbClr val="1F2A3D"/>
                </a:solidFill>
                <a:latin typeface="Calibri" pitchFamily="34" charset="0"/>
                <a:ea typeface="Calibri" pitchFamily="34" charset="-122"/>
                <a:cs typeface="Calibri" pitchFamily="34" charset="-120"/>
              </a:rPr>
              <a:t>Current spending rises only from about $12,000 to $14,000 over that same range — leaving the largest dollar gaps exactly where poverty, and cost, are highest.</a:t>
            </a:r>
            <a:endParaRPr lang="en-US" sz="1400" dirty="0"/>
          </a:p>
        </p:txBody>
      </p:sp>
      <p:sp>
        <p:nvSpPr>
          <p:cNvPr id="5" name="Shape 3"/>
          <p:cNvSpPr/>
          <p:nvPr/>
        </p:nvSpPr>
        <p:spPr>
          <a:xfrm>
            <a:off x="4983480" y="1600200"/>
            <a:ext cx="6675120" cy="4617720"/>
          </a:xfrm>
          <a:prstGeom prst="roundRect">
            <a:avLst>
              <a:gd name="adj" fmla="val 1782"/>
            </a:avLst>
          </a:prstGeom>
          <a:solidFill>
            <a:srgbClr val="F4F5F8"/>
          </a:solidFill>
          <a:ln w="12700">
            <a:solidFill>
              <a:srgbClr val="E4E8F0"/>
            </a:solidFill>
            <a:prstDash val="solid"/>
          </a:ln>
          <a:effectLst>
            <a:outerShdw sx="100000" sy="100000" kx="0" ky="0" algn="bl" rotWithShape="0" blurRad="127000" dist="38100" dir="5400000">
              <a:srgbClr val="1B2A4A">
                <a:alpha val="18000"/>
              </a:srgbClr>
            </a:outerShdw>
          </a:effectLst>
        </p:spPr>
      </p:sp>
      <p:pic>
        <p:nvPicPr>
          <p:cNvPr id="6" name="Image 0" descr="/tmp/fl_progressive/png/FL_adeq_linear_24.png">    </p:cNvPr>
          <p:cNvPicPr>
            <a:picLocks noChangeAspect="1"/>
          </p:cNvPicPr>
          <p:nvPr/>
        </p:nvPicPr>
        <p:blipFill>
          <a:blip r:embed="rId1"/>
          <a:stretch>
            <a:fillRect/>
          </a:stretch>
        </p:blipFill>
        <p:spPr>
          <a:xfrm>
            <a:off x="5257800" y="1810512"/>
            <a:ext cx="6126480" cy="4084320"/>
          </a:xfrm>
          <a:prstGeom prst="rect">
            <a:avLst/>
          </a:prstGeom>
        </p:spPr>
      </p:pic>
      <p:sp>
        <p:nvSpPr>
          <p:cNvPr id="7" name="Text 4"/>
          <p:cNvSpPr/>
          <p:nvPr/>
        </p:nvSpPr>
        <p:spPr>
          <a:xfrm>
            <a:off x="5257800" y="5967984"/>
            <a:ext cx="6126480" cy="457200"/>
          </a:xfrm>
          <a:prstGeom prst="rect">
            <a:avLst/>
          </a:prstGeom>
          <a:noFill/>
          <a:ln/>
        </p:spPr>
        <p:txBody>
          <a:bodyPr wrap="square" rtlCol="0" anchor="ctr"/>
          <a:lstStyle/>
          <a:p>
            <a:pPr algn="ctr" indent="0" marL="0">
              <a:buNone/>
            </a:pPr>
            <a:r>
              <a:rPr lang="en-US" sz="1050" i="1" dirty="0">
                <a:solidFill>
                  <a:srgbClr val="5B6473"/>
                </a:solidFill>
                <a:latin typeface="Calibri" pitchFamily="34" charset="0"/>
                <a:ea typeface="Calibri" pitchFamily="34" charset="-122"/>
                <a:cs typeface="Calibri" pitchFamily="34" charset="-120"/>
              </a:rPr>
              <a:t>Figure. Current spending vs. cost of average / high outcomes by district child-poverty rate, 2024.</a:t>
            </a:r>
            <a:endParaRPr lang="en-US" sz="1050" dirty="0"/>
          </a:p>
        </p:txBody>
      </p:sp>
      <p:sp>
        <p:nvSpPr>
          <p:cNvPr id="8" name="Text 5"/>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The Adequacy Gap</a:t>
            </a:r>
            <a:endParaRPr lang="en-US" sz="900" dirty="0"/>
          </a:p>
        </p:txBody>
      </p:sp>
      <p:sp>
        <p:nvSpPr>
          <p:cNvPr id="9" name="Text 6"/>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01 — ADEQUACY</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Statewide, the Gap Has Widened in Nearly Every Year Since 2009</a:t>
            </a:r>
            <a:endParaRPr lang="en-US" sz="3000" dirty="0"/>
          </a:p>
        </p:txBody>
      </p:sp>
      <p:graphicFrame>
        <p:nvGraphicFramePr>
          <p:cNvPr id="4" name="Chart 0" descr=""/>
          <p:cNvGraphicFramePr/>
          <p:nvPr/>
        </p:nvGraphicFramePr>
        <p:xfrm>
          <a:off x="548640" y="1645920"/>
          <a:ext cx="11064240" cy="4480560"/>
        </p:xfrm>
        <a:graphic xmlns:a="http://schemas.openxmlformats.org/drawingml/2006/main">
          <a:graphicData uri="http://schemas.openxmlformats.org/drawingml/2006/chart">
            <c:chart xmlns:c="http://schemas.openxmlformats.org/drawingml/2006/chart" r:id="rId1"/>
          </a:graphicData>
        </a:graphic>
      </p:graphicFrame>
      <p:sp>
        <p:nvSpPr>
          <p:cNvPr id="5" name="Text 2"/>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The Adequacy Gap</a:t>
            </a:r>
            <a:endParaRPr lang="en-US" sz="900" dirty="0"/>
          </a:p>
        </p:txBody>
      </p:sp>
      <p:sp>
        <p:nvSpPr>
          <p:cNvPr id="6" name="Text 3"/>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01 — ADEQUACY</a:t>
            </a:r>
            <a:endParaRPr lang="en-US" sz="1300" dirty="0"/>
          </a:p>
        </p:txBody>
      </p:sp>
      <p:sp>
        <p:nvSpPr>
          <p:cNvPr id="3" name="Text 1"/>
          <p:cNvSpPr/>
          <p:nvPr/>
        </p:nvSpPr>
        <p:spPr>
          <a:xfrm>
            <a:off x="548640" y="685800"/>
            <a:ext cx="11064240" cy="868680"/>
          </a:xfrm>
          <a:prstGeom prst="rect">
            <a:avLst/>
          </a:prstGeom>
          <a:noFill/>
          <a:ln/>
        </p:spPr>
        <p:txBody>
          <a:bodyPr wrap="square" rtlCol="0" anchor="ctr"/>
          <a:lstStyle/>
          <a:p>
            <a:pPr algn="l" indent="0" marL="0">
              <a:lnSpc>
                <a:spcPct val="102000"/>
              </a:lnSpc>
              <a:buNone/>
            </a:pPr>
            <a:r>
              <a:rPr lang="en-US" sz="3000" b="1" dirty="0">
                <a:solidFill>
                  <a:srgbClr val="FFFFFF"/>
                </a:solidFill>
                <a:latin typeface="Cambria" pitchFamily="34" charset="0"/>
                <a:ea typeface="Cambria" pitchFamily="34" charset="-122"/>
                <a:cs typeface="Cambria" pitchFamily="34" charset="-120"/>
              </a:rPr>
              <a:t>The Statewide Dollar Gap Grew Elevenfold in Fifteen Years</a:t>
            </a:r>
            <a:endParaRPr lang="en-US" sz="3000" dirty="0"/>
          </a:p>
        </p:txBody>
      </p:sp>
      <p:graphicFrame>
        <p:nvGraphicFramePr>
          <p:cNvPr id="4" name="Chart 0" descr=""/>
          <p:cNvGraphicFramePr/>
          <p:nvPr/>
        </p:nvGraphicFramePr>
        <p:xfrm>
          <a:off x="548640" y="1554480"/>
          <a:ext cx="7406640" cy="4709160"/>
        </p:xfrm>
        <a:graphic xmlns:a="http://schemas.openxmlformats.org/drawingml/2006/main">
          <a:graphicData uri="http://schemas.openxmlformats.org/drawingml/2006/chart">
            <c:chart xmlns:c="http://schemas.openxmlformats.org/drawingml/2006/chart" r:id="rId1"/>
          </a:graphicData>
        </a:graphic>
      </p:graphicFrame>
      <p:sp>
        <p:nvSpPr>
          <p:cNvPr id="5" name="Shape 2"/>
          <p:cNvSpPr/>
          <p:nvPr/>
        </p:nvSpPr>
        <p:spPr>
          <a:xfrm>
            <a:off x="8229600" y="1828800"/>
            <a:ext cx="3429000" cy="4023360"/>
          </a:xfrm>
          <a:prstGeom prst="roundRect">
            <a:avLst>
              <a:gd name="adj" fmla="val 2400"/>
            </a:avLst>
          </a:prstGeom>
          <a:solidFill>
            <a:srgbClr val="24365C"/>
          </a:solidFill>
          <a:ln w="12700">
            <a:solidFill>
              <a:srgbClr val="33456B"/>
            </a:solidFill>
            <a:prstDash val="solid"/>
          </a:ln>
          <a:effectLst>
            <a:outerShdw sx="100000" sy="100000" kx="0" ky="0" algn="bl" rotWithShape="0" blurRad="127000" dist="38100" dir="5400000">
              <a:srgbClr val="1B2A4A">
                <a:alpha val="18000"/>
              </a:srgbClr>
            </a:outerShdw>
          </a:effectLst>
        </p:spPr>
      </p:sp>
      <p:sp>
        <p:nvSpPr>
          <p:cNvPr id="6" name="Text 3"/>
          <p:cNvSpPr/>
          <p:nvPr/>
        </p:nvSpPr>
        <p:spPr>
          <a:xfrm>
            <a:off x="8458200" y="2148840"/>
            <a:ext cx="2971800" cy="594360"/>
          </a:xfrm>
          <a:prstGeom prst="rect">
            <a:avLst/>
          </a:prstGeom>
          <a:noFill/>
          <a:ln/>
        </p:spPr>
        <p:txBody>
          <a:bodyPr wrap="square" rtlCol="0" anchor="ctr"/>
          <a:lstStyle/>
          <a:p>
            <a:pPr algn="ctr" indent="0" marL="0">
              <a:buNone/>
            </a:pPr>
            <a:r>
              <a:rPr lang="en-US" sz="3000" b="1" dirty="0">
                <a:solidFill>
                  <a:srgbClr val="CADCFC"/>
                </a:solidFill>
                <a:latin typeface="Cambria" pitchFamily="34" charset="0"/>
                <a:ea typeface="Cambria" pitchFamily="34" charset="-122"/>
                <a:cs typeface="Cambria" pitchFamily="34" charset="-120"/>
              </a:rPr>
              <a:t>$1.4B</a:t>
            </a:r>
            <a:endParaRPr lang="en-US" sz="3000" dirty="0"/>
          </a:p>
        </p:txBody>
      </p:sp>
      <p:sp>
        <p:nvSpPr>
          <p:cNvPr id="7" name="Text 4"/>
          <p:cNvSpPr/>
          <p:nvPr/>
        </p:nvSpPr>
        <p:spPr>
          <a:xfrm>
            <a:off x="8458200" y="2724912"/>
            <a:ext cx="2971800" cy="320040"/>
          </a:xfrm>
          <a:prstGeom prst="rect">
            <a:avLst/>
          </a:prstGeom>
          <a:noFill/>
          <a:ln/>
        </p:spPr>
        <p:txBody>
          <a:bodyPr wrap="square" rtlCol="0" anchor="ctr"/>
          <a:lstStyle/>
          <a:p>
            <a:pPr algn="ctr" indent="0" marL="0">
              <a:buNone/>
            </a:pPr>
            <a:r>
              <a:rPr lang="en-US" sz="1100" dirty="0">
                <a:solidFill>
                  <a:srgbClr val="9FB0CE"/>
                </a:solidFill>
                <a:latin typeface="Calibri" pitchFamily="34" charset="0"/>
                <a:ea typeface="Calibri" pitchFamily="34" charset="-122"/>
                <a:cs typeface="Calibri" pitchFamily="34" charset="-120"/>
              </a:rPr>
              <a:t>gap in 2009</a:t>
            </a:r>
            <a:endParaRPr lang="en-US" sz="1100" dirty="0"/>
          </a:p>
        </p:txBody>
      </p:sp>
      <p:sp>
        <p:nvSpPr>
          <p:cNvPr id="8" name="Shape 5"/>
          <p:cNvSpPr/>
          <p:nvPr/>
        </p:nvSpPr>
        <p:spPr>
          <a:xfrm>
            <a:off x="8778240" y="3246120"/>
            <a:ext cx="2331720" cy="0"/>
          </a:xfrm>
          <a:prstGeom prst="line">
            <a:avLst/>
          </a:prstGeom>
          <a:noFill/>
          <a:ln w="12700">
            <a:solidFill>
              <a:srgbClr val="33456B"/>
            </a:solidFill>
            <a:prstDash val="solid"/>
          </a:ln>
        </p:spPr>
      </p:sp>
      <p:sp>
        <p:nvSpPr>
          <p:cNvPr id="9" name="Text 6"/>
          <p:cNvSpPr/>
          <p:nvPr/>
        </p:nvSpPr>
        <p:spPr>
          <a:xfrm>
            <a:off x="8458200" y="3429000"/>
            <a:ext cx="2971800" cy="320040"/>
          </a:xfrm>
          <a:prstGeom prst="rect">
            <a:avLst/>
          </a:prstGeom>
          <a:noFill/>
          <a:ln/>
        </p:spPr>
        <p:txBody>
          <a:bodyPr wrap="square" rtlCol="0" anchor="ctr"/>
          <a:lstStyle/>
          <a:p>
            <a:pPr algn="ctr" indent="0" marL="0">
              <a:buNone/>
            </a:pPr>
            <a:r>
              <a:rPr lang="en-US" sz="1100" i="1" dirty="0">
                <a:solidFill>
                  <a:srgbClr val="9FB0CE"/>
                </a:solidFill>
                <a:latin typeface="Calibri" pitchFamily="34" charset="0"/>
                <a:ea typeface="Calibri" pitchFamily="34" charset="-122"/>
                <a:cs typeface="Calibri" pitchFamily="34" charset="-120"/>
              </a:rPr>
              <a:t>↓ grew to</a:t>
            </a:r>
            <a:endParaRPr lang="en-US" sz="1100" dirty="0"/>
          </a:p>
        </p:txBody>
      </p:sp>
      <p:sp>
        <p:nvSpPr>
          <p:cNvPr id="10" name="Text 7"/>
          <p:cNvSpPr/>
          <p:nvPr/>
        </p:nvSpPr>
        <p:spPr>
          <a:xfrm>
            <a:off x="8458200" y="3794760"/>
            <a:ext cx="2971800" cy="640080"/>
          </a:xfrm>
          <a:prstGeom prst="rect">
            <a:avLst/>
          </a:prstGeom>
          <a:noFill/>
          <a:ln/>
        </p:spPr>
        <p:txBody>
          <a:bodyPr wrap="square" rtlCol="0" anchor="ctr"/>
          <a:lstStyle/>
          <a:p>
            <a:pPr algn="ctr" indent="0" marL="0">
              <a:buNone/>
            </a:pPr>
            <a:r>
              <a:rPr lang="en-US" sz="3400" b="1" dirty="0">
                <a:solidFill>
                  <a:srgbClr val="C9A227"/>
                </a:solidFill>
                <a:latin typeface="Cambria" pitchFamily="34" charset="0"/>
                <a:ea typeface="Cambria" pitchFamily="34" charset="-122"/>
                <a:cs typeface="Cambria" pitchFamily="34" charset="-120"/>
              </a:rPr>
              <a:t>$15.7B</a:t>
            </a:r>
            <a:endParaRPr lang="en-US" sz="3400" dirty="0"/>
          </a:p>
        </p:txBody>
      </p:sp>
      <p:sp>
        <p:nvSpPr>
          <p:cNvPr id="11" name="Text 8"/>
          <p:cNvSpPr/>
          <p:nvPr/>
        </p:nvSpPr>
        <p:spPr>
          <a:xfrm>
            <a:off x="8458200" y="4434840"/>
            <a:ext cx="2971800" cy="320040"/>
          </a:xfrm>
          <a:prstGeom prst="rect">
            <a:avLst/>
          </a:prstGeom>
          <a:noFill/>
          <a:ln/>
        </p:spPr>
        <p:txBody>
          <a:bodyPr wrap="square" rtlCol="0" anchor="ctr"/>
          <a:lstStyle/>
          <a:p>
            <a:pPr algn="ctr" indent="0" marL="0">
              <a:buNone/>
            </a:pPr>
            <a:r>
              <a:rPr lang="en-US" sz="1100" dirty="0">
                <a:solidFill>
                  <a:srgbClr val="9FB0CE"/>
                </a:solidFill>
                <a:latin typeface="Calibri" pitchFamily="34" charset="0"/>
                <a:ea typeface="Calibri" pitchFamily="34" charset="-122"/>
                <a:cs typeface="Calibri" pitchFamily="34" charset="-120"/>
              </a:rPr>
              <a:t>gap in 2024</a:t>
            </a:r>
            <a:endParaRPr lang="en-US" sz="1100" dirty="0"/>
          </a:p>
        </p:txBody>
      </p:sp>
      <p:sp>
        <p:nvSpPr>
          <p:cNvPr id="12" name="Text 9"/>
          <p:cNvSpPr/>
          <p:nvPr/>
        </p:nvSpPr>
        <p:spPr>
          <a:xfrm>
            <a:off x="8503920" y="4937760"/>
            <a:ext cx="2880360" cy="777240"/>
          </a:xfrm>
          <a:prstGeom prst="rect">
            <a:avLst/>
          </a:prstGeom>
          <a:noFill/>
          <a:ln/>
        </p:spPr>
        <p:txBody>
          <a:bodyPr wrap="square" rtlCol="0" anchor="ctr"/>
          <a:lstStyle/>
          <a:p>
            <a:pPr algn="ctr" indent="0" marL="0">
              <a:lnSpc>
                <a:spcPct val="120000"/>
              </a:lnSpc>
              <a:buNone/>
            </a:pPr>
            <a:r>
              <a:rPr lang="en-US" sz="1050" dirty="0">
                <a:solidFill>
                  <a:srgbClr val="CADCFC"/>
                </a:solidFill>
                <a:latin typeface="Calibri" pitchFamily="34" charset="0"/>
                <a:ea typeface="Calibri" pitchFamily="34" charset="-122"/>
                <a:cs typeface="Calibri" pitchFamily="34" charset="-120"/>
              </a:rPr>
              <a:t>Closing the remaining gap would require a 44% increase over current statewide spending.</a:t>
            </a:r>
            <a:endParaRPr lang="en-US" sz="1050" dirty="0"/>
          </a:p>
        </p:txBody>
      </p:sp>
      <p:sp>
        <p:nvSpPr>
          <p:cNvPr id="13" name="Text 10"/>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FB0CE"/>
                </a:solidFill>
                <a:latin typeface="Calibri" pitchFamily="34" charset="0"/>
                <a:ea typeface="Calibri" pitchFamily="34" charset="-122"/>
                <a:cs typeface="Calibri" pitchFamily="34" charset="-120"/>
              </a:rPr>
              <a:t>The Adequacy Gap</a:t>
            </a:r>
            <a:endParaRPr lang="en-US" sz="900" dirty="0"/>
          </a:p>
        </p:txBody>
      </p:sp>
      <p:sp>
        <p:nvSpPr>
          <p:cNvPr id="14" name="Text 11"/>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FB0CE"/>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02 — EQUITY</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State-and-Local Dollars No Longer Favor High-Poverty Districts</a:t>
            </a:r>
            <a:endParaRPr lang="en-US" sz="3000" dirty="0"/>
          </a:p>
        </p:txBody>
      </p:sp>
      <p:sp>
        <p:nvSpPr>
          <p:cNvPr id="4" name="Shape 2"/>
          <p:cNvSpPr/>
          <p:nvPr/>
        </p:nvSpPr>
        <p:spPr>
          <a:xfrm>
            <a:off x="548640" y="1600200"/>
            <a:ext cx="6492240" cy="4617720"/>
          </a:xfrm>
          <a:prstGeom prst="roundRect">
            <a:avLst>
              <a:gd name="adj" fmla="val 1782"/>
            </a:avLst>
          </a:prstGeom>
          <a:solidFill>
            <a:srgbClr val="F4F5F8"/>
          </a:solidFill>
          <a:ln w="12700">
            <a:solidFill>
              <a:srgbClr val="E4E8F0"/>
            </a:solidFill>
            <a:prstDash val="solid"/>
          </a:ln>
          <a:effectLst>
            <a:outerShdw sx="100000" sy="100000" kx="0" ky="0" algn="bl" rotWithShape="0" blurRad="127000" dist="38100" dir="5400000">
              <a:srgbClr val="1B2A4A">
                <a:alpha val="18000"/>
              </a:srgbClr>
            </a:outerShdw>
          </a:effectLst>
        </p:spPr>
      </p:sp>
      <p:pic>
        <p:nvPicPr>
          <p:cNvPr id="5" name="Image 0" descr="/tmp/fl_progressive/png/FL_progressive.png">    </p:cNvPr>
          <p:cNvPicPr>
            <a:picLocks noChangeAspect="1"/>
          </p:cNvPicPr>
          <p:nvPr/>
        </p:nvPicPr>
        <p:blipFill>
          <a:blip r:embed="rId1"/>
          <a:stretch>
            <a:fillRect/>
          </a:stretch>
        </p:blipFill>
        <p:spPr>
          <a:xfrm>
            <a:off x="822960" y="1810512"/>
            <a:ext cx="5943600" cy="3962400"/>
          </a:xfrm>
          <a:prstGeom prst="rect">
            <a:avLst/>
          </a:prstGeom>
        </p:spPr>
      </p:pic>
      <p:sp>
        <p:nvSpPr>
          <p:cNvPr id="6" name="Text 3"/>
          <p:cNvSpPr/>
          <p:nvPr/>
        </p:nvSpPr>
        <p:spPr>
          <a:xfrm>
            <a:off x="822960" y="5846064"/>
            <a:ext cx="5943600" cy="457200"/>
          </a:xfrm>
          <a:prstGeom prst="rect">
            <a:avLst/>
          </a:prstGeom>
          <a:noFill/>
          <a:ln/>
        </p:spPr>
        <p:txBody>
          <a:bodyPr wrap="square" rtlCol="0" anchor="ctr"/>
          <a:lstStyle/>
          <a:p>
            <a:pPr algn="ctr" indent="0" marL="0">
              <a:buNone/>
            </a:pPr>
            <a:r>
              <a:rPr lang="en-US" sz="1050" i="1" dirty="0">
                <a:solidFill>
                  <a:srgbClr val="5B6473"/>
                </a:solidFill>
                <a:latin typeface="Calibri" pitchFamily="34" charset="0"/>
                <a:ea typeface="Calibri" pitchFamily="34" charset="-122"/>
                <a:cs typeface="Calibri" pitchFamily="34" charset="-120"/>
              </a:rPr>
              <a:t>Figure. Progressivity ratio of total spending vs. state &amp; local revenue only, 1993–2023. 1.0 = poverty-neutral.</a:t>
            </a:r>
            <a:endParaRPr lang="en-US" sz="1050" dirty="0"/>
          </a:p>
        </p:txBody>
      </p:sp>
      <p:sp>
        <p:nvSpPr>
          <p:cNvPr id="7" name="Text 4"/>
          <p:cNvSpPr/>
          <p:nvPr/>
        </p:nvSpPr>
        <p:spPr>
          <a:xfrm>
            <a:off x="7315200" y="1691640"/>
            <a:ext cx="4343400" cy="4480560"/>
          </a:xfrm>
          <a:prstGeom prst="rect">
            <a:avLst/>
          </a:prstGeom>
          <a:noFill/>
          <a:ln/>
        </p:spPr>
        <p:txBody>
          <a:bodyPr wrap="square" rtlCol="0" anchor="t"/>
          <a:lstStyle/>
          <a:p>
            <a:pPr marL="342900" indent="-342900">
              <a:lnSpc>
                <a:spcPct val="128000"/>
              </a:lnSpc>
              <a:spcAft>
                <a:spcPts val="1400"/>
              </a:spcAft>
              <a:buSzPct val="100000"/>
              <a:buChar char="•"/>
            </a:pPr>
            <a:r>
              <a:rPr lang="en-US" sz="1350" dirty="0">
                <a:solidFill>
                  <a:srgbClr val="1F2A3D"/>
                </a:solidFill>
                <a:latin typeface="Calibri" pitchFamily="34" charset="0"/>
                <a:ea typeface="Calibri" pitchFamily="34" charset="-122"/>
                <a:cs typeface="Calibri" pitchFamily="34" charset="-120"/>
              </a:rPr>
              <a:t>A progressivity ratio above 1.0 means higher-poverty districts get more per pupil, need-adjusted; below 1.0 means they get less.</a:t>
            </a:r>
            <a:endParaRPr lang="en-US" sz="1350" dirty="0"/>
          </a:p>
          <a:p>
            <a:pPr marL="342900" indent="-342900">
              <a:lnSpc>
                <a:spcPct val="128000"/>
              </a:lnSpc>
              <a:spcAft>
                <a:spcPts val="1400"/>
              </a:spcAft>
              <a:buSzPct val="100000"/>
              <a:buChar char="•"/>
            </a:pPr>
            <a:r>
              <a:rPr lang="en-US" sz="1350" dirty="0">
                <a:solidFill>
                  <a:srgbClr val="1F2A3D"/>
                </a:solidFill>
                <a:latin typeface="Calibri" pitchFamily="34" charset="0"/>
                <a:ea typeface="Calibri" pitchFamily="34" charset="-122"/>
                <a:cs typeface="Calibri" pitchFamily="34" charset="-120"/>
              </a:rPr>
              <a:t>Total spending (blue) stays progressive — but that's carried almost entirely by federal Title I and IDEA dollars.</a:t>
            </a:r>
            <a:endParaRPr lang="en-US" sz="1350" dirty="0"/>
          </a:p>
          <a:p>
            <a:pPr marL="342900" indent="-342900">
              <a:lnSpc>
                <a:spcPct val="128000"/>
              </a:lnSpc>
              <a:buSzPct val="100000"/>
              <a:buChar char="•"/>
            </a:pPr>
            <a:r>
              <a:rPr lang="en-US" sz="1350" dirty="0">
                <a:solidFill>
                  <a:srgbClr val="1F2A3D"/>
                </a:solidFill>
                <a:latin typeface="Calibri" pitchFamily="34" charset="0"/>
                <a:ea typeface="Calibri" pitchFamily="34" charset="-122"/>
                <a:cs typeface="Calibri" pitchFamily="34" charset="-120"/>
              </a:rPr>
              <a:t>State &amp; local revenue (red) — the part Tallahassee controls — has drifted from neutral to regressive, falling to about 0.8 by the latest year.</a:t>
            </a:r>
            <a:endParaRPr lang="en-US" sz="1350" dirty="0"/>
          </a:p>
        </p:txBody>
      </p:sp>
      <p:sp>
        <p:nvSpPr>
          <p:cNvPr id="8" name="Text 5"/>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Equity</a:t>
            </a:r>
            <a:endParaRPr lang="en-US" sz="900" dirty="0"/>
          </a:p>
        </p:txBody>
      </p:sp>
      <p:sp>
        <p:nvSpPr>
          <p:cNvPr id="9" name="Text 6"/>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02 — EQUITY</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High-Poverty Districts Have Fallen Furthest From Adequate Funding</a:t>
            </a:r>
            <a:endParaRPr lang="en-US" sz="3000" dirty="0"/>
          </a:p>
        </p:txBody>
      </p:sp>
      <p:sp>
        <p:nvSpPr>
          <p:cNvPr id="4" name="Text 2"/>
          <p:cNvSpPr/>
          <p:nvPr/>
        </p:nvSpPr>
        <p:spPr>
          <a:xfrm>
            <a:off x="548640" y="1691640"/>
            <a:ext cx="4160520" cy="4480560"/>
          </a:xfrm>
          <a:prstGeom prst="rect">
            <a:avLst/>
          </a:prstGeom>
          <a:noFill/>
          <a:ln/>
        </p:spPr>
        <p:txBody>
          <a:bodyPr wrap="square" rtlCol="0" anchor="t"/>
          <a:lstStyle/>
          <a:p>
            <a:pPr marL="342900" indent="-342900">
              <a:lnSpc>
                <a:spcPct val="128000"/>
              </a:lnSpc>
              <a:spcAft>
                <a:spcPts val="1400"/>
              </a:spcAft>
              <a:buSzPct val="100000"/>
              <a:buChar char="•"/>
            </a:pPr>
            <a:r>
              <a:rPr lang="en-US" sz="1400" dirty="0">
                <a:solidFill>
                  <a:srgbClr val="1F2A3D"/>
                </a:solidFill>
                <a:latin typeface="Calibri" pitchFamily="34" charset="0"/>
                <a:ea typeface="Calibri" pitchFamily="34" charset="-122"/>
                <a:cs typeface="Calibri" pitchFamily="34" charset="-120"/>
              </a:rPr>
              <a:t>Every poverty group has moved further from adequate funding since 2009.</a:t>
            </a:r>
            <a:endParaRPr lang="en-US" sz="1400" dirty="0"/>
          </a:p>
          <a:p>
            <a:pPr marL="342900" indent="-342900">
              <a:lnSpc>
                <a:spcPct val="128000"/>
              </a:lnSpc>
              <a:spcAft>
                <a:spcPts val="1400"/>
              </a:spcAft>
              <a:buSzPct val="100000"/>
              <a:buChar char="•"/>
            </a:pPr>
            <a:r>
              <a:rPr lang="en-US" sz="1400" dirty="0">
                <a:solidFill>
                  <a:srgbClr val="1F2A3D"/>
                </a:solidFill>
                <a:latin typeface="Calibri" pitchFamily="34" charset="0"/>
                <a:ea typeface="Calibri" pitchFamily="34" charset="-122"/>
                <a:cs typeface="Calibri" pitchFamily="34" charset="-120"/>
              </a:rPr>
              <a:t>The decline is steepest — and the resulting level lowest — among the highest-poverty districts.</a:t>
            </a:r>
            <a:endParaRPr lang="en-US" sz="1400" dirty="0"/>
          </a:p>
          <a:p>
            <a:pPr marL="342900" indent="-342900">
              <a:lnSpc>
                <a:spcPct val="128000"/>
              </a:lnSpc>
              <a:buSzPct val="100000"/>
              <a:buChar char="•"/>
            </a:pPr>
            <a:r>
              <a:rPr lang="en-US" sz="1400" dirty="0">
                <a:solidFill>
                  <a:srgbClr val="1F2A3D"/>
                </a:solidFill>
                <a:latin typeface="Calibri" pitchFamily="34" charset="0"/>
                <a:ea typeface="Calibri" pitchFamily="34" charset="-122"/>
                <a:cs typeface="Calibri" pitchFamily="34" charset="-120"/>
              </a:rPr>
              <a:t>By the most recent year: lowest-poverty districts fund ~75–78% of adequate cost; highest-poverty districts fund only ~60–62%.</a:t>
            </a:r>
            <a:endParaRPr lang="en-US" sz="1400" dirty="0"/>
          </a:p>
        </p:txBody>
      </p:sp>
      <p:sp>
        <p:nvSpPr>
          <p:cNvPr id="5" name="Shape 3"/>
          <p:cNvSpPr/>
          <p:nvPr/>
        </p:nvSpPr>
        <p:spPr>
          <a:xfrm>
            <a:off x="4983480" y="1600200"/>
            <a:ext cx="6675120" cy="4617720"/>
          </a:xfrm>
          <a:prstGeom prst="roundRect">
            <a:avLst>
              <a:gd name="adj" fmla="val 1782"/>
            </a:avLst>
          </a:prstGeom>
          <a:solidFill>
            <a:srgbClr val="F4F5F8"/>
          </a:solidFill>
          <a:ln w="12700">
            <a:solidFill>
              <a:srgbClr val="E4E8F0"/>
            </a:solidFill>
            <a:prstDash val="solid"/>
          </a:ln>
          <a:effectLst>
            <a:outerShdw sx="100000" sy="100000" kx="0" ky="0" algn="bl" rotWithShape="0" blurRad="127000" dist="38100" dir="5400000">
              <a:srgbClr val="1B2A4A">
                <a:alpha val="18000"/>
              </a:srgbClr>
            </a:outerShdw>
          </a:effectLst>
        </p:spPr>
      </p:sp>
      <p:pic>
        <p:nvPicPr>
          <p:cNvPr id="6" name="Image 0" descr="/tmp/fl_progressive/png/FL_adeq_x_group.png">    </p:cNvPr>
          <p:cNvPicPr>
            <a:picLocks noChangeAspect="1"/>
          </p:cNvPicPr>
          <p:nvPr/>
        </p:nvPicPr>
        <p:blipFill>
          <a:blip r:embed="rId1"/>
          <a:stretch>
            <a:fillRect/>
          </a:stretch>
        </p:blipFill>
        <p:spPr>
          <a:xfrm>
            <a:off x="5349240" y="1810512"/>
            <a:ext cx="5943600" cy="3962400"/>
          </a:xfrm>
          <a:prstGeom prst="rect">
            <a:avLst/>
          </a:prstGeom>
        </p:spPr>
      </p:pic>
      <p:sp>
        <p:nvSpPr>
          <p:cNvPr id="7" name="Text 4"/>
          <p:cNvSpPr/>
          <p:nvPr/>
        </p:nvSpPr>
        <p:spPr>
          <a:xfrm>
            <a:off x="5349240" y="5846064"/>
            <a:ext cx="5943600" cy="457200"/>
          </a:xfrm>
          <a:prstGeom prst="rect">
            <a:avLst/>
          </a:prstGeom>
          <a:noFill/>
          <a:ln/>
        </p:spPr>
        <p:txBody>
          <a:bodyPr wrap="square" rtlCol="0" anchor="ctr"/>
          <a:lstStyle/>
          <a:p>
            <a:pPr algn="ctr" indent="0" marL="0">
              <a:buNone/>
            </a:pPr>
            <a:r>
              <a:rPr lang="en-US" sz="1050" i="1" dirty="0">
                <a:solidFill>
                  <a:srgbClr val="5B6473"/>
                </a:solidFill>
                <a:latin typeface="Calibri" pitchFamily="34" charset="0"/>
                <a:ea typeface="Calibri" pitchFamily="34" charset="-122"/>
                <a:cs typeface="Calibri" pitchFamily="34" charset="-120"/>
              </a:rPr>
              <a:t>Figure. Adequacy ratio (spending ÷ cost of national-average outcomes) by district poverty tercile, 2009–2023.</a:t>
            </a:r>
            <a:endParaRPr lang="en-US" sz="1050" dirty="0"/>
          </a:p>
        </p:txBody>
      </p:sp>
      <p:sp>
        <p:nvSpPr>
          <p:cNvPr id="8" name="Text 5"/>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Equity</a:t>
            </a:r>
            <a:endParaRPr lang="en-US" sz="900" dirty="0"/>
          </a:p>
        </p:txBody>
      </p:sp>
      <p:sp>
        <p:nvSpPr>
          <p:cNvPr id="9" name="Text 6"/>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5F8"/>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02 — EQUITY</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Underfunding Falls Hardest on Majority Black and Hispanic Districts</a:t>
            </a:r>
            <a:endParaRPr lang="en-US" sz="3000" dirty="0"/>
          </a:p>
        </p:txBody>
      </p:sp>
      <p:sp>
        <p:nvSpPr>
          <p:cNvPr id="4" name="Text 2"/>
          <p:cNvSpPr/>
          <p:nvPr/>
        </p:nvSpPr>
        <p:spPr>
          <a:xfrm>
            <a:off x="548640" y="1554480"/>
            <a:ext cx="11064240" cy="777240"/>
          </a:xfrm>
          <a:prstGeom prst="rect">
            <a:avLst/>
          </a:prstGeom>
          <a:noFill/>
          <a:ln/>
        </p:spPr>
        <p:txBody>
          <a:bodyPr wrap="square" rtlCol="0" anchor="ctr"/>
          <a:lstStyle/>
          <a:p>
            <a:pPr indent="0" marL="0">
              <a:lnSpc>
                <a:spcPct val="125000"/>
              </a:lnSpc>
              <a:buNone/>
            </a:pPr>
            <a:r>
              <a:rPr lang="en-US" sz="1400" dirty="0">
                <a:solidFill>
                  <a:srgbClr val="1F2A3D"/>
                </a:solidFill>
                <a:latin typeface="Calibri" pitchFamily="34" charset="0"/>
                <a:ea typeface="Calibri" pitchFamily="34" charset="-122"/>
                <a:cs typeface="Calibri" pitchFamily="34" charset="-120"/>
              </a:rPr>
              <a:t>Classifying districts by whether they are majority Black/Hispanic, and by whether they sit in the “inadequate &amp; below-average” quadrant (underfunded relative to cost, and producing below-average outcomes):</a:t>
            </a:r>
            <a:endParaRPr lang="en-US" sz="1400" dirty="0"/>
          </a:p>
        </p:txBody>
      </p:sp>
      <p:sp>
        <p:nvSpPr>
          <p:cNvPr id="5" name="Shape 3"/>
          <p:cNvSpPr/>
          <p:nvPr/>
        </p:nvSpPr>
        <p:spPr>
          <a:xfrm>
            <a:off x="548640" y="2514600"/>
            <a:ext cx="5349240" cy="2834640"/>
          </a:xfrm>
          <a:prstGeom prst="roundRect">
            <a:avLst>
              <a:gd name="adj" fmla="val 2903"/>
            </a:avLst>
          </a:prstGeom>
          <a:solidFill>
            <a:srgbClr val="9E1B32"/>
          </a:solidFill>
          <a:ln w="12700">
            <a:solidFill>
              <a:srgbClr val="E4E8F0"/>
            </a:solidFill>
            <a:prstDash val="solid"/>
          </a:ln>
          <a:effectLst>
            <a:outerShdw sx="100000" sy="100000" kx="0" ky="0" algn="bl" rotWithShape="0" blurRad="127000" dist="38100" dir="5400000">
              <a:srgbClr val="1B2A4A">
                <a:alpha val="18000"/>
              </a:srgbClr>
            </a:outerShdw>
          </a:effectLst>
        </p:spPr>
      </p:sp>
      <p:sp>
        <p:nvSpPr>
          <p:cNvPr id="6" name="Text 4"/>
          <p:cNvSpPr/>
          <p:nvPr/>
        </p:nvSpPr>
        <p:spPr>
          <a:xfrm>
            <a:off x="822960" y="2834640"/>
            <a:ext cx="4800600" cy="914400"/>
          </a:xfrm>
          <a:prstGeom prst="rect">
            <a:avLst/>
          </a:prstGeom>
          <a:noFill/>
          <a:ln/>
        </p:spPr>
        <p:txBody>
          <a:bodyPr wrap="square" rtlCol="0" anchor="ctr"/>
          <a:lstStyle/>
          <a:p>
            <a:pPr algn="l" indent="0" marL="0">
              <a:buNone/>
            </a:pPr>
            <a:r>
              <a:rPr lang="en-US" sz="4600" b="1" dirty="0">
                <a:solidFill>
                  <a:srgbClr val="FFFFFF"/>
                </a:solidFill>
                <a:latin typeface="Cambria" pitchFamily="34" charset="0"/>
                <a:ea typeface="Cambria" pitchFamily="34" charset="-122"/>
                <a:cs typeface="Cambria" pitchFamily="34" charset="-120"/>
              </a:rPr>
              <a:t>99.5%</a:t>
            </a:r>
            <a:endParaRPr lang="en-US" sz="4600" dirty="0"/>
          </a:p>
        </p:txBody>
      </p:sp>
      <p:sp>
        <p:nvSpPr>
          <p:cNvPr id="7" name="Text 5"/>
          <p:cNvSpPr/>
          <p:nvPr/>
        </p:nvSpPr>
        <p:spPr>
          <a:xfrm>
            <a:off x="822960" y="3749040"/>
            <a:ext cx="4800600" cy="365760"/>
          </a:xfrm>
          <a:prstGeom prst="rect">
            <a:avLst/>
          </a:prstGeom>
          <a:noFill/>
          <a:ln/>
        </p:spPr>
        <p:txBody>
          <a:bodyPr wrap="square"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of students in majority Black/Hispanic districts</a:t>
            </a:r>
            <a:endParaRPr lang="en-US" sz="1400" dirty="0"/>
          </a:p>
        </p:txBody>
      </p:sp>
      <p:sp>
        <p:nvSpPr>
          <p:cNvPr id="8" name="Text 6"/>
          <p:cNvSpPr/>
          <p:nvPr/>
        </p:nvSpPr>
        <p:spPr>
          <a:xfrm>
            <a:off x="822960" y="4160520"/>
            <a:ext cx="4800600" cy="1005840"/>
          </a:xfrm>
          <a:prstGeom prst="rect">
            <a:avLst/>
          </a:prstGeom>
          <a:noFill/>
          <a:ln/>
        </p:spPr>
        <p:txBody>
          <a:bodyPr wrap="square" rtlCol="0" anchor="ctr"/>
          <a:lstStyle/>
          <a:p>
            <a:pPr indent="0" marL="0">
              <a:lnSpc>
                <a:spcPct val="125000"/>
              </a:lnSpc>
              <a:buNone/>
            </a:pPr>
            <a:r>
              <a:rPr lang="en-US" sz="1250" dirty="0">
                <a:solidFill>
                  <a:srgbClr val="F5D8DD"/>
                </a:solidFill>
                <a:latin typeface="Calibri" pitchFamily="34" charset="0"/>
                <a:ea typeface="Calibri" pitchFamily="34" charset="-122"/>
                <a:cs typeface="Calibri" pitchFamily="34" charset="-120"/>
              </a:rPr>
              <a:t>attend a district that is both underfunded relative to cost and producing below-average outcomes.</a:t>
            </a:r>
            <a:endParaRPr lang="en-US" sz="1250" dirty="0"/>
          </a:p>
        </p:txBody>
      </p:sp>
      <p:sp>
        <p:nvSpPr>
          <p:cNvPr id="9" name="Shape 7"/>
          <p:cNvSpPr/>
          <p:nvPr/>
        </p:nvSpPr>
        <p:spPr>
          <a:xfrm>
            <a:off x="6263640" y="2514600"/>
            <a:ext cx="5349240" cy="2834640"/>
          </a:xfrm>
          <a:prstGeom prst="roundRect">
            <a:avLst>
              <a:gd name="adj" fmla="val 2903"/>
            </a:avLst>
          </a:prstGeom>
          <a:solidFill>
            <a:srgbClr val="1B2A4A"/>
          </a:solidFill>
          <a:ln w="12700">
            <a:solidFill>
              <a:srgbClr val="E4E8F0"/>
            </a:solidFill>
            <a:prstDash val="solid"/>
          </a:ln>
          <a:effectLst>
            <a:outerShdw sx="100000" sy="100000" kx="0" ky="0" algn="bl" rotWithShape="0" blurRad="127000" dist="38100" dir="5400000">
              <a:srgbClr val="1B2A4A">
                <a:alpha val="18000"/>
              </a:srgbClr>
            </a:outerShdw>
          </a:effectLst>
        </p:spPr>
      </p:sp>
      <p:sp>
        <p:nvSpPr>
          <p:cNvPr id="10" name="Text 8"/>
          <p:cNvSpPr/>
          <p:nvPr/>
        </p:nvSpPr>
        <p:spPr>
          <a:xfrm>
            <a:off x="6537960" y="2834640"/>
            <a:ext cx="4800600" cy="914400"/>
          </a:xfrm>
          <a:prstGeom prst="rect">
            <a:avLst/>
          </a:prstGeom>
          <a:noFill/>
          <a:ln/>
        </p:spPr>
        <p:txBody>
          <a:bodyPr wrap="square" rtlCol="0" anchor="ctr"/>
          <a:lstStyle/>
          <a:p>
            <a:pPr algn="l" indent="0" marL="0">
              <a:buNone/>
            </a:pPr>
            <a:r>
              <a:rPr lang="en-US" sz="4600" b="1" dirty="0">
                <a:solidFill>
                  <a:srgbClr val="FFFFFF"/>
                </a:solidFill>
                <a:latin typeface="Cambria" pitchFamily="34" charset="0"/>
                <a:ea typeface="Cambria" pitchFamily="34" charset="-122"/>
                <a:cs typeface="Cambria" pitchFamily="34" charset="-120"/>
              </a:rPr>
              <a:t>91.7%</a:t>
            </a:r>
            <a:endParaRPr lang="en-US" sz="4600" dirty="0"/>
          </a:p>
        </p:txBody>
      </p:sp>
      <p:sp>
        <p:nvSpPr>
          <p:cNvPr id="11" name="Text 9"/>
          <p:cNvSpPr/>
          <p:nvPr/>
        </p:nvSpPr>
        <p:spPr>
          <a:xfrm>
            <a:off x="6537960" y="3749040"/>
            <a:ext cx="4800600" cy="365760"/>
          </a:xfrm>
          <a:prstGeom prst="rect">
            <a:avLst/>
          </a:prstGeom>
          <a:noFill/>
          <a:ln/>
        </p:spPr>
        <p:txBody>
          <a:bodyPr wrap="square"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of students in all other districts</a:t>
            </a:r>
            <a:endParaRPr lang="en-US" sz="1400" dirty="0"/>
          </a:p>
        </p:txBody>
      </p:sp>
      <p:sp>
        <p:nvSpPr>
          <p:cNvPr id="12" name="Text 10"/>
          <p:cNvSpPr/>
          <p:nvPr/>
        </p:nvSpPr>
        <p:spPr>
          <a:xfrm>
            <a:off x="6537960" y="4160520"/>
            <a:ext cx="4800600" cy="1005840"/>
          </a:xfrm>
          <a:prstGeom prst="rect">
            <a:avLst/>
          </a:prstGeom>
          <a:noFill/>
          <a:ln/>
        </p:spPr>
        <p:txBody>
          <a:bodyPr wrap="square" rtlCol="0" anchor="ctr"/>
          <a:lstStyle/>
          <a:p>
            <a:pPr indent="0" marL="0">
              <a:lnSpc>
                <a:spcPct val="125000"/>
              </a:lnSpc>
              <a:buNone/>
            </a:pPr>
            <a:r>
              <a:rPr lang="en-US" sz="1250" dirty="0">
                <a:solidFill>
                  <a:srgbClr val="CADCFC"/>
                </a:solidFill>
                <a:latin typeface="Calibri" pitchFamily="34" charset="0"/>
                <a:ea typeface="Calibri" pitchFamily="34" charset="-122"/>
                <a:cs typeface="Calibri" pitchFamily="34" charset="-120"/>
              </a:rPr>
              <a:t>attend a district in that same underfunded / below-average quadrant — a smaller, but still very high, share.</a:t>
            </a:r>
            <a:endParaRPr lang="en-US" sz="1250" dirty="0"/>
          </a:p>
        </p:txBody>
      </p:sp>
      <p:sp>
        <p:nvSpPr>
          <p:cNvPr id="13" name="Text 11"/>
          <p:cNvSpPr/>
          <p:nvPr/>
        </p:nvSpPr>
        <p:spPr>
          <a:xfrm>
            <a:off x="548640" y="5577840"/>
            <a:ext cx="11064240" cy="548640"/>
          </a:xfrm>
          <a:prstGeom prst="rect">
            <a:avLst/>
          </a:prstGeom>
          <a:noFill/>
          <a:ln/>
        </p:spPr>
        <p:txBody>
          <a:bodyPr wrap="square" rtlCol="0" anchor="ctr"/>
          <a:lstStyle/>
          <a:p>
            <a:pPr algn="l" indent="0" marL="0">
              <a:buNone/>
            </a:pPr>
            <a:r>
              <a:rPr lang="en-US" sz="1250" i="1" dirty="0">
                <a:solidFill>
                  <a:srgbClr val="5B6473"/>
                </a:solidFill>
                <a:latin typeface="Calibri" pitchFamily="34" charset="0"/>
                <a:ea typeface="Calibri" pitchFamily="34" charset="-122"/>
                <a:cs typeface="Calibri" pitchFamily="34" charset="-120"/>
              </a:rPr>
              <a:t>Essentially no majority Black/Hispanic district “beats the odds” on an inadequate budget (0% reach above-average outcomes while underfunded), versus 7.1% of other underfunded districts that do.</a:t>
            </a:r>
            <a:endParaRPr lang="en-US" sz="1250" dirty="0"/>
          </a:p>
        </p:txBody>
      </p:sp>
      <p:sp>
        <p:nvSpPr>
          <p:cNvPr id="14" name="Text 12"/>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Equity</a:t>
            </a:r>
            <a:endParaRPr lang="en-US" sz="900" dirty="0"/>
          </a:p>
        </p:txBody>
      </p:sp>
      <p:sp>
        <p:nvSpPr>
          <p:cNvPr id="15" name="Text 13"/>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algn="l" indent="0" marL="0">
              <a:buNone/>
            </a:pPr>
            <a:r>
              <a:rPr lang="en-US" sz="1300" b="1" spc="200" kern="0" dirty="0">
                <a:solidFill>
                  <a:srgbClr val="C9A227"/>
                </a:solidFill>
                <a:latin typeface="Calibri" pitchFamily="34" charset="0"/>
                <a:ea typeface="Calibri" pitchFamily="34" charset="-122"/>
                <a:cs typeface="Calibri" pitchFamily="34" charset="-120"/>
              </a:rPr>
              <a:t>03 — OUTCOMES</a:t>
            </a:r>
            <a:endParaRPr lang="en-US" sz="1300" dirty="0"/>
          </a:p>
        </p:txBody>
      </p:sp>
      <p:sp>
        <p:nvSpPr>
          <p:cNvPr id="3" name="Text 1"/>
          <p:cNvSpPr/>
          <p:nvPr/>
        </p:nvSpPr>
        <p:spPr>
          <a:xfrm>
            <a:off x="548640" y="685800"/>
            <a:ext cx="10789920" cy="868680"/>
          </a:xfrm>
          <a:prstGeom prst="rect">
            <a:avLst/>
          </a:prstGeom>
          <a:noFill/>
          <a:ln/>
        </p:spPr>
        <p:txBody>
          <a:bodyPr wrap="square" rtlCol="0" anchor="ctr"/>
          <a:lstStyle/>
          <a:p>
            <a:pPr algn="l" indent="0" marL="0">
              <a:lnSpc>
                <a:spcPct val="102000"/>
              </a:lnSpc>
              <a:buNone/>
            </a:pPr>
            <a:r>
              <a:rPr lang="en-US" sz="3000" b="1" dirty="0">
                <a:solidFill>
                  <a:srgbClr val="1B2A4A"/>
                </a:solidFill>
                <a:latin typeface="Cambria" pitchFamily="34" charset="0"/>
                <a:ea typeface="Cambria" pitchFamily="34" charset="-122"/>
                <a:cs typeface="Cambria" pitchFamily="34" charset="-120"/>
              </a:rPr>
              <a:t>Florida's Results Track Its Funding Level, Nationally</a:t>
            </a:r>
            <a:endParaRPr lang="en-US" sz="3000" dirty="0"/>
          </a:p>
        </p:txBody>
      </p:sp>
      <p:sp>
        <p:nvSpPr>
          <p:cNvPr id="4" name="Shape 2"/>
          <p:cNvSpPr/>
          <p:nvPr/>
        </p:nvSpPr>
        <p:spPr>
          <a:xfrm>
            <a:off x="548640" y="1600200"/>
            <a:ext cx="6400800" cy="4617720"/>
          </a:xfrm>
          <a:prstGeom prst="roundRect">
            <a:avLst>
              <a:gd name="adj" fmla="val 1782"/>
            </a:avLst>
          </a:prstGeom>
          <a:solidFill>
            <a:srgbClr val="F4F5F8"/>
          </a:solidFill>
          <a:ln w="12700">
            <a:solidFill>
              <a:srgbClr val="E4E8F0"/>
            </a:solidFill>
            <a:prstDash val="solid"/>
          </a:ln>
          <a:effectLst>
            <a:outerShdw sx="100000" sy="100000" kx="0" ky="0" algn="bl" rotWithShape="0" blurRad="127000" dist="38100" dir="5400000">
              <a:srgbClr val="1B2A4A">
                <a:alpha val="18000"/>
              </a:srgbClr>
            </a:outerShdw>
          </a:effectLst>
        </p:spPr>
      </p:sp>
      <p:pic>
        <p:nvPicPr>
          <p:cNvPr id="5" name="Image 0" descr="/tmp/fl_progressive/png/FL_out_adeq_24.png">    </p:cNvPr>
          <p:cNvPicPr>
            <a:picLocks noChangeAspect="1"/>
          </p:cNvPicPr>
          <p:nvPr/>
        </p:nvPicPr>
        <p:blipFill>
          <a:blip r:embed="rId1"/>
          <a:stretch>
            <a:fillRect/>
          </a:stretch>
        </p:blipFill>
        <p:spPr>
          <a:xfrm>
            <a:off x="822960" y="1810512"/>
            <a:ext cx="5852160" cy="3901440"/>
          </a:xfrm>
          <a:prstGeom prst="rect">
            <a:avLst/>
          </a:prstGeom>
        </p:spPr>
      </p:pic>
      <p:sp>
        <p:nvSpPr>
          <p:cNvPr id="6" name="Text 3"/>
          <p:cNvSpPr/>
          <p:nvPr/>
        </p:nvSpPr>
        <p:spPr>
          <a:xfrm>
            <a:off x="822960" y="5785104"/>
            <a:ext cx="5852160" cy="457200"/>
          </a:xfrm>
          <a:prstGeom prst="rect">
            <a:avLst/>
          </a:prstGeom>
          <a:noFill/>
          <a:ln/>
        </p:spPr>
        <p:txBody>
          <a:bodyPr wrap="square" rtlCol="0" anchor="ctr"/>
          <a:lstStyle/>
          <a:p>
            <a:pPr algn="ctr" indent="0" marL="0">
              <a:buNone/>
            </a:pPr>
            <a:r>
              <a:rPr lang="en-US" sz="1050" i="1" dirty="0">
                <a:solidFill>
                  <a:srgbClr val="5B6473"/>
                </a:solidFill>
                <a:latin typeface="Calibri" pitchFamily="34" charset="0"/>
                <a:ea typeface="Calibri" pitchFamily="34" charset="-122"/>
                <a:cs typeface="Calibri" pitchFamily="34" charset="-120"/>
              </a:rPr>
              <a:t>Figure. Standardized outcomes vs. ratio of spending to cost of average outcomes, all U.S. districts, 2024 (Florida in red).</a:t>
            </a:r>
            <a:endParaRPr lang="en-US" sz="1050" dirty="0"/>
          </a:p>
        </p:txBody>
      </p:sp>
      <p:sp>
        <p:nvSpPr>
          <p:cNvPr id="7" name="Text 4"/>
          <p:cNvSpPr/>
          <p:nvPr/>
        </p:nvSpPr>
        <p:spPr>
          <a:xfrm>
            <a:off x="7269480" y="1691640"/>
            <a:ext cx="4389120" cy="4480560"/>
          </a:xfrm>
          <a:prstGeom prst="rect">
            <a:avLst/>
          </a:prstGeom>
          <a:noFill/>
          <a:ln/>
        </p:spPr>
        <p:txBody>
          <a:bodyPr wrap="square" rtlCol="0" anchor="t"/>
          <a:lstStyle/>
          <a:p>
            <a:pPr marL="342900" indent="-342900">
              <a:lnSpc>
                <a:spcPct val="128000"/>
              </a:lnSpc>
              <a:spcAft>
                <a:spcPts val="1400"/>
              </a:spcAft>
              <a:buSzPct val="100000"/>
              <a:buChar char="•"/>
            </a:pPr>
            <a:r>
              <a:rPr lang="en-US" sz="1350" dirty="0">
                <a:solidFill>
                  <a:srgbClr val="1F2A3D"/>
                </a:solidFill>
                <a:latin typeface="Calibri" pitchFamily="34" charset="0"/>
                <a:ea typeface="Calibri" pitchFamily="34" charset="-122"/>
                <a:cs typeface="Calibri" pitchFamily="34" charset="-120"/>
              </a:rPr>
              <a:t>Every U.S. district sits somewhere on a national relationship between funding adequacy and standardized outcomes.</a:t>
            </a:r>
            <a:endParaRPr lang="en-US" sz="1350" dirty="0"/>
          </a:p>
          <a:p>
            <a:pPr marL="342900" indent="-342900">
              <a:lnSpc>
                <a:spcPct val="128000"/>
              </a:lnSpc>
              <a:spcAft>
                <a:spcPts val="1400"/>
              </a:spcAft>
              <a:buSzPct val="100000"/>
              <a:buChar char="•"/>
            </a:pPr>
            <a:r>
              <a:rPr lang="en-US" sz="1350" dirty="0">
                <a:solidFill>
                  <a:srgbClr val="1F2A3D"/>
                </a:solidFill>
                <a:latin typeface="Calibri" pitchFamily="34" charset="0"/>
                <a:ea typeface="Calibri" pitchFamily="34" charset="-122"/>
                <a:cs typeface="Calibri" pitchFamily="34" charset="-120"/>
              </a:rPr>
              <a:t>Florida districts (red) cluster tightly on that national trend line, in the underfunded / below-average quadrant.</a:t>
            </a:r>
            <a:endParaRPr lang="en-US" sz="1350" dirty="0"/>
          </a:p>
          <a:p>
            <a:pPr marL="342900" indent="-342900">
              <a:lnSpc>
                <a:spcPct val="128000"/>
              </a:lnSpc>
              <a:buSzPct val="100000"/>
              <a:buChar char="•"/>
            </a:pPr>
            <a:r>
              <a:rPr lang="en-US" sz="1350" dirty="0">
                <a:solidFill>
                  <a:srgbClr val="1F2A3D"/>
                </a:solidFill>
                <a:latin typeface="Calibri" pitchFamily="34" charset="0"/>
                <a:ea typeface="Calibri" pitchFamily="34" charset="-122"/>
                <a:cs typeface="Calibri" pitchFamily="34" charset="-120"/>
              </a:rPr>
              <a:t>Florida is not an outlier below the pattern — it is getting the outcomes its funding level predicts, not managing to out-perform it.</a:t>
            </a:r>
            <a:endParaRPr lang="en-US" sz="1350" dirty="0"/>
          </a:p>
        </p:txBody>
      </p:sp>
      <p:sp>
        <p:nvSpPr>
          <p:cNvPr id="8" name="Text 5"/>
          <p:cNvSpPr/>
          <p:nvPr/>
        </p:nvSpPr>
        <p:spPr>
          <a:xfrm>
            <a:off x="457200" y="6473952"/>
            <a:ext cx="7315200" cy="274320"/>
          </a:xfrm>
          <a:prstGeom prst="rect">
            <a:avLst/>
          </a:prstGeom>
          <a:noFill/>
          <a:ln/>
        </p:spPr>
        <p:txBody>
          <a:bodyPr wrap="square" rtlCol="0" anchor="ctr"/>
          <a:lstStyle/>
          <a:p>
            <a:pPr algn="l" indent="0" marL="0">
              <a:buNone/>
            </a:pPr>
            <a:r>
              <a:rPr lang="en-US" sz="900" dirty="0">
                <a:solidFill>
                  <a:srgbClr val="9AA3B2"/>
                </a:solidFill>
                <a:latin typeface="Calibri" pitchFamily="34" charset="0"/>
                <a:ea typeface="Calibri" pitchFamily="34" charset="-122"/>
                <a:cs typeface="Calibri" pitchFamily="34" charset="-120"/>
              </a:rPr>
              <a:t>Outcomes</a:t>
            </a:r>
            <a:endParaRPr lang="en-US" sz="900" dirty="0"/>
          </a:p>
        </p:txBody>
      </p:sp>
      <p:sp>
        <p:nvSpPr>
          <p:cNvPr id="9" name="Text 6"/>
          <p:cNvSpPr/>
          <p:nvPr/>
        </p:nvSpPr>
        <p:spPr>
          <a:xfrm>
            <a:off x="6248095" y="6473952"/>
            <a:ext cx="5486400" cy="274320"/>
          </a:xfrm>
          <a:prstGeom prst="rect">
            <a:avLst/>
          </a:prstGeom>
          <a:noFill/>
          <a:ln/>
        </p:spPr>
        <p:txBody>
          <a:bodyPr wrap="square" rtlCol="0" anchor="ctr"/>
          <a:lstStyle/>
          <a:p>
            <a:pPr algn="r" indent="0" marL="0">
              <a:buNone/>
            </a:pPr>
            <a:r>
              <a:rPr lang="en-US" sz="900" dirty="0">
                <a:solidFill>
                  <a:srgbClr val="9AA3B2"/>
                </a:solidFill>
                <a:latin typeface="Calibri" pitchFamily="34" charset="0"/>
                <a:ea typeface="Calibri" pitchFamily="34" charset="-122"/>
                <a:cs typeface="Calibri" pitchFamily="34" charset="-120"/>
              </a:rPr>
              <a:t>School Finance Indicators Database (SFID)  ·  Florida</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2026-08-31T14:38:46Z</dcterms:created>
  <dcterms:modified xsi:type="dcterms:W3CDTF">2026-08-31T14:38:46Z</dcterms:modified>
</cp:coreProperties>
</file>