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7FE4E0EB_F5AB163D.xml" ContentType="application/vnd.ms-powerpoint.comments+xml"/>
  <Override PartName="/ppt/comments/modernComment_7FE4E0E5_6E69664E.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83" r:id="rId5"/>
    <p:sldId id="2145706240" r:id="rId6"/>
    <p:sldId id="2145706244" r:id="rId7"/>
    <p:sldId id="2145706243" r:id="rId8"/>
    <p:sldId id="2145706220" r:id="rId9"/>
    <p:sldId id="331" r:id="rId10"/>
    <p:sldId id="530" r:id="rId11"/>
    <p:sldId id="2145706066" r:id="rId12"/>
    <p:sldId id="2145706221" r:id="rId13"/>
    <p:sldId id="2145706224" r:id="rId14"/>
    <p:sldId id="2145706236" r:id="rId15"/>
    <p:sldId id="2145706237" r:id="rId16"/>
    <p:sldId id="2145706231" r:id="rId17"/>
    <p:sldId id="2145706225" r:id="rId18"/>
    <p:sldId id="2145706235" r:id="rId19"/>
    <p:sldId id="2145706222" r:id="rId20"/>
    <p:sldId id="2145706226" r:id="rId21"/>
    <p:sldId id="2145706238" r:id="rId22"/>
    <p:sldId id="2145706227" r:id="rId23"/>
    <p:sldId id="2145706241" r:id="rId24"/>
    <p:sldId id="2145706228" r:id="rId25"/>
    <p:sldId id="2145706223" r:id="rId26"/>
    <p:sldId id="2145706245" r:id="rId27"/>
    <p:sldId id="2145706248" r:id="rId28"/>
    <p:sldId id="2145706232" r:id="rId29"/>
    <p:sldId id="263" r:id="rId30"/>
    <p:sldId id="2145706246" r:id="rId31"/>
    <p:sldId id="2145706247" r:id="rId32"/>
    <p:sldId id="2145706239" r:id="rId33"/>
    <p:sldId id="2145706218" r:id="rId34"/>
    <p:sldId id="2145706219" r:id="rId35"/>
    <p:sldId id="2145706213" r:id="rId36"/>
    <p:sldId id="285" r:id="rId37"/>
    <p:sldId id="286" r:id="rId38"/>
    <p:sldId id="266" r:id="rId39"/>
    <p:sldId id="267" r:id="rId40"/>
    <p:sldId id="268" r:id="rId41"/>
    <p:sldId id="269" r:id="rId42"/>
    <p:sldId id="270" r:id="rId43"/>
    <p:sldId id="271" r:id="rId44"/>
    <p:sldId id="2145706250" r:id="rId45"/>
    <p:sldId id="2145706251" r:id="rId46"/>
    <p:sldId id="2145706252" r:id="rId47"/>
    <p:sldId id="214570610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E5AEB0-41DF-8A2A-42BD-C9260133A9EF}" name="Levin, Jesse" initials="JL" userId="S::jlevin@air.org::b6a0a2be-49bf-40b9-9a01-c0fd677256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82474" autoAdjust="0"/>
  </p:normalViewPr>
  <p:slideViewPr>
    <p:cSldViewPr snapToGrid="0">
      <p:cViewPr>
        <p:scale>
          <a:sx n="150" d="100"/>
          <a:sy n="150" d="100"/>
        </p:scale>
        <p:origin x="156" y="-1986"/>
      </p:cViewPr>
      <p:guideLst/>
    </p:cSldViewPr>
  </p:slideViewPr>
  <p:notesTextViewPr>
    <p:cViewPr>
      <p:scale>
        <a:sx n="1" d="1"/>
        <a:sy n="1" d="1"/>
      </p:scale>
      <p:origin x="0" y="0"/>
    </p:cViewPr>
  </p:notesTextViewPr>
  <p:sorterViewPr>
    <p:cViewPr varScale="1">
      <p:scale>
        <a:sx n="1" d="1"/>
        <a:sy n="1" d="1"/>
      </p:scale>
      <p:origin x="0" y="-76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comments/modernComment_7FE4E0E5_6E69664E.xml><?xml version="1.0" encoding="utf-8"?>
<p188:cmLst xmlns:a="http://schemas.openxmlformats.org/drawingml/2006/main" xmlns:r="http://schemas.openxmlformats.org/officeDocument/2006/relationships" xmlns:p188="http://schemas.microsoft.com/office/powerpoint/2018/8/main">
  <p188:cm id="{C92BE5DE-750E-47E0-A95A-8201F57DC01B}" authorId="{ECE5AEB0-41DF-8A2A-42BD-C9260133A9EF}" created="2025-10-20T16:34:29.151">
    <ac:deMkLst xmlns:ac="http://schemas.microsoft.com/office/drawing/2013/main/command">
      <pc:docMk xmlns:pc="http://schemas.microsoft.com/office/powerpoint/2013/main/command"/>
      <pc:sldMk xmlns:pc="http://schemas.microsoft.com/office/powerpoint/2013/main/command" cId="1852401230" sldId="2145706213"/>
      <ac:picMk id="25" creationId="{5B985DB6-148C-8121-597D-F3B116106153}"/>
    </ac:deMkLst>
    <p188:txBody>
      <a:bodyPr/>
      <a:lstStyle/>
      <a:p>
        <a:r>
          <a:rPr lang="en-US"/>
          <a:t>Any chance we can clean this graph up a bit?</a:t>
        </a:r>
      </a:p>
    </p188:txBody>
  </p188:cm>
</p188:cmLst>
</file>

<file path=ppt/comments/modernComment_7FE4E0EB_F5AB163D.xml><?xml version="1.0" encoding="utf-8"?>
<p188:cmLst xmlns:a="http://schemas.openxmlformats.org/drawingml/2006/main" xmlns:r="http://schemas.openxmlformats.org/officeDocument/2006/relationships" xmlns:p188="http://schemas.microsoft.com/office/powerpoint/2018/8/main">
  <p188:cm id="{172B6C4C-AF1A-4891-8F85-C8D0F8E1B688}" authorId="{ECE5AEB0-41DF-8A2A-42BD-C9260133A9EF}" created="2025-10-20T16:30:37.557">
    <ac:txMkLst xmlns:ac="http://schemas.microsoft.com/office/drawing/2013/main/command">
      <pc:docMk xmlns:pc="http://schemas.microsoft.com/office/powerpoint/2013/main/command"/>
      <pc:sldMk xmlns:pc="http://schemas.microsoft.com/office/powerpoint/2013/main/command" cId="4121630269" sldId="2145706219"/>
      <ac:spMk id="9" creationId="{81B1850C-3A91-6166-DA23-1C4CDC43CEBF}"/>
      <ac:txMk cp="607" len="22">
        <ac:context len="632" hash="342715197"/>
      </ac:txMk>
    </ac:txMkLst>
    <p188:pos x="2443591" y="4401167"/>
    <p188:txBody>
      <a:bodyPr/>
      <a:lstStyle/>
      <a:p>
        <a:r>
          <a:rPr lang="en-US"/>
          <a:t>I don’t know the specifics on most of these.  I need a few bullets for what is currently happening in Vermont and what happened  in Kansas after the last study by WestEd/Taylor?  Also, I have no clue what Virginia or Missouri have done.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C7ED1-AF33-405A-9614-59753E12968E}" type="datetimeFigureOut">
              <a:rPr lang="en-US" smtClean="0"/>
              <a:t>5/28/2026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31EDD5-F5ED-4003-9A2D-FF48943A488F}" type="slidenum">
              <a:rPr lang="en-US" smtClean="0"/>
              <a:t>‹#›</a:t>
            </a:fld>
            <a:endParaRPr lang="en-US"/>
          </a:p>
        </p:txBody>
      </p:sp>
    </p:spTree>
    <p:extLst>
      <p:ext uri="{BB962C8B-B14F-4D97-AF65-F5344CB8AC3E}">
        <p14:creationId xmlns:p14="http://schemas.microsoft.com/office/powerpoint/2010/main" val="3062095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BDD2F-AFE5-1759-1622-74AB7EE79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018C3-90F2-5932-68AE-897913CC31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43EB8-A74B-C81D-6D83-F05CD551CA19}"/>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5F61F081-B327-CAD5-ABF5-58AC9818E2AE}"/>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4B0F6DAC-20D6-6DAE-1DFD-0FB14AD0AE29}"/>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E257FDC9-7AA3-6A4F-98D1-F0BF5EDACEFF}"/>
              </a:ext>
            </a:extLst>
          </p:cNvPr>
          <p:cNvSpPr>
            <a:spLocks noGrp="1"/>
          </p:cNvSpPr>
          <p:nvPr>
            <p:ph type="sldNum" sz="quarter" idx="5"/>
          </p:nvPr>
        </p:nvSpPr>
        <p:spPr/>
        <p:txBody>
          <a:bodyPr/>
          <a:lstStyle/>
          <a:p>
            <a:fld id="{B54DC83E-89B8-4806-9A94-7D2BAA520DC6}" type="slidenum">
              <a:rPr lang="en-US" smtClean="0"/>
              <a:pPr/>
              <a:t>2</a:t>
            </a:fld>
            <a:endParaRPr lang="en-US" dirty="0"/>
          </a:p>
        </p:txBody>
      </p:sp>
    </p:spTree>
    <p:extLst>
      <p:ext uri="{BB962C8B-B14F-4D97-AF65-F5344CB8AC3E}">
        <p14:creationId xmlns:p14="http://schemas.microsoft.com/office/powerpoint/2010/main" val="3724332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52B9D-1C2D-0292-8854-7EA34B1F9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253C5-1AFC-C76B-7842-440784FF2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D7639-7088-7837-7522-BF168FCFA4AB}"/>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2BB33455-05A0-1B4E-801C-2C06E6890759}"/>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3B386DB9-1335-1586-95DA-BE1DCCE7CB6C}"/>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C4A81506-350A-97CA-1041-7F7E7ADF89C7}"/>
              </a:ext>
            </a:extLst>
          </p:cNvPr>
          <p:cNvSpPr>
            <a:spLocks noGrp="1"/>
          </p:cNvSpPr>
          <p:nvPr>
            <p:ph type="sldNum" sz="quarter" idx="5"/>
          </p:nvPr>
        </p:nvSpPr>
        <p:spPr/>
        <p:txBody>
          <a:bodyPr/>
          <a:lstStyle/>
          <a:p>
            <a:fld id="{B54DC83E-89B8-4806-9A94-7D2BAA520DC6}" type="slidenum">
              <a:rPr lang="en-US" smtClean="0"/>
              <a:pPr/>
              <a:t>23</a:t>
            </a:fld>
            <a:endParaRPr lang="en-US" dirty="0"/>
          </a:p>
        </p:txBody>
      </p:sp>
    </p:spTree>
    <p:extLst>
      <p:ext uri="{BB962C8B-B14F-4D97-AF65-F5344CB8AC3E}">
        <p14:creationId xmlns:p14="http://schemas.microsoft.com/office/powerpoint/2010/main" val="18256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EFAF1-D003-B76C-B1F9-15198DC5C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8D42C-F529-CFBF-50A1-7D67C2F527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0691E-A0FA-F0CD-8A28-D56CC1F88FEB}"/>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64FE1189-D664-013C-8889-0F50A8B17642}"/>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D323D2F4-C6D7-8BA2-C08D-C155C02A7F6E}"/>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34B52239-3A6D-2873-E738-EEB1A49941D6}"/>
              </a:ext>
            </a:extLst>
          </p:cNvPr>
          <p:cNvSpPr>
            <a:spLocks noGrp="1"/>
          </p:cNvSpPr>
          <p:nvPr>
            <p:ph type="sldNum" sz="quarter" idx="5"/>
          </p:nvPr>
        </p:nvSpPr>
        <p:spPr/>
        <p:txBody>
          <a:bodyPr/>
          <a:lstStyle/>
          <a:p>
            <a:fld id="{B54DC83E-89B8-4806-9A94-7D2BAA520DC6}" type="slidenum">
              <a:rPr lang="en-US" smtClean="0"/>
              <a:pPr/>
              <a:t>24</a:t>
            </a:fld>
            <a:endParaRPr lang="en-US" dirty="0"/>
          </a:p>
        </p:txBody>
      </p:sp>
    </p:spTree>
    <p:extLst>
      <p:ext uri="{BB962C8B-B14F-4D97-AF65-F5344CB8AC3E}">
        <p14:creationId xmlns:p14="http://schemas.microsoft.com/office/powerpoint/2010/main" val="2364613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3182F-DA7D-2BF9-4383-80ECC0CD5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035E8-7476-F63D-03D5-9F8810E2CD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FE648-6610-102C-2AE4-BD6CC96E9F22}"/>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F9AB4931-1DD8-567D-78B1-413567878549}"/>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AF9C2279-993D-3268-E722-BD8C6523D5DC}"/>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6AAB3ADC-61A0-4A9C-B8AD-AC6347737FA8}"/>
              </a:ext>
            </a:extLst>
          </p:cNvPr>
          <p:cNvSpPr>
            <a:spLocks noGrp="1"/>
          </p:cNvSpPr>
          <p:nvPr>
            <p:ph type="sldNum" sz="quarter" idx="5"/>
          </p:nvPr>
        </p:nvSpPr>
        <p:spPr/>
        <p:txBody>
          <a:bodyPr/>
          <a:lstStyle/>
          <a:p>
            <a:fld id="{B54DC83E-89B8-4806-9A94-7D2BAA520DC6}" type="slidenum">
              <a:rPr lang="en-US" smtClean="0"/>
              <a:pPr/>
              <a:t>25</a:t>
            </a:fld>
            <a:endParaRPr lang="en-US" dirty="0"/>
          </a:p>
        </p:txBody>
      </p:sp>
    </p:spTree>
    <p:extLst>
      <p:ext uri="{BB962C8B-B14F-4D97-AF65-F5344CB8AC3E}">
        <p14:creationId xmlns:p14="http://schemas.microsoft.com/office/powerpoint/2010/main" val="3424734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B742C-88DB-2F3B-7B12-58AE0F504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715BA1-A44D-7924-DDB9-013AA202C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7C53A-547E-CF51-34A0-712F56514FBD}"/>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793E25AA-4B3E-E3AF-BB97-DC22C202D601}"/>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EFEB6E27-D81A-7627-6FEA-8C8A748E5B65}"/>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312614FA-42DC-E2A7-9913-64ED79D40192}"/>
              </a:ext>
            </a:extLst>
          </p:cNvPr>
          <p:cNvSpPr>
            <a:spLocks noGrp="1"/>
          </p:cNvSpPr>
          <p:nvPr>
            <p:ph type="sldNum" sz="quarter" idx="5"/>
          </p:nvPr>
        </p:nvSpPr>
        <p:spPr/>
        <p:txBody>
          <a:bodyPr/>
          <a:lstStyle/>
          <a:p>
            <a:fld id="{B54DC83E-89B8-4806-9A94-7D2BAA520DC6}" type="slidenum">
              <a:rPr lang="en-US" smtClean="0"/>
              <a:pPr/>
              <a:t>3</a:t>
            </a:fld>
            <a:endParaRPr lang="en-US" dirty="0"/>
          </a:p>
        </p:txBody>
      </p:sp>
    </p:spTree>
    <p:extLst>
      <p:ext uri="{BB962C8B-B14F-4D97-AF65-F5344CB8AC3E}">
        <p14:creationId xmlns:p14="http://schemas.microsoft.com/office/powerpoint/2010/main" val="400332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D171C-D992-069C-E9BB-A1C21BB0D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C53DE-5348-C35B-7316-1CFFFA3A6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C4A629-DC7A-50B7-B09A-FE2818DFF847}"/>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8A322DC4-5AB0-9042-A70D-E0B2616EB269}"/>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7056213D-0312-8154-483C-8019D8B7572F}"/>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67B80199-E8C9-69CD-29E0-64B04FD62DD3}"/>
              </a:ext>
            </a:extLst>
          </p:cNvPr>
          <p:cNvSpPr>
            <a:spLocks noGrp="1"/>
          </p:cNvSpPr>
          <p:nvPr>
            <p:ph type="sldNum" sz="quarter" idx="5"/>
          </p:nvPr>
        </p:nvSpPr>
        <p:spPr/>
        <p:txBody>
          <a:bodyPr/>
          <a:lstStyle/>
          <a:p>
            <a:fld id="{B54DC83E-89B8-4806-9A94-7D2BAA520DC6}" type="slidenum">
              <a:rPr lang="en-US" smtClean="0"/>
              <a:pPr/>
              <a:t>4</a:t>
            </a:fld>
            <a:endParaRPr lang="en-US" dirty="0"/>
          </a:p>
        </p:txBody>
      </p:sp>
    </p:spTree>
    <p:extLst>
      <p:ext uri="{BB962C8B-B14F-4D97-AF65-F5344CB8AC3E}">
        <p14:creationId xmlns:p14="http://schemas.microsoft.com/office/powerpoint/2010/main" val="380577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D34D89-2683-46A8-B119-D63783D71217}" type="slidenum">
              <a:rPr lang="en-US" smtClean="0"/>
              <a:t>6</a:t>
            </a:fld>
            <a:endParaRPr lang="en-US"/>
          </a:p>
        </p:txBody>
      </p:sp>
    </p:spTree>
    <p:extLst>
      <p:ext uri="{BB962C8B-B14F-4D97-AF65-F5344CB8AC3E}">
        <p14:creationId xmlns:p14="http://schemas.microsoft.com/office/powerpoint/2010/main" val="361498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8</a:t>
            </a:fld>
            <a:endParaRPr lang="en-US" dirty="0"/>
          </a:p>
        </p:txBody>
      </p:sp>
    </p:spTree>
    <p:extLst>
      <p:ext uri="{BB962C8B-B14F-4D97-AF65-F5344CB8AC3E}">
        <p14:creationId xmlns:p14="http://schemas.microsoft.com/office/powerpoint/2010/main" val="455774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1D43-97A5-C715-6EE7-BF395F3E8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F6E47-9A8F-FA4B-16CF-9B7D567031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16111-9302-66DB-CE3C-BCF0002F7333}"/>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2495E11F-D9E2-E154-E03B-50E965D2AD91}"/>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D3FE9AB8-CCBB-246E-10F7-B526C4CA8E9C}"/>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E376F73A-3459-C527-DA7C-B9F41568E4F0}"/>
              </a:ext>
            </a:extLst>
          </p:cNvPr>
          <p:cNvSpPr>
            <a:spLocks noGrp="1"/>
          </p:cNvSpPr>
          <p:nvPr>
            <p:ph type="sldNum" sz="quarter" idx="5"/>
          </p:nvPr>
        </p:nvSpPr>
        <p:spPr/>
        <p:txBody>
          <a:bodyPr/>
          <a:lstStyle/>
          <a:p>
            <a:fld id="{B54DC83E-89B8-4806-9A94-7D2BAA520DC6}" type="slidenum">
              <a:rPr lang="en-US" smtClean="0"/>
              <a:pPr/>
              <a:t>9</a:t>
            </a:fld>
            <a:endParaRPr lang="en-US" dirty="0"/>
          </a:p>
        </p:txBody>
      </p:sp>
    </p:spTree>
    <p:extLst>
      <p:ext uri="{BB962C8B-B14F-4D97-AF65-F5344CB8AC3E}">
        <p14:creationId xmlns:p14="http://schemas.microsoft.com/office/powerpoint/2010/main" val="3415482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72974-4762-9CFD-65F9-54D9AFB98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A5CF6-1B8A-D700-44E2-0B1D05AD0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C4187-A0D9-FDDA-534C-45993EEEA78F}"/>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E4F1C808-F482-1AE1-E8B9-73161522C2D4}"/>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039E3B23-531D-4464-F590-097210542595}"/>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D527C72B-DBD6-1691-0D5B-5CFBDE159B56}"/>
              </a:ext>
            </a:extLst>
          </p:cNvPr>
          <p:cNvSpPr>
            <a:spLocks noGrp="1"/>
          </p:cNvSpPr>
          <p:nvPr>
            <p:ph type="sldNum" sz="quarter" idx="5"/>
          </p:nvPr>
        </p:nvSpPr>
        <p:spPr/>
        <p:txBody>
          <a:bodyPr/>
          <a:lstStyle/>
          <a:p>
            <a:fld id="{B54DC83E-89B8-4806-9A94-7D2BAA520DC6}" type="slidenum">
              <a:rPr lang="en-US" smtClean="0"/>
              <a:pPr/>
              <a:t>16</a:t>
            </a:fld>
            <a:endParaRPr lang="en-US" dirty="0"/>
          </a:p>
        </p:txBody>
      </p:sp>
    </p:spTree>
    <p:extLst>
      <p:ext uri="{BB962C8B-B14F-4D97-AF65-F5344CB8AC3E}">
        <p14:creationId xmlns:p14="http://schemas.microsoft.com/office/powerpoint/2010/main" val="1563988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31EDD5-F5ED-4003-9A2D-FF48943A488F}" type="slidenum">
              <a:rPr lang="en-US" smtClean="0"/>
              <a:t>19</a:t>
            </a:fld>
            <a:endParaRPr lang="en-US"/>
          </a:p>
        </p:txBody>
      </p:sp>
    </p:spTree>
    <p:extLst>
      <p:ext uri="{BB962C8B-B14F-4D97-AF65-F5344CB8AC3E}">
        <p14:creationId xmlns:p14="http://schemas.microsoft.com/office/powerpoint/2010/main" val="134397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D57AE-868F-8BE3-044C-14A99BC11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FBA06-CDC3-DEA9-BB34-37FE93498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3B181-86FD-238A-B403-348370F3BE47}"/>
              </a:ext>
            </a:extLst>
          </p:cNvPr>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Date Placeholder 3">
            <a:extLst>
              <a:ext uri="{FF2B5EF4-FFF2-40B4-BE49-F238E27FC236}">
                <a16:creationId xmlns:a16="http://schemas.microsoft.com/office/drawing/2014/main" id="{5B97711C-C67D-D6A4-2A6E-9ABF932A3BE7}"/>
              </a:ext>
            </a:extLst>
          </p:cNvPr>
          <p:cNvSpPr>
            <a:spLocks noGrp="1"/>
          </p:cNvSpPr>
          <p:nvPr>
            <p:ph type="dt" idx="1"/>
          </p:nvPr>
        </p:nvSpPr>
        <p:spPr/>
        <p:txBody>
          <a:bodyPr/>
          <a:lstStyle/>
          <a:p>
            <a:r>
              <a:rPr lang="en-US" dirty="0"/>
              <a:t>(added from Insert tab, Header &amp; Footer icon, Fixed Date and time)  1/23/2018</a:t>
            </a:r>
          </a:p>
        </p:txBody>
      </p:sp>
      <p:sp>
        <p:nvSpPr>
          <p:cNvPr id="5" name="Footer Placeholder 4">
            <a:extLst>
              <a:ext uri="{FF2B5EF4-FFF2-40B4-BE49-F238E27FC236}">
                <a16:creationId xmlns:a16="http://schemas.microsoft.com/office/drawing/2014/main" id="{3582A817-C3F1-91F3-033D-7539D802831A}"/>
              </a:ext>
            </a:extLst>
          </p:cNvPr>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a:extLst>
              <a:ext uri="{FF2B5EF4-FFF2-40B4-BE49-F238E27FC236}">
                <a16:creationId xmlns:a16="http://schemas.microsoft.com/office/drawing/2014/main" id="{67C9F057-AC57-10A0-2540-BA611C4E8AEA}"/>
              </a:ext>
            </a:extLst>
          </p:cNvPr>
          <p:cNvSpPr>
            <a:spLocks noGrp="1"/>
          </p:cNvSpPr>
          <p:nvPr>
            <p:ph type="sldNum" sz="quarter" idx="5"/>
          </p:nvPr>
        </p:nvSpPr>
        <p:spPr/>
        <p:txBody>
          <a:bodyPr/>
          <a:lstStyle/>
          <a:p>
            <a:fld id="{B54DC83E-89B8-4806-9A94-7D2BAA520DC6}" type="slidenum">
              <a:rPr lang="en-US" smtClean="0"/>
              <a:pPr/>
              <a:t>22</a:t>
            </a:fld>
            <a:endParaRPr lang="en-US" dirty="0"/>
          </a:p>
        </p:txBody>
      </p:sp>
    </p:spTree>
    <p:extLst>
      <p:ext uri="{BB962C8B-B14F-4D97-AF65-F5344CB8AC3E}">
        <p14:creationId xmlns:p14="http://schemas.microsoft.com/office/powerpoint/2010/main" val="4136525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B77BA-2D93-70D6-23CB-816EC5D0EA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2529ED-02FF-9D3D-AD99-120F608501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0E5421-DF20-0B49-605D-802F5A15CF65}"/>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5" name="Footer Placeholder 4">
            <a:extLst>
              <a:ext uri="{FF2B5EF4-FFF2-40B4-BE49-F238E27FC236}">
                <a16:creationId xmlns:a16="http://schemas.microsoft.com/office/drawing/2014/main" id="{AC44E7D7-66F0-8824-5CB9-A97819B4B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81EC78-367A-1C2B-A985-3424BEC88107}"/>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4100425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3250-AD68-91C0-DEFC-89094C1EBE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EA0A40-9BCC-3B57-CE43-177E6FDD26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8F9F7D-9543-5D78-CE92-C1A5EA88F56D}"/>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5" name="Footer Placeholder 4">
            <a:extLst>
              <a:ext uri="{FF2B5EF4-FFF2-40B4-BE49-F238E27FC236}">
                <a16:creationId xmlns:a16="http://schemas.microsoft.com/office/drawing/2014/main" id="{3C89F787-E62C-54C6-F867-AEF081A2D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89F084-2E97-43B3-B573-541A34462415}"/>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4129330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BDA200-DC92-437A-B94D-1DFF8105F1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6E331A-5D01-CD90-2097-F9A191C079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0BCDA9-807A-640F-4796-A342708FCB2C}"/>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5" name="Footer Placeholder 4">
            <a:extLst>
              <a:ext uri="{FF2B5EF4-FFF2-40B4-BE49-F238E27FC236}">
                <a16:creationId xmlns:a16="http://schemas.microsoft.com/office/drawing/2014/main" id="{2F308806-A708-C33C-118A-C9D986B72C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BEE843-8A05-1456-C050-C5066FEC01CC}"/>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313590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ditable 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74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01_Text + Content + Pictur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D1A9BED-8A1D-3066-BFEB-2E90E5F568A8}"/>
              </a:ext>
            </a:extLst>
          </p:cNvPr>
          <p:cNvSpPr>
            <a:spLocks noGrp="1"/>
          </p:cNvSpPr>
          <p:nvPr>
            <p:ph type="title"/>
          </p:nvPr>
        </p:nvSpPr>
        <p:spPr>
          <a:xfrm>
            <a:off x="622985" y="1328928"/>
            <a:ext cx="10946029" cy="822591"/>
          </a:xfrm>
        </p:spPr>
        <p:txBody>
          <a:bodyPr anchor="b">
            <a:normAutofit/>
          </a:bodyPr>
          <a:lstStyle>
            <a:lvl1pPr>
              <a:defRPr sz="2800" b="1">
                <a:solidFill>
                  <a:srgbClr val="CA3548"/>
                </a:solidFill>
                <a:latin typeface="Calibri" panose="020F0502020204030204" pitchFamily="34" charset="0"/>
                <a:cs typeface="Calibri" panose="020F0502020204030204" pitchFamily="34" charset="0"/>
              </a:defRPr>
            </a:lvl1pPr>
          </a:lstStyle>
          <a:p>
            <a:r>
              <a:rPr lang="en-US" dirty="0"/>
              <a:t>Click to edit Master title style</a:t>
            </a:r>
            <a:endParaRPr lang="en-CO" dirty="0"/>
          </a:p>
        </p:txBody>
      </p:sp>
      <p:sp>
        <p:nvSpPr>
          <p:cNvPr id="13" name="Content Placeholder 2">
            <a:extLst>
              <a:ext uri="{FF2B5EF4-FFF2-40B4-BE49-F238E27FC236}">
                <a16:creationId xmlns:a16="http://schemas.microsoft.com/office/drawing/2014/main" id="{A8C984FF-EABC-3C73-2677-4E3DF0BA7A44}"/>
              </a:ext>
            </a:extLst>
          </p:cNvPr>
          <p:cNvSpPr>
            <a:spLocks noGrp="1"/>
          </p:cNvSpPr>
          <p:nvPr>
            <p:ph sz="half" idx="11"/>
          </p:nvPr>
        </p:nvSpPr>
        <p:spPr>
          <a:xfrm>
            <a:off x="622983" y="2840518"/>
            <a:ext cx="5034862" cy="2760182"/>
          </a:xfrm>
        </p:spPr>
        <p:txBody>
          <a:bodyPr>
            <a:normAutofit/>
          </a:bodyPr>
          <a:lstStyle>
            <a:lvl1pPr marL="228600" indent="-228600">
              <a:buClr>
                <a:srgbClr val="CA3548"/>
              </a:buClr>
              <a:buFont typeface="Courier New" panose="02070309020205020404" pitchFamily="49" charset="0"/>
              <a:buChar char="o"/>
              <a:defRPr sz="2000" b="0" i="0">
                <a:solidFill>
                  <a:srgbClr val="1D3569"/>
                </a:solidFill>
                <a:latin typeface="Calibri Light" panose="020F0302020204030204" pitchFamily="34" charset="0"/>
                <a:cs typeface="Calibri Light" panose="020F0302020204030204" pitchFamily="34" charset="0"/>
              </a:defRPr>
            </a:lvl1pPr>
          </a:lstStyle>
          <a:p>
            <a:pPr lvl="0"/>
            <a:r>
              <a:rPr lang="en-US" dirty="0"/>
              <a:t>Click to edit Master text styles</a:t>
            </a:r>
          </a:p>
        </p:txBody>
      </p:sp>
      <p:sp>
        <p:nvSpPr>
          <p:cNvPr id="14" name="Picture Placeholder 2">
            <a:extLst>
              <a:ext uri="{FF2B5EF4-FFF2-40B4-BE49-F238E27FC236}">
                <a16:creationId xmlns:a16="http://schemas.microsoft.com/office/drawing/2014/main" id="{C1540638-A623-A285-EFED-41808D0DB520}"/>
              </a:ext>
            </a:extLst>
          </p:cNvPr>
          <p:cNvSpPr>
            <a:spLocks noGrp="1"/>
          </p:cNvSpPr>
          <p:nvPr>
            <p:ph type="pic" idx="1"/>
          </p:nvPr>
        </p:nvSpPr>
        <p:spPr>
          <a:xfrm>
            <a:off x="6534157" y="2840518"/>
            <a:ext cx="5034862" cy="2508198"/>
          </a:xfrm>
        </p:spPr>
        <p:txBody>
          <a:bodyPr>
            <a:normAutofit/>
          </a:bodyPr>
          <a:lstStyle>
            <a:lvl1pPr marL="0" indent="0">
              <a:buNone/>
              <a:defRPr sz="2000" b="0" i="0">
                <a:solidFill>
                  <a:srgbClr val="1D3569"/>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O" dirty="0"/>
          </a:p>
        </p:txBody>
      </p:sp>
      <p:sp>
        <p:nvSpPr>
          <p:cNvPr id="16" name="Text Placeholder 4">
            <a:extLst>
              <a:ext uri="{FF2B5EF4-FFF2-40B4-BE49-F238E27FC236}">
                <a16:creationId xmlns:a16="http://schemas.microsoft.com/office/drawing/2014/main" id="{5AE5D644-7683-784E-5C0C-9887A83CAC58}"/>
              </a:ext>
            </a:extLst>
          </p:cNvPr>
          <p:cNvSpPr>
            <a:spLocks noGrp="1"/>
          </p:cNvSpPr>
          <p:nvPr>
            <p:ph type="body" sz="quarter" idx="3"/>
          </p:nvPr>
        </p:nvSpPr>
        <p:spPr>
          <a:xfrm>
            <a:off x="6534158" y="5420352"/>
            <a:ext cx="3702042" cy="180348"/>
          </a:xfrm>
        </p:spPr>
        <p:txBody>
          <a:bodyPr anchor="ctr">
            <a:normAutofit/>
          </a:bodyPr>
          <a:lstStyle>
            <a:lvl1pPr marL="0" indent="0">
              <a:buNone/>
              <a:defRPr sz="750" b="0" i="1">
                <a:solidFill>
                  <a:schemeClr val="bg1">
                    <a:lumMod val="75000"/>
                  </a:schemeClr>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A1DB536D-25D7-2323-14DE-7C11B590EB01}"/>
              </a:ext>
            </a:extLst>
          </p:cNvPr>
          <p:cNvSpPr>
            <a:spLocks noGrp="1"/>
          </p:cNvSpPr>
          <p:nvPr>
            <p:ph type="sldNum" sz="quarter" idx="4"/>
          </p:nvPr>
        </p:nvSpPr>
        <p:spPr>
          <a:xfrm>
            <a:off x="5911214" y="6207760"/>
            <a:ext cx="369570" cy="365125"/>
          </a:xfrm>
          <a:prstGeom prst="rect">
            <a:avLst/>
          </a:prstGeom>
        </p:spPr>
        <p:txBody>
          <a:bodyPr vert="horz" lIns="91440" tIns="45720" rIns="91440" bIns="45720" rtlCol="0" anchor="ctr"/>
          <a:lstStyle>
            <a:lvl1pPr algn="ctr">
              <a:defRPr sz="900">
                <a:solidFill>
                  <a:srgbClr val="027DC3"/>
                </a:solidFill>
                <a:latin typeface="Calibri" panose="020F0502020204030204" pitchFamily="34" charset="0"/>
                <a:cs typeface="Calibri" panose="020F0502020204030204" pitchFamily="34" charset="0"/>
              </a:defRPr>
            </a:lvl1pPr>
          </a:lstStyle>
          <a:p>
            <a:fld id="{22F16716-AD63-934C-8326-853CEBAA26FF}" type="slidenum">
              <a:rPr lang="en-CO" smtClean="0"/>
              <a:pPr/>
              <a:t>‹#›</a:t>
            </a:fld>
            <a:endParaRPr lang="en-CO" dirty="0"/>
          </a:p>
        </p:txBody>
      </p:sp>
    </p:spTree>
    <p:extLst>
      <p:ext uri="{BB962C8B-B14F-4D97-AF65-F5344CB8AC3E}">
        <p14:creationId xmlns:p14="http://schemas.microsoft.com/office/powerpoint/2010/main" val="1514047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1_Title and content">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8949E219-A138-06A3-42B6-3B4A062C8302}"/>
              </a:ext>
            </a:extLst>
          </p:cNvPr>
          <p:cNvSpPr>
            <a:spLocks noGrp="1"/>
          </p:cNvSpPr>
          <p:nvPr>
            <p:ph sz="half" idx="10"/>
          </p:nvPr>
        </p:nvSpPr>
        <p:spPr>
          <a:xfrm>
            <a:off x="6534152" y="2840518"/>
            <a:ext cx="5034862" cy="2688554"/>
          </a:xfrm>
        </p:spPr>
        <p:txBody>
          <a:bodyPr>
            <a:normAutofit/>
          </a:bodyPr>
          <a:lstStyle>
            <a:lvl1pPr marL="228600" indent="-228600">
              <a:buClr>
                <a:srgbClr val="CA3548"/>
              </a:buClr>
              <a:buFont typeface="Courier New" panose="02070309020205020404" pitchFamily="49" charset="0"/>
              <a:buChar char="o"/>
              <a:defRPr sz="2000" b="0" i="0">
                <a:solidFill>
                  <a:srgbClr val="1D3569"/>
                </a:solidFill>
                <a:latin typeface="Calibri Light" panose="020F0302020204030204" pitchFamily="34" charset="0"/>
                <a:cs typeface="Calibri Light" panose="020F0302020204030204" pitchFamily="34" charset="0"/>
              </a:defRPr>
            </a:lvl1pPr>
          </a:lstStyle>
          <a:p>
            <a:pPr lvl="0"/>
            <a:r>
              <a:rPr lang="en-US" dirty="0"/>
              <a:t>Click to edit Master text styles</a:t>
            </a:r>
          </a:p>
        </p:txBody>
      </p:sp>
      <p:sp>
        <p:nvSpPr>
          <p:cNvPr id="14" name="Title 1">
            <a:extLst>
              <a:ext uri="{FF2B5EF4-FFF2-40B4-BE49-F238E27FC236}">
                <a16:creationId xmlns:a16="http://schemas.microsoft.com/office/drawing/2014/main" id="{43417A4B-8E9F-2B33-8913-356967FE229D}"/>
              </a:ext>
            </a:extLst>
          </p:cNvPr>
          <p:cNvSpPr>
            <a:spLocks noGrp="1"/>
          </p:cNvSpPr>
          <p:nvPr>
            <p:ph type="title"/>
          </p:nvPr>
        </p:nvSpPr>
        <p:spPr>
          <a:xfrm>
            <a:off x="622985" y="1328928"/>
            <a:ext cx="10946029" cy="822591"/>
          </a:xfrm>
        </p:spPr>
        <p:txBody>
          <a:bodyPr anchor="b">
            <a:normAutofit/>
          </a:bodyPr>
          <a:lstStyle>
            <a:lvl1pPr>
              <a:defRPr sz="2800" b="1">
                <a:solidFill>
                  <a:srgbClr val="CA3548"/>
                </a:solidFill>
                <a:latin typeface="Calibri" panose="020F0502020204030204" pitchFamily="34" charset="0"/>
                <a:cs typeface="Calibri" panose="020F0502020204030204" pitchFamily="34" charset="0"/>
              </a:defRPr>
            </a:lvl1pPr>
          </a:lstStyle>
          <a:p>
            <a:r>
              <a:rPr lang="en-US" dirty="0"/>
              <a:t>Click to edit Master title style</a:t>
            </a:r>
            <a:endParaRPr lang="en-CO" dirty="0"/>
          </a:p>
        </p:txBody>
      </p:sp>
      <p:sp>
        <p:nvSpPr>
          <p:cNvPr id="17" name="Content Placeholder 2">
            <a:extLst>
              <a:ext uri="{FF2B5EF4-FFF2-40B4-BE49-F238E27FC236}">
                <a16:creationId xmlns:a16="http://schemas.microsoft.com/office/drawing/2014/main" id="{E63D89A4-0722-E011-A2F2-E0CB830F2C13}"/>
              </a:ext>
            </a:extLst>
          </p:cNvPr>
          <p:cNvSpPr>
            <a:spLocks noGrp="1"/>
          </p:cNvSpPr>
          <p:nvPr>
            <p:ph sz="half" idx="11"/>
          </p:nvPr>
        </p:nvSpPr>
        <p:spPr>
          <a:xfrm>
            <a:off x="622983" y="2840518"/>
            <a:ext cx="5034862" cy="2688554"/>
          </a:xfrm>
        </p:spPr>
        <p:txBody>
          <a:bodyPr>
            <a:normAutofit/>
          </a:bodyPr>
          <a:lstStyle>
            <a:lvl1pPr marL="228600" indent="-228600">
              <a:buClr>
                <a:srgbClr val="CA3548"/>
              </a:buClr>
              <a:buFont typeface="Courier New" panose="02070309020205020404" pitchFamily="49" charset="0"/>
              <a:buChar char="o"/>
              <a:defRPr sz="2000" b="0" i="0">
                <a:solidFill>
                  <a:srgbClr val="1D3569"/>
                </a:solidFill>
                <a:latin typeface="Calibri Light" panose="020F0302020204030204" pitchFamily="34" charset="0"/>
                <a:cs typeface="Calibri Light" panose="020F0302020204030204" pitchFamily="34" charset="0"/>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54F62C7A-AC0F-B743-7E70-00C8019D869F}"/>
              </a:ext>
            </a:extLst>
          </p:cNvPr>
          <p:cNvSpPr>
            <a:spLocks noGrp="1"/>
          </p:cNvSpPr>
          <p:nvPr>
            <p:ph type="sldNum" sz="quarter" idx="4"/>
          </p:nvPr>
        </p:nvSpPr>
        <p:spPr>
          <a:xfrm>
            <a:off x="5911214" y="6207760"/>
            <a:ext cx="369570" cy="365125"/>
          </a:xfrm>
          <a:prstGeom prst="rect">
            <a:avLst/>
          </a:prstGeom>
        </p:spPr>
        <p:txBody>
          <a:bodyPr vert="horz" lIns="91440" tIns="45720" rIns="91440" bIns="45720" rtlCol="0" anchor="ctr"/>
          <a:lstStyle>
            <a:lvl1pPr algn="ctr">
              <a:defRPr sz="900">
                <a:solidFill>
                  <a:srgbClr val="027DC3"/>
                </a:solidFill>
                <a:latin typeface="Calibri" panose="020F0502020204030204" pitchFamily="34" charset="0"/>
                <a:cs typeface="Calibri" panose="020F0502020204030204" pitchFamily="34" charset="0"/>
              </a:defRPr>
            </a:lvl1pPr>
          </a:lstStyle>
          <a:p>
            <a:fld id="{22F16716-AD63-934C-8326-853CEBAA26FF}" type="slidenum">
              <a:rPr lang="en-CO" smtClean="0"/>
              <a:pPr/>
              <a:t>‹#›</a:t>
            </a:fld>
            <a:endParaRPr lang="en-CO" dirty="0"/>
          </a:p>
        </p:txBody>
      </p:sp>
    </p:spTree>
    <p:extLst>
      <p:ext uri="{BB962C8B-B14F-4D97-AF65-F5344CB8AC3E}">
        <p14:creationId xmlns:p14="http://schemas.microsoft.com/office/powerpoint/2010/main" val="781289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1_Title + Subtitle + Content">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23B2DA7-F85D-090E-E7B1-7DFE74AD3DFB}"/>
              </a:ext>
            </a:extLst>
          </p:cNvPr>
          <p:cNvSpPr>
            <a:spLocks noGrp="1"/>
          </p:cNvSpPr>
          <p:nvPr>
            <p:ph type="title"/>
          </p:nvPr>
        </p:nvSpPr>
        <p:spPr>
          <a:xfrm>
            <a:off x="622985" y="1328928"/>
            <a:ext cx="10946029" cy="822591"/>
          </a:xfrm>
        </p:spPr>
        <p:txBody>
          <a:bodyPr anchor="b">
            <a:normAutofit/>
          </a:bodyPr>
          <a:lstStyle>
            <a:lvl1pPr>
              <a:defRPr sz="2800" b="1">
                <a:solidFill>
                  <a:srgbClr val="CA3548"/>
                </a:solidFill>
                <a:latin typeface="Calibri" panose="020F0502020204030204" pitchFamily="34" charset="0"/>
                <a:cs typeface="Calibri" panose="020F0502020204030204" pitchFamily="34" charset="0"/>
              </a:defRPr>
            </a:lvl1pPr>
          </a:lstStyle>
          <a:p>
            <a:r>
              <a:rPr lang="en-US" dirty="0"/>
              <a:t>Click to edit Master title style</a:t>
            </a:r>
            <a:endParaRPr lang="en-CO" dirty="0"/>
          </a:p>
        </p:txBody>
      </p:sp>
      <p:sp>
        <p:nvSpPr>
          <p:cNvPr id="12" name="Content Placeholder 2">
            <a:extLst>
              <a:ext uri="{FF2B5EF4-FFF2-40B4-BE49-F238E27FC236}">
                <a16:creationId xmlns:a16="http://schemas.microsoft.com/office/drawing/2014/main" id="{70BF10F3-81EA-63E7-1E26-668BA5F0ACF6}"/>
              </a:ext>
            </a:extLst>
          </p:cNvPr>
          <p:cNvSpPr>
            <a:spLocks noGrp="1"/>
          </p:cNvSpPr>
          <p:nvPr>
            <p:ph idx="21"/>
          </p:nvPr>
        </p:nvSpPr>
        <p:spPr>
          <a:xfrm>
            <a:off x="622984" y="3898154"/>
            <a:ext cx="5034852" cy="1630918"/>
          </a:xfrm>
        </p:spPr>
        <p:txBody>
          <a:bodyPr lIns="0">
            <a:noAutofit/>
          </a:bodyPr>
          <a:lstStyle>
            <a:lvl1pPr marL="285750" indent="-285750">
              <a:buClr>
                <a:srgbClr val="CA3548"/>
              </a:buClr>
              <a:buFont typeface="Courier New" panose="02070309020205020404" pitchFamily="49" charset="0"/>
              <a:buChar char="o"/>
              <a:defRPr sz="2000" b="0" i="0">
                <a:solidFill>
                  <a:srgbClr val="1D3569"/>
                </a:solidFill>
                <a:latin typeface="Calibri Light" panose="020F0302020204030204" pitchFamily="34" charset="0"/>
                <a:cs typeface="Calibri Light" panose="020F0302020204030204" pitchFamily="34" charset="0"/>
              </a:defRPr>
            </a:lvl1pPr>
            <a:lvl2pPr>
              <a:buFont typeface="Wingdings" pitchFamily="2" charset="2"/>
              <a:buChar char="§"/>
              <a:defRPr>
                <a:solidFill>
                  <a:srgbClr val="0080C5"/>
                </a:solidFill>
              </a:defRPr>
            </a:lvl2pPr>
            <a:lvl3pPr>
              <a:buFont typeface="Wingdings" pitchFamily="2" charset="2"/>
              <a:buChar char="§"/>
              <a:defRPr>
                <a:solidFill>
                  <a:srgbClr val="0080C5"/>
                </a:solidFill>
              </a:defRPr>
            </a:lvl3pPr>
            <a:lvl4pPr>
              <a:buFont typeface="Wingdings" pitchFamily="2" charset="2"/>
              <a:buChar char="§"/>
              <a:defRPr>
                <a:solidFill>
                  <a:srgbClr val="0080C5"/>
                </a:solidFill>
              </a:defRPr>
            </a:lvl4pPr>
            <a:lvl5pPr>
              <a:buFont typeface="Wingdings" pitchFamily="2" charset="2"/>
              <a:buChar char="§"/>
              <a:defRPr>
                <a:solidFill>
                  <a:srgbClr val="0080C5"/>
                </a:solidFill>
              </a:defRPr>
            </a:lvl5pPr>
          </a:lstStyle>
          <a:p>
            <a:pPr lvl="0"/>
            <a:r>
              <a:rPr lang="en-US" dirty="0"/>
              <a:t>Click to edit Master text styles</a:t>
            </a:r>
          </a:p>
        </p:txBody>
      </p:sp>
      <p:sp>
        <p:nvSpPr>
          <p:cNvPr id="13" name="Text Placeholder 3">
            <a:extLst>
              <a:ext uri="{FF2B5EF4-FFF2-40B4-BE49-F238E27FC236}">
                <a16:creationId xmlns:a16="http://schemas.microsoft.com/office/drawing/2014/main" id="{C60CF719-3A50-BEB0-9A71-9B15A9E77593}"/>
              </a:ext>
            </a:extLst>
          </p:cNvPr>
          <p:cNvSpPr>
            <a:spLocks noGrp="1"/>
          </p:cNvSpPr>
          <p:nvPr>
            <p:ph type="body" sz="quarter" idx="24" hasCustomPrompt="1"/>
          </p:nvPr>
        </p:nvSpPr>
        <p:spPr>
          <a:xfrm>
            <a:off x="614018" y="2671803"/>
            <a:ext cx="5046486" cy="822590"/>
          </a:xfrm>
        </p:spPr>
        <p:txBody>
          <a:bodyPr lIns="0" bIns="0" anchor="b">
            <a:noAutofit/>
          </a:bodyPr>
          <a:lstStyle>
            <a:lvl1pPr marL="0" indent="0">
              <a:buNone/>
              <a:defRPr lang="en-US" sz="2200" b="1" i="0" kern="1200" dirty="0" smtClean="0">
                <a:solidFill>
                  <a:srgbClr val="027DC3"/>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subtitle style</a:t>
            </a:r>
            <a:endParaRPr lang="es-ES_tradnl" dirty="0"/>
          </a:p>
        </p:txBody>
      </p:sp>
      <p:sp>
        <p:nvSpPr>
          <p:cNvPr id="19" name="Content Placeholder 2">
            <a:extLst>
              <a:ext uri="{FF2B5EF4-FFF2-40B4-BE49-F238E27FC236}">
                <a16:creationId xmlns:a16="http://schemas.microsoft.com/office/drawing/2014/main" id="{26F7A0D2-126C-7790-72BE-36C1CB3A0C3F}"/>
              </a:ext>
            </a:extLst>
          </p:cNvPr>
          <p:cNvSpPr>
            <a:spLocks noGrp="1"/>
          </p:cNvSpPr>
          <p:nvPr>
            <p:ph idx="25"/>
          </p:nvPr>
        </p:nvSpPr>
        <p:spPr>
          <a:xfrm>
            <a:off x="6540464" y="3898154"/>
            <a:ext cx="5034852" cy="1630918"/>
          </a:xfrm>
        </p:spPr>
        <p:txBody>
          <a:bodyPr lIns="0">
            <a:noAutofit/>
          </a:bodyPr>
          <a:lstStyle>
            <a:lvl1pPr marL="285750" indent="-285750">
              <a:buClr>
                <a:srgbClr val="CA3548"/>
              </a:buClr>
              <a:buFont typeface="Courier New" panose="02070309020205020404" pitchFamily="49" charset="0"/>
              <a:buChar char="o"/>
              <a:defRPr sz="2000" b="0" i="0">
                <a:solidFill>
                  <a:srgbClr val="1D3569"/>
                </a:solidFill>
                <a:latin typeface="Calibri Light" panose="020F0302020204030204" pitchFamily="34" charset="0"/>
                <a:cs typeface="Calibri Light" panose="020F0302020204030204" pitchFamily="34" charset="0"/>
              </a:defRPr>
            </a:lvl1pPr>
            <a:lvl2pPr>
              <a:buFont typeface="Wingdings" pitchFamily="2" charset="2"/>
              <a:buChar char="§"/>
              <a:defRPr>
                <a:solidFill>
                  <a:srgbClr val="0080C5"/>
                </a:solidFill>
              </a:defRPr>
            </a:lvl2pPr>
            <a:lvl3pPr>
              <a:buFont typeface="Wingdings" pitchFamily="2" charset="2"/>
              <a:buChar char="§"/>
              <a:defRPr>
                <a:solidFill>
                  <a:srgbClr val="0080C5"/>
                </a:solidFill>
              </a:defRPr>
            </a:lvl3pPr>
            <a:lvl4pPr>
              <a:buFont typeface="Wingdings" pitchFamily="2" charset="2"/>
              <a:buChar char="§"/>
              <a:defRPr>
                <a:solidFill>
                  <a:srgbClr val="0080C5"/>
                </a:solidFill>
              </a:defRPr>
            </a:lvl4pPr>
            <a:lvl5pPr>
              <a:buFont typeface="Wingdings" pitchFamily="2" charset="2"/>
              <a:buChar char="§"/>
              <a:defRPr>
                <a:solidFill>
                  <a:srgbClr val="0080C5"/>
                </a:solidFill>
              </a:defRPr>
            </a:lvl5pPr>
          </a:lstStyle>
          <a:p>
            <a:pPr lvl="0"/>
            <a:r>
              <a:rPr lang="en-US" dirty="0"/>
              <a:t>Click to edit Master text styles</a:t>
            </a:r>
          </a:p>
        </p:txBody>
      </p:sp>
      <p:sp>
        <p:nvSpPr>
          <p:cNvPr id="20" name="Text Placeholder 3">
            <a:extLst>
              <a:ext uri="{FF2B5EF4-FFF2-40B4-BE49-F238E27FC236}">
                <a16:creationId xmlns:a16="http://schemas.microsoft.com/office/drawing/2014/main" id="{0E6D80A2-1005-8F71-2BCF-BFB51F2DF7ED}"/>
              </a:ext>
            </a:extLst>
          </p:cNvPr>
          <p:cNvSpPr>
            <a:spLocks noGrp="1"/>
          </p:cNvSpPr>
          <p:nvPr>
            <p:ph type="body" sz="quarter" idx="26" hasCustomPrompt="1"/>
          </p:nvPr>
        </p:nvSpPr>
        <p:spPr>
          <a:xfrm>
            <a:off x="6531498" y="2662718"/>
            <a:ext cx="5046486" cy="822590"/>
          </a:xfrm>
        </p:spPr>
        <p:txBody>
          <a:bodyPr lIns="0" bIns="0" anchor="b">
            <a:noAutofit/>
          </a:bodyPr>
          <a:lstStyle>
            <a:lvl1pPr marL="0" indent="0">
              <a:buNone/>
              <a:defRPr lang="en-US" sz="2200" b="1" i="0" kern="1200" dirty="0" smtClean="0">
                <a:solidFill>
                  <a:srgbClr val="027DC3"/>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subtitle style</a:t>
            </a:r>
            <a:endParaRPr lang="es-ES_tradnl" dirty="0"/>
          </a:p>
        </p:txBody>
      </p:sp>
      <p:sp>
        <p:nvSpPr>
          <p:cNvPr id="7" name="Slide Number Placeholder 5">
            <a:extLst>
              <a:ext uri="{FF2B5EF4-FFF2-40B4-BE49-F238E27FC236}">
                <a16:creationId xmlns:a16="http://schemas.microsoft.com/office/drawing/2014/main" id="{91CC2031-42D7-400D-043C-097FE8610C66}"/>
              </a:ext>
            </a:extLst>
          </p:cNvPr>
          <p:cNvSpPr>
            <a:spLocks noGrp="1"/>
          </p:cNvSpPr>
          <p:nvPr>
            <p:ph type="sldNum" sz="quarter" idx="4"/>
          </p:nvPr>
        </p:nvSpPr>
        <p:spPr>
          <a:xfrm>
            <a:off x="5911214" y="6207760"/>
            <a:ext cx="369570" cy="365125"/>
          </a:xfrm>
          <a:prstGeom prst="rect">
            <a:avLst/>
          </a:prstGeom>
        </p:spPr>
        <p:txBody>
          <a:bodyPr vert="horz" lIns="91440" tIns="45720" rIns="91440" bIns="45720" rtlCol="0" anchor="ctr"/>
          <a:lstStyle>
            <a:lvl1pPr algn="ctr">
              <a:defRPr sz="900">
                <a:solidFill>
                  <a:srgbClr val="027DC3"/>
                </a:solidFill>
                <a:latin typeface="Calibri" panose="020F0502020204030204" pitchFamily="34" charset="0"/>
                <a:cs typeface="Calibri" panose="020F0502020204030204" pitchFamily="34" charset="0"/>
              </a:defRPr>
            </a:lvl1pPr>
          </a:lstStyle>
          <a:p>
            <a:fld id="{22F16716-AD63-934C-8326-853CEBAA26FF}" type="slidenum">
              <a:rPr lang="en-CO" smtClean="0"/>
              <a:pPr/>
              <a:t>‹#›</a:t>
            </a:fld>
            <a:endParaRPr lang="en-CO" dirty="0"/>
          </a:p>
        </p:txBody>
      </p:sp>
    </p:spTree>
    <p:extLst>
      <p:ext uri="{BB962C8B-B14F-4D97-AF65-F5344CB8AC3E}">
        <p14:creationId xmlns:p14="http://schemas.microsoft.com/office/powerpoint/2010/main" val="3633370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47BAF9-A53F-E5F0-EADD-A1503BCED35B}"/>
              </a:ext>
            </a:extLst>
          </p:cNvPr>
          <p:cNvPicPr>
            <a:picLocks noChangeAspect="1"/>
          </p:cNvPicPr>
          <p:nvPr userDrawn="1"/>
        </p:nvPicPr>
        <p:blipFill>
          <a:blip r:embed="rId2"/>
          <a:stretch>
            <a:fillRect/>
          </a:stretch>
        </p:blipFill>
        <p:spPr>
          <a:xfrm>
            <a:off x="10173016" y="6259606"/>
            <a:ext cx="1743075" cy="381000"/>
          </a:xfrm>
          <a:prstGeom prst="rect">
            <a:avLst/>
          </a:prstGeom>
        </p:spPr>
      </p:pic>
      <p:grpSp>
        <p:nvGrpSpPr>
          <p:cNvPr id="7" name="Group 6">
            <a:extLst>
              <a:ext uri="{FF2B5EF4-FFF2-40B4-BE49-F238E27FC236}">
                <a16:creationId xmlns:a16="http://schemas.microsoft.com/office/drawing/2014/main" id="{CFBB889F-9A5F-F83F-F676-54C2C7556975}"/>
              </a:ext>
            </a:extLst>
          </p:cNvPr>
          <p:cNvGrpSpPr/>
          <p:nvPr userDrawn="1"/>
        </p:nvGrpSpPr>
        <p:grpSpPr>
          <a:xfrm>
            <a:off x="0" y="0"/>
            <a:ext cx="2581836" cy="591670"/>
            <a:chOff x="0" y="0"/>
            <a:chExt cx="2581836" cy="591670"/>
          </a:xfrm>
        </p:grpSpPr>
        <p:sp>
          <p:nvSpPr>
            <p:cNvPr id="8" name="Rectangle 7">
              <a:extLst>
                <a:ext uri="{FF2B5EF4-FFF2-40B4-BE49-F238E27FC236}">
                  <a16:creationId xmlns:a16="http://schemas.microsoft.com/office/drawing/2014/main" id="{A126BF9A-1049-3F4B-6C0A-96188A92E558}"/>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9" name="Rectangle 8">
              <a:extLst>
                <a:ext uri="{FF2B5EF4-FFF2-40B4-BE49-F238E27FC236}">
                  <a16:creationId xmlns:a16="http://schemas.microsoft.com/office/drawing/2014/main" id="{D45B379E-0A4A-30F5-ED69-CCC1F85EFDFD}"/>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0" name="Picture 9">
            <a:extLst>
              <a:ext uri="{FF2B5EF4-FFF2-40B4-BE49-F238E27FC236}">
                <a16:creationId xmlns:a16="http://schemas.microsoft.com/office/drawing/2014/main" id="{D9AF61FD-867F-E96B-001B-CA560134CCE8}"/>
              </a:ext>
            </a:extLst>
          </p:cNvPr>
          <p:cNvPicPr>
            <a:picLocks noChangeAspect="1"/>
          </p:cNvPicPr>
          <p:nvPr userDrawn="1"/>
        </p:nvPicPr>
        <p:blipFill>
          <a:blip r:embed="rId3"/>
          <a:srcRect l="8096" t="18884" r="7751" b="21440"/>
          <a:stretch/>
        </p:blipFill>
        <p:spPr>
          <a:xfrm>
            <a:off x="11228355" y="51546"/>
            <a:ext cx="681318" cy="392206"/>
          </a:xfrm>
          <a:prstGeom prst="rect">
            <a:avLst/>
          </a:prstGeom>
        </p:spPr>
      </p:pic>
      <p:sp>
        <p:nvSpPr>
          <p:cNvPr id="12" name="Picture Placeholder 2">
            <a:extLst>
              <a:ext uri="{FF2B5EF4-FFF2-40B4-BE49-F238E27FC236}">
                <a16:creationId xmlns:a16="http://schemas.microsoft.com/office/drawing/2014/main" id="{D45FF7D0-ACF6-CC2E-F6D9-23A17DC03FC8}"/>
              </a:ext>
            </a:extLst>
          </p:cNvPr>
          <p:cNvSpPr>
            <a:spLocks noGrp="1"/>
          </p:cNvSpPr>
          <p:nvPr>
            <p:ph type="pic" idx="1"/>
          </p:nvPr>
        </p:nvSpPr>
        <p:spPr>
          <a:xfrm>
            <a:off x="1587806" y="1055027"/>
            <a:ext cx="8252479" cy="520457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094865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596805-67F5-051C-12BC-18B3E82B57E5}"/>
              </a:ext>
            </a:extLst>
          </p:cNvPr>
          <p:cNvPicPr>
            <a:picLocks noChangeAspect="1"/>
          </p:cNvPicPr>
          <p:nvPr userDrawn="1"/>
        </p:nvPicPr>
        <p:blipFill>
          <a:blip r:embed="rId2"/>
          <a:stretch>
            <a:fillRect/>
          </a:stretch>
        </p:blipFill>
        <p:spPr>
          <a:xfrm>
            <a:off x="10173016" y="6259606"/>
            <a:ext cx="1743075" cy="381000"/>
          </a:xfrm>
          <a:prstGeom prst="rect">
            <a:avLst/>
          </a:prstGeom>
        </p:spPr>
      </p:pic>
      <p:pic>
        <p:nvPicPr>
          <p:cNvPr id="7" name="Picture 6">
            <a:extLst>
              <a:ext uri="{FF2B5EF4-FFF2-40B4-BE49-F238E27FC236}">
                <a16:creationId xmlns:a16="http://schemas.microsoft.com/office/drawing/2014/main" id="{3A461D9D-EF76-A058-3A94-B54EEAB3C99C}"/>
              </a:ext>
            </a:extLst>
          </p:cNvPr>
          <p:cNvPicPr>
            <a:picLocks noChangeAspect="1"/>
          </p:cNvPicPr>
          <p:nvPr userDrawn="1"/>
        </p:nvPicPr>
        <p:blipFill>
          <a:blip r:embed="rId3"/>
          <a:srcRect l="8096" t="18884" r="7751" b="21440"/>
          <a:stretch/>
        </p:blipFill>
        <p:spPr>
          <a:xfrm>
            <a:off x="11228355" y="51546"/>
            <a:ext cx="681318" cy="392206"/>
          </a:xfrm>
          <a:prstGeom prst="rect">
            <a:avLst/>
          </a:prstGeom>
        </p:spPr>
      </p:pic>
      <p:grpSp>
        <p:nvGrpSpPr>
          <p:cNvPr id="8" name="Group 7">
            <a:extLst>
              <a:ext uri="{FF2B5EF4-FFF2-40B4-BE49-F238E27FC236}">
                <a16:creationId xmlns:a16="http://schemas.microsoft.com/office/drawing/2014/main" id="{539A95DE-9012-BCF6-0B88-53D8C9749C9C}"/>
              </a:ext>
            </a:extLst>
          </p:cNvPr>
          <p:cNvGrpSpPr/>
          <p:nvPr userDrawn="1"/>
        </p:nvGrpSpPr>
        <p:grpSpPr>
          <a:xfrm>
            <a:off x="0" y="0"/>
            <a:ext cx="2581836" cy="591670"/>
            <a:chOff x="0" y="0"/>
            <a:chExt cx="2581836" cy="591670"/>
          </a:xfrm>
        </p:grpSpPr>
        <p:sp>
          <p:nvSpPr>
            <p:cNvPr id="9" name="Rectangle 8">
              <a:extLst>
                <a:ext uri="{FF2B5EF4-FFF2-40B4-BE49-F238E27FC236}">
                  <a16:creationId xmlns:a16="http://schemas.microsoft.com/office/drawing/2014/main" id="{4E9615B9-88A3-F427-4BC8-84AB706DE121}"/>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0" name="Rectangle 9">
              <a:extLst>
                <a:ext uri="{FF2B5EF4-FFF2-40B4-BE49-F238E27FC236}">
                  <a16:creationId xmlns:a16="http://schemas.microsoft.com/office/drawing/2014/main" id="{4BAEDE40-42A0-6592-8FC9-F7FFC21A8BC0}"/>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11" name="Straight Connector 10">
            <a:extLst>
              <a:ext uri="{FF2B5EF4-FFF2-40B4-BE49-F238E27FC236}">
                <a16:creationId xmlns:a16="http://schemas.microsoft.com/office/drawing/2014/main" id="{18AF9493-12DE-E3B8-0E25-E67AD6795071}"/>
              </a:ext>
            </a:extLst>
          </p:cNvPr>
          <p:cNvCxnSpPr>
            <a:cxnSpLocks/>
          </p:cNvCxnSpPr>
          <p:nvPr userDrawn="1"/>
        </p:nvCxnSpPr>
        <p:spPr>
          <a:xfrm>
            <a:off x="517679" y="1690688"/>
            <a:ext cx="10836121" cy="0"/>
          </a:xfrm>
          <a:prstGeom prst="line">
            <a:avLst/>
          </a:prstGeom>
          <a:ln w="38100">
            <a:solidFill>
              <a:srgbClr val="C00000"/>
            </a:solidFill>
          </a:ln>
        </p:spPr>
        <p:style>
          <a:lnRef idx="2">
            <a:schemeClr val="accent1"/>
          </a:lnRef>
          <a:fillRef idx="0">
            <a:schemeClr val="accent1"/>
          </a:fillRef>
          <a:effectRef idx="1">
            <a:schemeClr val="accent1"/>
          </a:effectRef>
          <a:fontRef idx="minor">
            <a:schemeClr val="tx1"/>
          </a:fontRef>
        </p:style>
      </p:cxnSp>
      <p:sp>
        <p:nvSpPr>
          <p:cNvPr id="12" name="Title 14">
            <a:extLst>
              <a:ext uri="{FF2B5EF4-FFF2-40B4-BE49-F238E27FC236}">
                <a16:creationId xmlns:a16="http://schemas.microsoft.com/office/drawing/2014/main" id="{0AF147EA-AF67-CA5B-2B2C-21B91C654F37}"/>
              </a:ext>
            </a:extLst>
          </p:cNvPr>
          <p:cNvSpPr>
            <a:spLocks noGrp="1"/>
          </p:cNvSpPr>
          <p:nvPr>
            <p:ph type="title" hasCustomPrompt="1"/>
          </p:nvPr>
        </p:nvSpPr>
        <p:spPr>
          <a:xfrm>
            <a:off x="517679" y="965772"/>
            <a:ext cx="10836121" cy="724916"/>
          </a:xfrm>
        </p:spPr>
        <p:txBody>
          <a:bodyPr>
            <a:normAutofit/>
          </a:bodyPr>
          <a:lstStyle>
            <a:lvl1pPr>
              <a:defRPr>
                <a:solidFill>
                  <a:srgbClr val="C00000"/>
                </a:solidFill>
              </a:defRPr>
            </a:lvl1pPr>
          </a:lstStyle>
          <a:p>
            <a:r>
              <a:rPr lang="en-US" sz="3200" b="1" dirty="0">
                <a:solidFill>
                  <a:srgbClr val="C00000"/>
                </a:solidFill>
              </a:rPr>
              <a:t>Title</a:t>
            </a:r>
          </a:p>
        </p:txBody>
      </p:sp>
      <p:sp>
        <p:nvSpPr>
          <p:cNvPr id="16" name="Picture Placeholder 2">
            <a:extLst>
              <a:ext uri="{FF2B5EF4-FFF2-40B4-BE49-F238E27FC236}">
                <a16:creationId xmlns:a16="http://schemas.microsoft.com/office/drawing/2014/main" id="{15C3FFC9-6EAB-FACE-92BF-02E904C610CF}"/>
              </a:ext>
            </a:extLst>
          </p:cNvPr>
          <p:cNvSpPr>
            <a:spLocks noGrp="1"/>
          </p:cNvSpPr>
          <p:nvPr>
            <p:ph type="pic" idx="1"/>
          </p:nvPr>
        </p:nvSpPr>
        <p:spPr>
          <a:xfrm>
            <a:off x="8508724" y="2212708"/>
            <a:ext cx="2845076" cy="226217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383714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40DBE-041A-5F58-2681-ECE794121B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18B083-F62A-91EC-EA21-BCBEC35C3D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76575E-8806-430B-F681-83840F6CA068}"/>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5" name="Footer Placeholder 4">
            <a:extLst>
              <a:ext uri="{FF2B5EF4-FFF2-40B4-BE49-F238E27FC236}">
                <a16:creationId xmlns:a16="http://schemas.microsoft.com/office/drawing/2014/main" id="{7DC16581-1C17-F99C-21A7-1E6BB8210E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142B77-B301-0904-D127-0C75484A0865}"/>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836278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7F41-D155-73DD-EBD3-9565673148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EF6E24-7461-CEAE-C218-0AD826A550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3C9CF5-7F81-35CA-B933-F4997016AB1A}"/>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5" name="Footer Placeholder 4">
            <a:extLst>
              <a:ext uri="{FF2B5EF4-FFF2-40B4-BE49-F238E27FC236}">
                <a16:creationId xmlns:a16="http://schemas.microsoft.com/office/drawing/2014/main" id="{C770F3CD-59AA-9404-01E6-B435E33F0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45D988-4056-35B2-E853-EC778A0F786D}"/>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1168583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24F8C-B055-F77B-BBBD-BB5814EADF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BBD13B-5169-82B4-FC4B-78F759E4BD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89C87A-AD2F-6E82-F75E-5D03DC3C6A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0587D2-3BDC-C44D-0BC4-8F2B09E53913}"/>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6" name="Footer Placeholder 5">
            <a:extLst>
              <a:ext uri="{FF2B5EF4-FFF2-40B4-BE49-F238E27FC236}">
                <a16:creationId xmlns:a16="http://schemas.microsoft.com/office/drawing/2014/main" id="{DB968410-21E8-F9DD-DC95-7D337BBD0D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12ED58-23BD-599F-065A-F2338874B4FE}"/>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793699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AA249-3101-19D7-52C1-2AE8EB7A40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BF7A66-76F9-CB5B-E696-4658B5EC2C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E3C772-8DD2-68FC-15F2-BD7119326D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35C992-31CF-A710-E2B9-D81C7B0A2F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18AE73-461E-4003-464C-4EEA266848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F1684B-DD01-A340-2FF8-57E017FE764F}"/>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8" name="Footer Placeholder 7">
            <a:extLst>
              <a:ext uri="{FF2B5EF4-FFF2-40B4-BE49-F238E27FC236}">
                <a16:creationId xmlns:a16="http://schemas.microsoft.com/office/drawing/2014/main" id="{14E7CD61-FC4C-BA90-DDDE-78DF1CE0F7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FF380E-2459-1B92-B5D2-43D9AED76A09}"/>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3006266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AFE0-F5A2-4388-0E46-D6FEA6AE68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37864A-7D0E-F2D5-C2C3-1AB21627A173}"/>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4" name="Footer Placeholder 3">
            <a:extLst>
              <a:ext uri="{FF2B5EF4-FFF2-40B4-BE49-F238E27FC236}">
                <a16:creationId xmlns:a16="http://schemas.microsoft.com/office/drawing/2014/main" id="{EEE446C6-6DF7-ABE7-AF6C-198EA8B069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A69D88-904F-F219-76EA-FA715108CC6C}"/>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3682974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076C4C-6500-9FA4-62CD-1F40FBE378E9}"/>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3" name="Footer Placeholder 2">
            <a:extLst>
              <a:ext uri="{FF2B5EF4-FFF2-40B4-BE49-F238E27FC236}">
                <a16:creationId xmlns:a16="http://schemas.microsoft.com/office/drawing/2014/main" id="{BE63523A-E42E-8683-AE1D-4D9F17C429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344D41-2639-0260-8D99-0296DE39BDF3}"/>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3132009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CC0D-B798-3C80-C55E-4BC4689C15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F7A4C4-16BF-CA6D-D6A9-DF88346F42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8FC127-B349-4BC1-9DC1-77F239A154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8BBF92-83F5-802E-6A77-ABC36A04278D}"/>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6" name="Footer Placeholder 5">
            <a:extLst>
              <a:ext uri="{FF2B5EF4-FFF2-40B4-BE49-F238E27FC236}">
                <a16:creationId xmlns:a16="http://schemas.microsoft.com/office/drawing/2014/main" id="{1630C429-BF2B-FE6F-B9EF-D7C7F4DDAA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C42FED-FDE1-6DDA-DAF5-9AFEBEBBDAAB}"/>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3889529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A238-1EC9-3BAE-D0A6-BCA2B17494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C51671-8A24-0208-5617-222CB279A8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205ADE-23FB-7328-B933-F995A45412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F571C4-AE89-2CCA-4BB4-4C3B104E8B76}"/>
              </a:ext>
            </a:extLst>
          </p:cNvPr>
          <p:cNvSpPr>
            <a:spLocks noGrp="1"/>
          </p:cNvSpPr>
          <p:nvPr>
            <p:ph type="dt" sz="half" idx="10"/>
          </p:nvPr>
        </p:nvSpPr>
        <p:spPr/>
        <p:txBody>
          <a:bodyPr/>
          <a:lstStyle/>
          <a:p>
            <a:fld id="{AEBAC05D-FB1D-4EB3-AFC5-6F2111015DA5}" type="datetimeFigureOut">
              <a:rPr lang="en-US" smtClean="0"/>
              <a:t>5/28/2026</a:t>
            </a:fld>
            <a:endParaRPr lang="en-US"/>
          </a:p>
        </p:txBody>
      </p:sp>
      <p:sp>
        <p:nvSpPr>
          <p:cNvPr id="6" name="Footer Placeholder 5">
            <a:extLst>
              <a:ext uri="{FF2B5EF4-FFF2-40B4-BE49-F238E27FC236}">
                <a16:creationId xmlns:a16="http://schemas.microsoft.com/office/drawing/2014/main" id="{B7061071-E204-175C-6DAA-30ACFB218B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B5D7DF-1FEA-4E43-2FDA-682116D2CEAF}"/>
              </a:ext>
            </a:extLst>
          </p:cNvPr>
          <p:cNvSpPr>
            <a:spLocks noGrp="1"/>
          </p:cNvSpPr>
          <p:nvPr>
            <p:ph type="sldNum" sz="quarter" idx="12"/>
          </p:nvPr>
        </p:nvSpPr>
        <p:spPr/>
        <p:txBody>
          <a:bodyPr/>
          <a:lstStyle/>
          <a:p>
            <a:fld id="{9FFA3B74-6A53-4F88-8FA7-065DBFA120DA}" type="slidenum">
              <a:rPr lang="en-US" smtClean="0"/>
              <a:t>‹#›</a:t>
            </a:fld>
            <a:endParaRPr lang="en-US"/>
          </a:p>
        </p:txBody>
      </p:sp>
    </p:spTree>
    <p:extLst>
      <p:ext uri="{BB962C8B-B14F-4D97-AF65-F5344CB8AC3E}">
        <p14:creationId xmlns:p14="http://schemas.microsoft.com/office/powerpoint/2010/main" val="340655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3E2C1-AB26-A2FF-6933-0EB3070483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557243-E970-E775-CAEE-5BF0A98194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F6188-EC1F-77EB-E7CC-FDCF3F26D4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BAC05D-FB1D-4EB3-AFC5-6F2111015DA5}" type="datetimeFigureOut">
              <a:rPr lang="en-US" smtClean="0"/>
              <a:t>5/28/2026</a:t>
            </a:fld>
            <a:endParaRPr lang="en-US"/>
          </a:p>
        </p:txBody>
      </p:sp>
      <p:sp>
        <p:nvSpPr>
          <p:cNvPr id="5" name="Footer Placeholder 4">
            <a:extLst>
              <a:ext uri="{FF2B5EF4-FFF2-40B4-BE49-F238E27FC236}">
                <a16:creationId xmlns:a16="http://schemas.microsoft.com/office/drawing/2014/main" id="{4DA949F6-B576-D574-A989-B91795F334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A107005-7AD5-F7C0-89ED-FA815D1AA8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FA3B74-6A53-4F88-8FA7-065DBFA120DA}" type="slidenum">
              <a:rPr lang="en-US" smtClean="0"/>
              <a:t>‹#›</a:t>
            </a:fld>
            <a:endParaRPr lang="en-US"/>
          </a:p>
        </p:txBody>
      </p:sp>
    </p:spTree>
    <p:extLst>
      <p:ext uri="{BB962C8B-B14F-4D97-AF65-F5344CB8AC3E}">
        <p14:creationId xmlns:p14="http://schemas.microsoft.com/office/powerpoint/2010/main" val="2886983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 id="2147483665" r:id="rId16"/>
    <p:sldLayoutId id="2147483666"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4.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schoolfinancedata.org/download-data/" TargetMode="External"/><Relationship Id="rId5" Type="http://schemas.openxmlformats.org/officeDocument/2006/relationships/image" Target="../media/image13.sv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schoolfinancedata.org/download-data/"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4.emf"/><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4.emf"/><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edudata.fldoe.org/AdvancedReports_Tableau.html?StudentEnrollments=true" TargetMode="External"/><Relationship Id="rId3" Type="http://schemas.openxmlformats.org/officeDocument/2006/relationships/image" Target="../media/image1.png"/><Relationship Id="rId7" Type="http://schemas.openxmlformats.org/officeDocument/2006/relationships/hyperlink" Target="https://www.fldoe.org/accountability/data-sys/edu-info-accountability-services/pk-12-public-school-data-pubs-reports/index.stml" TargetMode="Externa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hyperlink" Target="https://nces.ed.gov/programs/edge/Economic/NeighborhoodPoverty" TargetMode="External"/><Relationship Id="rId5"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4.emf"/></Relationships>
</file>

<file path=ppt/slides/_rels/slide18.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1.png"/><Relationship Id="rId7" Type="http://schemas.openxmlformats.org/officeDocument/2006/relationships/hyperlink" Target="https://edudata.fldoe.org/AdvancedReports_Tableau.html?StudentEnrollments=true" TargetMode="Externa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hyperlink" Target="https://www.fldoe.org/accountability/data-sys/edu-info-accountability-services/pk-12-public-school-data-pubs-reports/index.stml" TargetMode="External"/><Relationship Id="rId5" Type="http://schemas.openxmlformats.org/officeDocument/2006/relationships/image" Target="../media/image26.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1.png"/><Relationship Id="rId7" Type="http://schemas.openxmlformats.org/officeDocument/2006/relationships/hyperlink" Target="https://edudata.fldoe.org/AdvancedReports_Tableau.html?StudentEnrollments=tru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fldoe.org/accountability/data-sys/edu-info-accountability-services/pk-12-public-school-data-pubs-reports/index.stml" TargetMode="External"/><Relationship Id="rId5" Type="http://schemas.openxmlformats.org/officeDocument/2006/relationships/image" Target="../media/image27.png"/><Relationship Id="rId4" Type="http://schemas.openxmlformats.org/officeDocument/2006/relationships/image" Target="../media/image2.png"/><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5.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hyperlink" Target="https://edudata.fldoe.org/AdvancedReports_Tableau.html?StudentEnrollments=true" TargetMode="External"/><Relationship Id="rId4" Type="http://schemas.openxmlformats.org/officeDocument/2006/relationships/hyperlink" Target="https://www.fldoe.org/accountability/data-sys/edu-info-accountability-services/pk-12-public-school-data-pubs-reports/index.s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emf"/><Relationship Id="rId4" Type="http://schemas.openxmlformats.org/officeDocument/2006/relationships/image" Target="../media/image30.emf"/></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4.emf"/><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hyperlink" Target="https://sociologyofdevelopment.com/wp-content/uploads/2022/10/rauscher-and-shen-2022-no-3.pdf" TargetMode="External"/><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hyperlink" Target="http://www.pngall.com/scales-png" TargetMode="External"/><Relationship Id="rId5" Type="http://schemas.openxmlformats.org/officeDocument/2006/relationships/image" Target="../media/image31.png"/><Relationship Id="rId4" Type="http://schemas.openxmlformats.org/officeDocument/2006/relationships/image" Target="../media/image2.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hyperlink" Target="https://www.schoolfinancedata.org/download-data/" TargetMode="Externa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sociologyofdevelopment.com/wp-content/uploads/2022/10/rauscher-and-shen-2022-no-3.pdf" TargetMode="Externa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6.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education.delaware.gov/wp-content/uploads/2023/12/23-22933_1_Delaware_Full_Report-FMT-ed103023-Version-2.pdf" TargetMode="External"/><Relationship Id="rId7" Type="http://schemas.openxmlformats.org/officeDocument/2006/relationships/hyperlink" Target="https://legislature.vermont.gov/assets/Legislative-Reports/edu-legislative-report-pupil-weighting-factors-2019.pdf" TargetMode="External"/><Relationship Id="rId2" Type="http://schemas.openxmlformats.org/officeDocument/2006/relationships/hyperlink" Target="https://www.cde.state.co.us/cdedepcom/schoolfinancecostmodelingadequacystudyreport" TargetMode="External"/><Relationship Id="rId1" Type="http://schemas.openxmlformats.org/officeDocument/2006/relationships/slideLayout" Target="../slideLayouts/slideLayout14.xml"/><Relationship Id="rId6" Type="http://schemas.openxmlformats.org/officeDocument/2006/relationships/hyperlink" Target="https://olis.oregonlegislature.gov/liz/2025R1/Downloads/CommitteeMeetingDocument/291280" TargetMode="External"/><Relationship Id="rId5" Type="http://schemas.openxmlformats.org/officeDocument/2006/relationships/hyperlink" Target="https://education.ohio.gov/getattachment/About/Annual-Reports/Economic-Disadvantage-Finance-Study-American-Institutes-for-Research.pdf.aspx?lang=en-US" TargetMode="External"/><Relationship Id="rId4" Type="http://schemas.openxmlformats.org/officeDocument/2006/relationships/hyperlink" Target="https://carsey.unh.edu/sites/default/files/media/2020/09/20-12685_nh_final_report_v10.pdf" TargetMode="External"/><Relationship Id="rId9" Type="http://schemas.openxmlformats.org/officeDocument/2006/relationships/image" Target="../media/image38.jpg"/></Relationships>
</file>

<file path=ppt/slides/_rels/slide31.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hyperlink" Target="https://ies.ed.gov/sites/default/files/rel-southwest/document/2025/07/REL_2023142.pdf" TargetMode="External"/><Relationship Id="rId7" Type="http://schemas.openxmlformats.org/officeDocument/2006/relationships/image" Target="../media/image1.png"/><Relationship Id="rId2" Type="http://schemas.microsoft.com/office/2018/10/relationships/comments" Target="../comments/modernComment_7FE4E0EB_F5AB163D.xml"/><Relationship Id="rId1" Type="http://schemas.openxmlformats.org/officeDocument/2006/relationships/slideLayout" Target="../slideLayouts/slideLayout15.xml"/><Relationship Id="rId6" Type="http://schemas.openxmlformats.org/officeDocument/2006/relationships/hyperlink" Target="https://dese.mo.gov/media/pdf/missouri-school-funding-march-2023" TargetMode="External"/><Relationship Id="rId5" Type="http://schemas.openxmlformats.org/officeDocument/2006/relationships/hyperlink" Target="https://jlarc.virginia.gov/landing-2023-virginias-k-12-funding-formula.asp" TargetMode="External"/><Relationship Id="rId4" Type="http://schemas.openxmlformats.org/officeDocument/2006/relationships/hyperlink" Target="https://legislature.vermont.gov/assets/Legislative-Reports/edu-legislative-report-pupil-weighting-factors-2019.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9.emf"/><Relationship Id="rId2" Type="http://schemas.microsoft.com/office/2018/10/relationships/comments" Target="../comments/modernComment_7FE4E0E5_6E69664E.xml"/><Relationship Id="rId1" Type="http://schemas.openxmlformats.org/officeDocument/2006/relationships/slideLayout" Target="../slideLayouts/slideLayout15.xml"/><Relationship Id="rId5" Type="http://schemas.openxmlformats.org/officeDocument/2006/relationships/image" Target="../media/image38.jp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image" Target="../media/image1.png"/><Relationship Id="rId4" Type="http://schemas.openxmlformats.org/officeDocument/2006/relationships/hyperlink" Target="https://olis.oregonlegislature.gov/liz/2025R1/Downloads/CommitteeMeetingDocument/29128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image" Target="../media/image1.png"/><Relationship Id="rId4" Type="http://schemas.openxmlformats.org/officeDocument/2006/relationships/hyperlink" Target="https://www.cde.state.co.us/cdedepcom/schoolfinancecostmodelingadequacystudyreport"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6.xml"/><Relationship Id="rId5" Type="http://schemas.openxmlformats.org/officeDocument/2006/relationships/image" Target="../media/image49.sv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3.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4.em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4.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2ECDA2E-2847-7313-A041-19528032A7E2}"/>
              </a:ext>
            </a:extLst>
          </p:cNvPr>
          <p:cNvSpPr/>
          <p:nvPr/>
        </p:nvSpPr>
        <p:spPr>
          <a:xfrm>
            <a:off x="0" y="0"/>
            <a:ext cx="3496236" cy="685799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C3627DFB-2C54-889E-C01E-1A7173B17047}"/>
              </a:ext>
            </a:extLst>
          </p:cNvPr>
          <p:cNvCxnSpPr>
            <a:cxnSpLocks/>
          </p:cNvCxnSpPr>
          <p:nvPr/>
        </p:nvCxnSpPr>
        <p:spPr>
          <a:xfrm>
            <a:off x="3603812" y="3579005"/>
            <a:ext cx="8166847"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55D6685D-1A10-4925-1C0A-8BA650860B22}"/>
              </a:ext>
            </a:extLst>
          </p:cNvPr>
          <p:cNvPicPr>
            <a:picLocks noChangeAspect="1"/>
          </p:cNvPicPr>
          <p:nvPr/>
        </p:nvPicPr>
        <p:blipFill>
          <a:blip r:embed="rId2"/>
          <a:srcRect l="3195" r="51342"/>
          <a:stretch/>
        </p:blipFill>
        <p:spPr>
          <a:xfrm>
            <a:off x="230467" y="1009622"/>
            <a:ext cx="3142875" cy="2251389"/>
          </a:xfrm>
          <a:prstGeom prst="rect">
            <a:avLst/>
          </a:prstGeom>
          <a:ln>
            <a:noFill/>
          </a:ln>
          <a:effectLst>
            <a:softEdge rad="112500"/>
          </a:effectLst>
        </p:spPr>
      </p:pic>
      <p:pic>
        <p:nvPicPr>
          <p:cNvPr id="12" name="Picture 11">
            <a:extLst>
              <a:ext uri="{FF2B5EF4-FFF2-40B4-BE49-F238E27FC236}">
                <a16:creationId xmlns:a16="http://schemas.microsoft.com/office/drawing/2014/main" id="{8BEF0D36-3BA3-2E94-F4FC-C8377A65693E}"/>
              </a:ext>
            </a:extLst>
          </p:cNvPr>
          <p:cNvPicPr>
            <a:picLocks noChangeAspect="1"/>
          </p:cNvPicPr>
          <p:nvPr/>
        </p:nvPicPr>
        <p:blipFill>
          <a:blip r:embed="rId2"/>
          <a:srcRect l="49052" r="3989"/>
          <a:stretch/>
        </p:blipFill>
        <p:spPr>
          <a:xfrm>
            <a:off x="230467" y="3668652"/>
            <a:ext cx="3142875" cy="2179726"/>
          </a:xfrm>
          <a:prstGeom prst="rect">
            <a:avLst/>
          </a:prstGeom>
          <a:ln>
            <a:noFill/>
          </a:ln>
          <a:effectLst>
            <a:softEdge rad="112500"/>
          </a:effectLst>
        </p:spPr>
      </p:pic>
      <p:grpSp>
        <p:nvGrpSpPr>
          <p:cNvPr id="14" name="Group 13">
            <a:extLst>
              <a:ext uri="{FF2B5EF4-FFF2-40B4-BE49-F238E27FC236}">
                <a16:creationId xmlns:a16="http://schemas.microsoft.com/office/drawing/2014/main" id="{EBFB660C-3821-6163-6161-4A5094081CF4}"/>
              </a:ext>
            </a:extLst>
          </p:cNvPr>
          <p:cNvGrpSpPr/>
          <p:nvPr/>
        </p:nvGrpSpPr>
        <p:grpSpPr>
          <a:xfrm>
            <a:off x="0" y="0"/>
            <a:ext cx="2581836" cy="591670"/>
            <a:chOff x="0" y="0"/>
            <a:chExt cx="2581836" cy="591670"/>
          </a:xfrm>
        </p:grpSpPr>
        <p:sp>
          <p:nvSpPr>
            <p:cNvPr id="15" name="Rectangle 14">
              <a:extLst>
                <a:ext uri="{FF2B5EF4-FFF2-40B4-BE49-F238E27FC236}">
                  <a16:creationId xmlns:a16="http://schemas.microsoft.com/office/drawing/2014/main" id="{BEF6D41A-F6DF-EBAD-6553-EAE17A588189}"/>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6" name="Rectangle 15">
              <a:extLst>
                <a:ext uri="{FF2B5EF4-FFF2-40B4-BE49-F238E27FC236}">
                  <a16:creationId xmlns:a16="http://schemas.microsoft.com/office/drawing/2014/main" id="{3BDDDDEF-EC10-1B22-3650-3F4E782C254E}"/>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sp>
        <p:nvSpPr>
          <p:cNvPr id="17" name="TextBox 16">
            <a:extLst>
              <a:ext uri="{FF2B5EF4-FFF2-40B4-BE49-F238E27FC236}">
                <a16:creationId xmlns:a16="http://schemas.microsoft.com/office/drawing/2014/main" id="{EBAC569B-DA33-1DE2-C1B7-85F87E0C77EA}"/>
              </a:ext>
            </a:extLst>
          </p:cNvPr>
          <p:cNvSpPr txBox="1"/>
          <p:nvPr/>
        </p:nvSpPr>
        <p:spPr>
          <a:xfrm>
            <a:off x="3496236" y="3552111"/>
            <a:ext cx="6893858" cy="830997"/>
          </a:xfrm>
          <a:prstGeom prst="rect">
            <a:avLst/>
          </a:prstGeom>
          <a:noFill/>
        </p:spPr>
        <p:txBody>
          <a:bodyPr wrap="square" rtlCol="0">
            <a:spAutoFit/>
          </a:bodyPr>
          <a:lstStyle/>
          <a:p>
            <a:r>
              <a:rPr lang="en-US" sz="2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Bruce D. Baker</a:t>
            </a:r>
          </a:p>
          <a:p>
            <a:r>
              <a:rPr lang="en-US" sz="2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University of Miami</a:t>
            </a:r>
          </a:p>
        </p:txBody>
      </p:sp>
      <p:pic>
        <p:nvPicPr>
          <p:cNvPr id="18" name="Picture 17">
            <a:extLst>
              <a:ext uri="{FF2B5EF4-FFF2-40B4-BE49-F238E27FC236}">
                <a16:creationId xmlns:a16="http://schemas.microsoft.com/office/drawing/2014/main" id="{DC0436C3-BFBE-55C2-FF61-5B8BD63A9CBE}"/>
              </a:ext>
            </a:extLst>
          </p:cNvPr>
          <p:cNvPicPr>
            <a:picLocks noChangeAspect="1"/>
          </p:cNvPicPr>
          <p:nvPr/>
        </p:nvPicPr>
        <p:blipFill>
          <a:blip r:embed="rId3"/>
          <a:stretch>
            <a:fillRect/>
          </a:stretch>
        </p:blipFill>
        <p:spPr>
          <a:xfrm>
            <a:off x="10074368" y="6207760"/>
            <a:ext cx="1743075" cy="381000"/>
          </a:xfrm>
          <a:prstGeom prst="rect">
            <a:avLst/>
          </a:prstGeom>
        </p:spPr>
      </p:pic>
      <p:pic>
        <p:nvPicPr>
          <p:cNvPr id="19" name="Picture 18">
            <a:extLst>
              <a:ext uri="{FF2B5EF4-FFF2-40B4-BE49-F238E27FC236}">
                <a16:creationId xmlns:a16="http://schemas.microsoft.com/office/drawing/2014/main" id="{23E745A8-93B1-9D82-A1BE-DD31E0D5FBA8}"/>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2" name="Rectangle 1">
            <a:extLst>
              <a:ext uri="{FF2B5EF4-FFF2-40B4-BE49-F238E27FC236}">
                <a16:creationId xmlns:a16="http://schemas.microsoft.com/office/drawing/2014/main" id="{657E1254-7C2A-89EA-7D76-F7DA65FBBF3D}"/>
              </a:ext>
            </a:extLst>
          </p:cNvPr>
          <p:cNvSpPr>
            <a:spLocks noChangeArrowheads="1"/>
          </p:cNvSpPr>
          <p:nvPr/>
        </p:nvSpPr>
        <p:spPr bwMode="auto">
          <a:xfrm>
            <a:off x="3496236" y="2009345"/>
            <a:ext cx="573013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C00000"/>
                </a:solidFill>
                <a:effectLst/>
                <a:latin typeface="Calibri" panose="020F0502020204030204" pitchFamily="34" charset="0"/>
                <a:ea typeface="Calibri" panose="020F0502020204030204" pitchFamily="34" charset="0"/>
                <a:cs typeface="Calibri" panose="020F0502020204030204" pitchFamily="34" charset="0"/>
              </a:rPr>
              <a:t>Financing a High-Quality System of Free Public Schools for Florida’s Children</a:t>
            </a:r>
          </a:p>
        </p:txBody>
      </p:sp>
      <p:pic>
        <p:nvPicPr>
          <p:cNvPr id="5" name="Picture 4">
            <a:extLst>
              <a:ext uri="{FF2B5EF4-FFF2-40B4-BE49-F238E27FC236}">
                <a16:creationId xmlns:a16="http://schemas.microsoft.com/office/drawing/2014/main" id="{77ED0E32-9898-5C10-50AB-BFE08221CDFF}"/>
              </a:ext>
            </a:extLst>
          </p:cNvPr>
          <p:cNvPicPr>
            <a:picLocks noChangeAspect="1"/>
          </p:cNvPicPr>
          <p:nvPr/>
        </p:nvPicPr>
        <p:blipFill>
          <a:blip r:embed="rId5"/>
          <a:stretch>
            <a:fillRect/>
          </a:stretch>
        </p:blipFill>
        <p:spPr>
          <a:xfrm>
            <a:off x="9333946" y="1756782"/>
            <a:ext cx="2627587" cy="3429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72493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8C8E1-2283-CCF0-275D-3192462743D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F7D400A-8785-6961-B408-3ECD80B3CD01}"/>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C6D66D6A-5BFE-2E1C-5DA7-BB1EA18FD949}"/>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DC55F465-F134-55FC-E81B-4AF86D5F5444}"/>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ACE294B4-EB95-8EB4-C673-4DAB5638A79C}"/>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994647ED-5195-1A1F-1650-50A811F48AC2}"/>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FD35FB10-9FE1-242E-BE2A-1CAC15F4CF4E}"/>
              </a:ext>
            </a:extLst>
          </p:cNvPr>
          <p:cNvCxnSpPr>
            <a:cxnSpLocks/>
          </p:cNvCxnSpPr>
          <p:nvPr/>
        </p:nvCxnSpPr>
        <p:spPr>
          <a:xfrm>
            <a:off x="517679" y="2111181"/>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F0FED827-CE3B-E2AA-9B76-9D407629BED9}"/>
              </a:ext>
            </a:extLst>
          </p:cNvPr>
          <p:cNvSpPr>
            <a:spLocks noGrp="1"/>
          </p:cNvSpPr>
          <p:nvPr>
            <p:ph type="title"/>
          </p:nvPr>
        </p:nvSpPr>
        <p:spPr>
          <a:xfrm>
            <a:off x="517679" y="1166804"/>
            <a:ext cx="10515600" cy="591353"/>
          </a:xfrm>
        </p:spPr>
        <p:txBody>
          <a:bodyPr>
            <a:normAutofit/>
          </a:bodyPr>
          <a:lstStyle/>
          <a:p>
            <a:r>
              <a:rPr lang="en-US" sz="3200" b="1" dirty="0">
                <a:solidFill>
                  <a:srgbClr val="C00000"/>
                </a:solidFill>
              </a:rPr>
              <a:t>Race to the bottom on effort</a:t>
            </a:r>
          </a:p>
        </p:txBody>
      </p:sp>
      <p:pic>
        <p:nvPicPr>
          <p:cNvPr id="2" name="Graphic 5">
            <a:extLst>
              <a:ext uri="{FF2B5EF4-FFF2-40B4-BE49-F238E27FC236}">
                <a16:creationId xmlns:a16="http://schemas.microsoft.com/office/drawing/2014/main" id="{8F43DD43-096F-10DF-FED7-0E115FC65B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913" y="2181503"/>
            <a:ext cx="6695126" cy="4119437"/>
          </a:xfrm>
          <a:prstGeom prst="rect">
            <a:avLst/>
          </a:prstGeom>
        </p:spPr>
      </p:pic>
      <p:sp>
        <p:nvSpPr>
          <p:cNvPr id="11" name="TextBox 10">
            <a:extLst>
              <a:ext uri="{FF2B5EF4-FFF2-40B4-BE49-F238E27FC236}">
                <a16:creationId xmlns:a16="http://schemas.microsoft.com/office/drawing/2014/main" id="{311E2DE5-5C06-B72F-30B9-9C7E158D6D3D}"/>
              </a:ext>
            </a:extLst>
          </p:cNvPr>
          <p:cNvSpPr txBox="1"/>
          <p:nvPr/>
        </p:nvSpPr>
        <p:spPr>
          <a:xfrm>
            <a:off x="-529603" y="6300945"/>
            <a:ext cx="6519437" cy="504625"/>
          </a:xfrm>
          <a:prstGeom prst="rect">
            <a:avLst/>
          </a:prstGeom>
          <a:noFill/>
        </p:spPr>
        <p:txBody>
          <a:bodyPr wrap="square">
            <a:spAutoFit/>
          </a:bodyPr>
          <a:lstStyle/>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Data source: School Finance Indicators Database (State Panel).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https://www.schoolfinancedata.org/download-data/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2" name="Picture 11">
            <a:extLst>
              <a:ext uri="{FF2B5EF4-FFF2-40B4-BE49-F238E27FC236}">
                <a16:creationId xmlns:a16="http://schemas.microsoft.com/office/drawing/2014/main" id="{7B8990AC-C42C-747F-8A87-C903B22E246F}"/>
              </a:ext>
            </a:extLst>
          </p:cNvPr>
          <p:cNvPicPr>
            <a:picLocks noChangeAspect="1"/>
          </p:cNvPicPr>
          <p:nvPr/>
        </p:nvPicPr>
        <p:blipFill>
          <a:blip r:embed="rId7"/>
          <a:stretch>
            <a:fillRect/>
          </a:stretch>
        </p:blipFill>
        <p:spPr>
          <a:xfrm>
            <a:off x="7372130" y="2198496"/>
            <a:ext cx="3661149" cy="37080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6675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95CCA-7B51-4459-CF4E-8833EC36DDB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AE61D09-993E-E490-ECD7-2EFE19C350C4}"/>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8F51C186-EE3C-9FDC-6F77-D18A645413B0}"/>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1799E8B3-F013-E560-542D-C1D85EA5F87A}"/>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13524F2E-FF6C-0E6E-215E-41C698C39BDD}"/>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B7393498-B2CA-37C3-5A43-9E1D025EE40F}"/>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2542B542-602A-2236-737C-F5E14BA57563}"/>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1AF58D71-E2C9-5888-34B0-424062D94175}"/>
              </a:ext>
            </a:extLst>
          </p:cNvPr>
          <p:cNvSpPr>
            <a:spLocks noGrp="1"/>
          </p:cNvSpPr>
          <p:nvPr>
            <p:ph type="title"/>
          </p:nvPr>
        </p:nvSpPr>
        <p:spPr>
          <a:xfrm>
            <a:off x="517679" y="965772"/>
            <a:ext cx="10836121" cy="724916"/>
          </a:xfrm>
        </p:spPr>
        <p:txBody>
          <a:bodyPr>
            <a:normAutofit/>
          </a:bodyPr>
          <a:lstStyle/>
          <a:p>
            <a:r>
              <a:rPr lang="en-US" sz="3200" b="1" dirty="0">
                <a:solidFill>
                  <a:srgbClr val="C00000"/>
                </a:solidFill>
              </a:rPr>
              <a:t>Increased Dependence on Property Taxes</a:t>
            </a:r>
          </a:p>
        </p:txBody>
      </p:sp>
      <p:pic>
        <p:nvPicPr>
          <p:cNvPr id="2" name="Picture 1">
            <a:extLst>
              <a:ext uri="{FF2B5EF4-FFF2-40B4-BE49-F238E27FC236}">
                <a16:creationId xmlns:a16="http://schemas.microsoft.com/office/drawing/2014/main" id="{3BB284E2-0BEF-2FF3-8B95-95B24FF5DE9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312" r="5478"/>
          <a:stretch>
            <a:fillRect/>
          </a:stretch>
        </p:blipFill>
        <p:spPr bwMode="auto">
          <a:xfrm>
            <a:off x="1006867" y="1815353"/>
            <a:ext cx="7882203" cy="4968065"/>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4138B43A-9A39-E4C0-F156-94B2F74328ED}"/>
              </a:ext>
            </a:extLst>
          </p:cNvPr>
          <p:cNvSpPr txBox="1"/>
          <p:nvPr/>
        </p:nvSpPr>
        <p:spPr>
          <a:xfrm>
            <a:off x="8889070" y="4480784"/>
            <a:ext cx="3385538" cy="1778820"/>
          </a:xfrm>
          <a:prstGeom prst="rect">
            <a:avLst/>
          </a:prstGeom>
          <a:noFill/>
        </p:spPr>
        <p:txBody>
          <a:bodyPr wrap="square">
            <a:spAutoFit/>
          </a:bodyPr>
          <a:lstStyle/>
          <a:p>
            <a:pPr marL="457200" marR="0">
              <a:lnSpc>
                <a:spcPct val="115000"/>
              </a:lnSpc>
              <a:spcAft>
                <a:spcPts val="800"/>
              </a:spcAft>
              <a:buNone/>
            </a:pP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Data source: School Finance Indicators Database (District Panel). Revenue and enrollment data from U.S. Census Fiscal Survey of Local Governments (F33, public school district finances). Inflation adjustment based on BLS employment cost index, applied to education comparable wage index. </a:t>
            </a:r>
          </a:p>
        </p:txBody>
      </p:sp>
      <p:pic>
        <p:nvPicPr>
          <p:cNvPr id="12" name="Picture 11">
            <a:extLst>
              <a:ext uri="{FF2B5EF4-FFF2-40B4-BE49-F238E27FC236}">
                <a16:creationId xmlns:a16="http://schemas.microsoft.com/office/drawing/2014/main" id="{2881B680-83D1-C6B1-C8FC-307D2195495E}"/>
              </a:ext>
            </a:extLst>
          </p:cNvPr>
          <p:cNvPicPr>
            <a:picLocks noChangeAspect="1"/>
          </p:cNvPicPr>
          <p:nvPr/>
        </p:nvPicPr>
        <p:blipFill>
          <a:blip r:embed="rId5"/>
          <a:stretch>
            <a:fillRect/>
          </a:stretch>
        </p:blipFill>
        <p:spPr>
          <a:xfrm>
            <a:off x="9691430" y="1771453"/>
            <a:ext cx="2076116" cy="27093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36040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E4446-21EA-A86A-4BF5-C46815AC555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7BC25F6-EAB5-1FDE-A10D-5F31B07BB534}"/>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B9ABF1F3-12DB-EB5B-E9D7-EFF2CD06FDB6}"/>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CED07A8B-3AD0-1AF3-C2AE-F4947F0F02D1}"/>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B4DE7ED7-4843-12AE-B884-C25F196FBB8F}"/>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E6D809E8-BCD3-7A1C-98EC-687FF30963BC}"/>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EFFDEAA3-FADD-7375-5092-981F23D96612}"/>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BD14B03B-22D5-03C7-CF63-49D0918D3827}"/>
              </a:ext>
            </a:extLst>
          </p:cNvPr>
          <p:cNvSpPr>
            <a:spLocks noGrp="1"/>
          </p:cNvSpPr>
          <p:nvPr>
            <p:ph type="title"/>
          </p:nvPr>
        </p:nvSpPr>
        <p:spPr>
          <a:xfrm>
            <a:off x="517679" y="965772"/>
            <a:ext cx="10836121" cy="724916"/>
          </a:xfrm>
        </p:spPr>
        <p:txBody>
          <a:bodyPr>
            <a:normAutofit/>
          </a:bodyPr>
          <a:lstStyle/>
          <a:p>
            <a:r>
              <a:rPr lang="en-US" sz="3200" b="1" dirty="0">
                <a:solidFill>
                  <a:srgbClr val="C00000"/>
                </a:solidFill>
              </a:rPr>
              <a:t>Increased Dependence on Property Taxes</a:t>
            </a:r>
          </a:p>
        </p:txBody>
      </p:sp>
      <p:pic>
        <p:nvPicPr>
          <p:cNvPr id="2" name="Graphic 10">
            <a:extLst>
              <a:ext uri="{FF2B5EF4-FFF2-40B4-BE49-F238E27FC236}">
                <a16:creationId xmlns:a16="http://schemas.microsoft.com/office/drawing/2014/main" id="{A95A39CD-3E7F-894D-9D63-83FE384B37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1254" y="1739684"/>
            <a:ext cx="7677473" cy="5118316"/>
          </a:xfrm>
          <a:prstGeom prst="rect">
            <a:avLst/>
          </a:prstGeom>
        </p:spPr>
      </p:pic>
      <p:sp>
        <p:nvSpPr>
          <p:cNvPr id="11" name="TextBox 10">
            <a:extLst>
              <a:ext uri="{FF2B5EF4-FFF2-40B4-BE49-F238E27FC236}">
                <a16:creationId xmlns:a16="http://schemas.microsoft.com/office/drawing/2014/main" id="{33761787-2157-E167-F3D1-0828960A372C}"/>
              </a:ext>
            </a:extLst>
          </p:cNvPr>
          <p:cNvSpPr txBox="1"/>
          <p:nvPr/>
        </p:nvSpPr>
        <p:spPr>
          <a:xfrm>
            <a:off x="8848727" y="4900778"/>
            <a:ext cx="3314373" cy="1141723"/>
          </a:xfrm>
          <a:prstGeom prst="rect">
            <a:avLst/>
          </a:prstGeom>
          <a:noFill/>
        </p:spPr>
        <p:txBody>
          <a:bodyPr wrap="square">
            <a:spAutoFit/>
          </a:bodyPr>
          <a:lstStyle/>
          <a:p>
            <a:pPr marL="457200" marR="0">
              <a:lnSpc>
                <a:spcPct val="115000"/>
              </a:lnSpc>
              <a:spcAft>
                <a:spcPts val="800"/>
              </a:spcAft>
              <a:buNone/>
            </a:pP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Data source: School Finance Indicators Database (District Panel). Revenue and enrollment data from U.S. Census Fiscal Survey of Local Governments (F33, public school district finances). </a:t>
            </a:r>
          </a:p>
        </p:txBody>
      </p:sp>
      <p:pic>
        <p:nvPicPr>
          <p:cNvPr id="13" name="Picture 12">
            <a:extLst>
              <a:ext uri="{FF2B5EF4-FFF2-40B4-BE49-F238E27FC236}">
                <a16:creationId xmlns:a16="http://schemas.microsoft.com/office/drawing/2014/main" id="{0AE2E9DF-5C6B-FAD7-D961-369E7AACCF0F}"/>
              </a:ext>
            </a:extLst>
          </p:cNvPr>
          <p:cNvPicPr>
            <a:picLocks noChangeAspect="1"/>
          </p:cNvPicPr>
          <p:nvPr/>
        </p:nvPicPr>
        <p:blipFill>
          <a:blip r:embed="rId6"/>
          <a:stretch>
            <a:fillRect/>
          </a:stretch>
        </p:blipFill>
        <p:spPr>
          <a:xfrm>
            <a:off x="9598205" y="1827166"/>
            <a:ext cx="2076116" cy="27093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46798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A90E9-F2C9-C05D-DF97-715197A9219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6EC9276-8285-4249-F30C-D7357FE1B996}"/>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10050546-DC70-F390-7548-D9B197387A55}"/>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F1809C1B-DAA0-21B5-8C88-ED4A99A6FCCE}"/>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6811A3C2-6EA7-29EF-C5CE-CFE8DFE475EC}"/>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96A7B9E8-F9B6-9AB1-7EBA-4DB9507F6696}"/>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70D42581-060F-C4A1-A200-1DD8A727C3FB}"/>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CED355BF-5BCE-BBBC-A7E1-9808DEA4564A}"/>
              </a:ext>
            </a:extLst>
          </p:cNvPr>
          <p:cNvSpPr>
            <a:spLocks noGrp="1"/>
          </p:cNvSpPr>
          <p:nvPr>
            <p:ph type="title"/>
          </p:nvPr>
        </p:nvSpPr>
        <p:spPr>
          <a:xfrm>
            <a:off x="528953" y="1078787"/>
            <a:ext cx="10515600" cy="611901"/>
          </a:xfrm>
        </p:spPr>
        <p:txBody>
          <a:bodyPr>
            <a:normAutofit/>
          </a:bodyPr>
          <a:lstStyle/>
          <a:p>
            <a:r>
              <a:rPr lang="en-US" sz="3200" b="1" dirty="0">
                <a:solidFill>
                  <a:srgbClr val="C00000"/>
                </a:solidFill>
              </a:rPr>
              <a:t>Consequences – Spending</a:t>
            </a:r>
          </a:p>
        </p:txBody>
      </p:sp>
      <p:pic>
        <p:nvPicPr>
          <p:cNvPr id="2" name="Picture 1">
            <a:extLst>
              <a:ext uri="{FF2B5EF4-FFF2-40B4-BE49-F238E27FC236}">
                <a16:creationId xmlns:a16="http://schemas.microsoft.com/office/drawing/2014/main" id="{688B1196-496D-298C-AEE8-13D6A6FDFE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1980079"/>
            <a:ext cx="6096000" cy="3747648"/>
          </a:xfrm>
          <a:prstGeom prst="rect">
            <a:avLst/>
          </a:prstGeom>
          <a:noFill/>
          <a:ln>
            <a:noFill/>
          </a:ln>
        </p:spPr>
      </p:pic>
      <p:pic>
        <p:nvPicPr>
          <p:cNvPr id="10" name="Picture 9">
            <a:extLst>
              <a:ext uri="{FF2B5EF4-FFF2-40B4-BE49-F238E27FC236}">
                <a16:creationId xmlns:a16="http://schemas.microsoft.com/office/drawing/2014/main" id="{4144AAC0-13D9-A588-5712-D80AEA371F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18"/>
          <a:stretch>
            <a:fillRect/>
          </a:stretch>
        </p:blipFill>
        <p:spPr bwMode="auto">
          <a:xfrm>
            <a:off x="5971077" y="1980079"/>
            <a:ext cx="6220922" cy="3747648"/>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B499DCAC-FCF3-055F-98E9-9D9B57C6C1C9}"/>
              </a:ext>
            </a:extLst>
          </p:cNvPr>
          <p:cNvSpPr txBox="1"/>
          <p:nvPr/>
        </p:nvSpPr>
        <p:spPr>
          <a:xfrm>
            <a:off x="-1" y="5727727"/>
            <a:ext cx="12191999" cy="504625"/>
          </a:xfrm>
          <a:prstGeom prst="rect">
            <a:avLst/>
          </a:prstGeom>
          <a:noFill/>
        </p:spPr>
        <p:txBody>
          <a:bodyPr wrap="square">
            <a:spAutoFit/>
          </a:bodyPr>
          <a:lstStyle/>
          <a:p>
            <a:pPr marL="0" marR="0" algn="ctr">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Data source: School Finance Indicators Database (District Panel). Revenue and enrollment data from U.S. Census Fiscal Survey of Local Governments (F33, public school district finances). Inflation adjustment based on BLS employment cost index, applied to education comparable wage index. </a:t>
            </a:r>
          </a:p>
        </p:txBody>
      </p:sp>
      <p:sp>
        <p:nvSpPr>
          <p:cNvPr id="3" name="Oval 2">
            <a:extLst>
              <a:ext uri="{FF2B5EF4-FFF2-40B4-BE49-F238E27FC236}">
                <a16:creationId xmlns:a16="http://schemas.microsoft.com/office/drawing/2014/main" id="{9EC90F32-C11D-29E0-C9E0-807CDED43C54}"/>
              </a:ext>
            </a:extLst>
          </p:cNvPr>
          <p:cNvSpPr/>
          <p:nvPr/>
        </p:nvSpPr>
        <p:spPr>
          <a:xfrm>
            <a:off x="678094" y="4541178"/>
            <a:ext cx="287677" cy="2260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2477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45245-B35C-7E35-3064-6C4D3FC11AD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C238B74-B0DB-AE17-88C8-059065C5E97A}"/>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0AC08982-C238-53E3-07CD-E775979E9A23}"/>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BDFF7287-1212-457D-F62D-20B11A627233}"/>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18005A7F-523C-794F-38DE-39FB11381BB8}"/>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276123C7-80ED-DA81-4599-C3505C8620AB}"/>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D49809AE-EEB4-8827-8D4E-E0FA5C668533}"/>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6D735B44-9312-7A29-4687-2D05522050B3}"/>
              </a:ext>
            </a:extLst>
          </p:cNvPr>
          <p:cNvSpPr>
            <a:spLocks noGrp="1"/>
          </p:cNvSpPr>
          <p:nvPr>
            <p:ph type="title"/>
          </p:nvPr>
        </p:nvSpPr>
        <p:spPr>
          <a:xfrm>
            <a:off x="517679" y="965772"/>
            <a:ext cx="10836121" cy="724916"/>
          </a:xfrm>
        </p:spPr>
        <p:txBody>
          <a:bodyPr>
            <a:normAutofit/>
          </a:bodyPr>
          <a:lstStyle/>
          <a:p>
            <a:r>
              <a:rPr lang="en-US" sz="3200" b="1" dirty="0">
                <a:solidFill>
                  <a:srgbClr val="C00000"/>
                </a:solidFill>
              </a:rPr>
              <a:t>Middling outcomes on lower middling spending</a:t>
            </a:r>
          </a:p>
        </p:txBody>
      </p:sp>
      <p:pic>
        <p:nvPicPr>
          <p:cNvPr id="2" name="Graphic 1">
            <a:extLst>
              <a:ext uri="{FF2B5EF4-FFF2-40B4-BE49-F238E27FC236}">
                <a16:creationId xmlns:a16="http://schemas.microsoft.com/office/drawing/2014/main" id="{C6978E57-2115-0BA9-D5AA-6D3040B4E6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 y="1838605"/>
            <a:ext cx="8923365" cy="5019393"/>
          </a:xfrm>
          <a:prstGeom prst="rect">
            <a:avLst/>
          </a:prstGeom>
        </p:spPr>
      </p:pic>
      <p:sp>
        <p:nvSpPr>
          <p:cNvPr id="11" name="TextBox 10">
            <a:extLst>
              <a:ext uri="{FF2B5EF4-FFF2-40B4-BE49-F238E27FC236}">
                <a16:creationId xmlns:a16="http://schemas.microsoft.com/office/drawing/2014/main" id="{6F359655-ADE7-D20D-002B-0FA57A3F8EB7}"/>
              </a:ext>
            </a:extLst>
          </p:cNvPr>
          <p:cNvSpPr txBox="1"/>
          <p:nvPr/>
        </p:nvSpPr>
        <p:spPr>
          <a:xfrm>
            <a:off x="9493321" y="5167313"/>
            <a:ext cx="2698679" cy="929357"/>
          </a:xfrm>
          <a:prstGeom prst="rect">
            <a:avLst/>
          </a:prstGeom>
          <a:noFill/>
        </p:spPr>
        <p:txBody>
          <a:bodyPr wrap="square">
            <a:spAutoFit/>
          </a:bodyPr>
          <a:lstStyle/>
          <a:p>
            <a:pPr marL="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Data Source: School Finance Indicators Database (District Cost Database)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https://www.schoolfinancedata.org/download-data/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2" name="Picture 11">
            <a:extLst>
              <a:ext uri="{FF2B5EF4-FFF2-40B4-BE49-F238E27FC236}">
                <a16:creationId xmlns:a16="http://schemas.microsoft.com/office/drawing/2014/main" id="{921A8D9A-ABEF-1347-D497-C02C2AFB0649}"/>
              </a:ext>
            </a:extLst>
          </p:cNvPr>
          <p:cNvPicPr>
            <a:picLocks noChangeAspect="1"/>
          </p:cNvPicPr>
          <p:nvPr/>
        </p:nvPicPr>
        <p:blipFill>
          <a:blip r:embed="rId7"/>
          <a:stretch>
            <a:fillRect/>
          </a:stretch>
        </p:blipFill>
        <p:spPr>
          <a:xfrm>
            <a:off x="9670881" y="2064790"/>
            <a:ext cx="2076116" cy="27093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50630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DC412-E224-05B9-CED8-424E8046477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4BCACB6-B6E5-6BCD-D6AA-D06B55A19F98}"/>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90BB7FA7-3945-67D7-4661-0F96F5153E36}"/>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0C3EFF9B-26EB-86DE-F1EE-E0C2A8751EE4}"/>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485DDA4D-44B7-9428-7C82-A59313BCEF09}"/>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42F45B09-1EB3-EC25-E2DF-68FD3E1549A0}"/>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ED23FEF8-4071-2522-246B-FB3266B8E3D4}"/>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AF9B4051-7EBA-6ACA-0DB8-8796950AC047}"/>
              </a:ext>
            </a:extLst>
          </p:cNvPr>
          <p:cNvSpPr>
            <a:spLocks noGrp="1"/>
          </p:cNvSpPr>
          <p:nvPr>
            <p:ph type="title"/>
          </p:nvPr>
        </p:nvSpPr>
        <p:spPr>
          <a:xfrm>
            <a:off x="517679" y="965772"/>
            <a:ext cx="10836121" cy="724916"/>
          </a:xfrm>
        </p:spPr>
        <p:txBody>
          <a:bodyPr>
            <a:normAutofit/>
          </a:bodyPr>
          <a:lstStyle/>
          <a:p>
            <a:r>
              <a:rPr lang="en-US" sz="3200" b="1" dirty="0">
                <a:solidFill>
                  <a:srgbClr val="C00000"/>
                </a:solidFill>
              </a:rPr>
              <a:t>No attention to cost &amp; need in FEFP</a:t>
            </a:r>
          </a:p>
        </p:txBody>
      </p:sp>
      <p:pic>
        <p:nvPicPr>
          <p:cNvPr id="3" name="Picture 2">
            <a:extLst>
              <a:ext uri="{FF2B5EF4-FFF2-40B4-BE49-F238E27FC236}">
                <a16:creationId xmlns:a16="http://schemas.microsoft.com/office/drawing/2014/main" id="{D6D27A5C-12A3-C22A-0B3C-4DC02C0258B2}"/>
              </a:ext>
            </a:extLst>
          </p:cNvPr>
          <p:cNvPicPr>
            <a:picLocks noChangeAspect="1"/>
          </p:cNvPicPr>
          <p:nvPr/>
        </p:nvPicPr>
        <p:blipFill>
          <a:blip r:embed="rId4"/>
          <a:srcRect t="6736"/>
          <a:stretch>
            <a:fillRect/>
          </a:stretch>
        </p:blipFill>
        <p:spPr>
          <a:xfrm>
            <a:off x="0" y="1838606"/>
            <a:ext cx="8130988" cy="5005377"/>
          </a:xfrm>
          <a:prstGeom prst="rect">
            <a:avLst/>
          </a:prstGeom>
        </p:spPr>
      </p:pic>
      <p:pic>
        <p:nvPicPr>
          <p:cNvPr id="13" name="Picture 12">
            <a:extLst>
              <a:ext uri="{FF2B5EF4-FFF2-40B4-BE49-F238E27FC236}">
                <a16:creationId xmlns:a16="http://schemas.microsoft.com/office/drawing/2014/main" id="{7EB5F7EB-23D1-40B9-3558-71DFBB2381EE}"/>
              </a:ext>
            </a:extLst>
          </p:cNvPr>
          <p:cNvPicPr>
            <a:picLocks noChangeAspect="1"/>
          </p:cNvPicPr>
          <p:nvPr/>
        </p:nvPicPr>
        <p:blipFill>
          <a:blip r:embed="rId5"/>
          <a:stretch>
            <a:fillRect/>
          </a:stretch>
        </p:blipFill>
        <p:spPr>
          <a:xfrm>
            <a:off x="10006495" y="3300463"/>
            <a:ext cx="2076116" cy="2709330"/>
          </a:xfrm>
          <a:prstGeom prst="rect">
            <a:avLst/>
          </a:prstGeom>
          <a:ln>
            <a:noFill/>
          </a:ln>
          <a:effectLst>
            <a:outerShdw blurRad="190500" algn="tl" rotWithShape="0">
              <a:srgbClr val="000000">
                <a:alpha val="70000"/>
              </a:srgbClr>
            </a:outerShdw>
          </a:effectLst>
        </p:spPr>
      </p:pic>
      <p:sp>
        <p:nvSpPr>
          <p:cNvPr id="2" name="Rectangle 1">
            <a:extLst>
              <a:ext uri="{FF2B5EF4-FFF2-40B4-BE49-F238E27FC236}">
                <a16:creationId xmlns:a16="http://schemas.microsoft.com/office/drawing/2014/main" id="{7179FB3D-8044-2950-C960-C09DA0DF9287}"/>
              </a:ext>
            </a:extLst>
          </p:cNvPr>
          <p:cNvSpPr/>
          <p:nvPr/>
        </p:nvSpPr>
        <p:spPr>
          <a:xfrm>
            <a:off x="6719299" y="2773237"/>
            <a:ext cx="1181528" cy="32877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hought Bubble: Cloud 9">
            <a:extLst>
              <a:ext uri="{FF2B5EF4-FFF2-40B4-BE49-F238E27FC236}">
                <a16:creationId xmlns:a16="http://schemas.microsoft.com/office/drawing/2014/main" id="{BD3E81A5-F2A9-3146-AD21-5AFC27937130}"/>
              </a:ext>
            </a:extLst>
          </p:cNvPr>
          <p:cNvSpPr/>
          <p:nvPr/>
        </p:nvSpPr>
        <p:spPr>
          <a:xfrm>
            <a:off x="8151370" y="1455008"/>
            <a:ext cx="3543333" cy="2233684"/>
          </a:xfrm>
          <a:prstGeom prst="cloudCallout">
            <a:avLst>
              <a:gd name="adj1" fmla="val -25395"/>
              <a:gd name="adj2" fmla="val 6027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On average, kids in schools w/larger shares of low income children have fewer state &amp; local resources per pupil</a:t>
            </a:r>
          </a:p>
        </p:txBody>
      </p:sp>
      <p:pic>
        <p:nvPicPr>
          <p:cNvPr id="12" name="Picture 11">
            <a:extLst>
              <a:ext uri="{FF2B5EF4-FFF2-40B4-BE49-F238E27FC236}">
                <a16:creationId xmlns:a16="http://schemas.microsoft.com/office/drawing/2014/main" id="{EF97B9A6-5F98-C8E5-1F61-3D6703EC58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3148" y="4085545"/>
            <a:ext cx="1843209" cy="1228806"/>
          </a:xfrm>
          <a:prstGeom prst="rect">
            <a:avLst/>
          </a:prstGeom>
        </p:spPr>
      </p:pic>
    </p:spTree>
    <p:extLst>
      <p:ext uri="{BB962C8B-B14F-4D97-AF65-F5344CB8AC3E}">
        <p14:creationId xmlns:p14="http://schemas.microsoft.com/office/powerpoint/2010/main" val="2698311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520AE-E3B3-9B50-31C6-52B0B8A4338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DCF74F6-4BD6-4B7E-3A8A-44F541619B2A}"/>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16</a:t>
            </a:fld>
            <a:endParaRPr lang="en-US" dirty="0"/>
          </a:p>
        </p:txBody>
      </p:sp>
      <p:pic>
        <p:nvPicPr>
          <p:cNvPr id="6" name="Picture 5">
            <a:extLst>
              <a:ext uri="{FF2B5EF4-FFF2-40B4-BE49-F238E27FC236}">
                <a16:creationId xmlns:a16="http://schemas.microsoft.com/office/drawing/2014/main" id="{614E8AB9-7F6A-EF02-5614-3E7824158CD7}"/>
              </a:ext>
            </a:extLst>
          </p:cNvPr>
          <p:cNvPicPr>
            <a:picLocks noChangeAspect="1"/>
          </p:cNvPicPr>
          <p:nvPr/>
        </p:nvPicPr>
        <p:blipFill>
          <a:blip r:embed="rId3"/>
          <a:stretch>
            <a:fillRect/>
          </a:stretch>
        </p:blipFill>
        <p:spPr>
          <a:xfrm>
            <a:off x="10173016" y="6259606"/>
            <a:ext cx="1743075" cy="381000"/>
          </a:xfrm>
          <a:prstGeom prst="rect">
            <a:avLst/>
          </a:prstGeom>
        </p:spPr>
      </p:pic>
      <p:cxnSp>
        <p:nvCxnSpPr>
          <p:cNvPr id="7" name="Straight Connector 6">
            <a:extLst>
              <a:ext uri="{FF2B5EF4-FFF2-40B4-BE49-F238E27FC236}">
                <a16:creationId xmlns:a16="http://schemas.microsoft.com/office/drawing/2014/main" id="{3DC82337-253C-5BDE-7A94-10CF5AF41CF5}"/>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F477C3ED-7407-4812-38A1-22EB486EA9C7}"/>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2A416BCE-647E-B358-5B8A-C36100D008DC}"/>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A949ED97-248C-4510-B5D6-471E5CC6C742}"/>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B560E009-88EF-801C-B933-6FBAF14E91B9}"/>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9" name="Title 8">
            <a:extLst>
              <a:ext uri="{FF2B5EF4-FFF2-40B4-BE49-F238E27FC236}">
                <a16:creationId xmlns:a16="http://schemas.microsoft.com/office/drawing/2014/main" id="{DC458D9A-CD40-F5E4-150C-003B7DCA4467}"/>
              </a:ext>
            </a:extLst>
          </p:cNvPr>
          <p:cNvSpPr>
            <a:spLocks noGrp="1"/>
          </p:cNvSpPr>
          <p:nvPr>
            <p:ph type="title"/>
          </p:nvPr>
        </p:nvSpPr>
        <p:spPr/>
        <p:txBody>
          <a:bodyPr/>
          <a:lstStyle/>
          <a:p>
            <a:r>
              <a:rPr lang="en-US" dirty="0"/>
              <a:t>Recommendation 2 – Part 1:</a:t>
            </a:r>
          </a:p>
        </p:txBody>
      </p:sp>
      <p:sp>
        <p:nvSpPr>
          <p:cNvPr id="17" name="Content Placeholder 16">
            <a:extLst>
              <a:ext uri="{FF2B5EF4-FFF2-40B4-BE49-F238E27FC236}">
                <a16:creationId xmlns:a16="http://schemas.microsoft.com/office/drawing/2014/main" id="{0DA6A27F-FA2A-3127-9105-FC344646C2F0}"/>
              </a:ext>
            </a:extLst>
          </p:cNvPr>
          <p:cNvSpPr>
            <a:spLocks noGrp="1"/>
          </p:cNvSpPr>
          <p:nvPr>
            <p:ph sz="half" idx="11"/>
          </p:nvPr>
        </p:nvSpPr>
        <p:spPr>
          <a:xfrm>
            <a:off x="622982" y="2840517"/>
            <a:ext cx="7555247" cy="3367235"/>
          </a:xfrm>
        </p:spPr>
        <p:txBody>
          <a:bodyPr>
            <a:normAutofit fontScale="92500" lnSpcReduction="20000"/>
          </a:bodyPr>
          <a:lstStyle/>
          <a:p>
            <a:r>
              <a:rPr lang="en-US" b="1" dirty="0">
                <a:solidFill>
                  <a:srgbClr val="FF0000"/>
                </a:solidFill>
              </a:rPr>
              <a:t>Impose a moratorium on charter school expansion, including the Schools of Hope Program. The existing charter school sector in Florida is compromising equity, eroding efficiency and producing poor educational outcomes for those it serves. </a:t>
            </a:r>
          </a:p>
          <a:p>
            <a:pPr lvl="1"/>
            <a:r>
              <a:rPr lang="en-US" dirty="0"/>
              <a:t>New York’s Success Academies have no proven track record of serving children like those they’d be called upon to serve in Miami-Dade, having served very few English learners and underserving Latino communities in New York. Like Miami-Dade’s current charter sector, they have also underserved low-income populations and children with disabilities. Introduction of Success Academies in Miami-Dade will likely exacerbate equity concerns that are already significant.</a:t>
            </a:r>
          </a:p>
        </p:txBody>
      </p:sp>
      <p:pic>
        <p:nvPicPr>
          <p:cNvPr id="2" name="Picture 1">
            <a:extLst>
              <a:ext uri="{FF2B5EF4-FFF2-40B4-BE49-F238E27FC236}">
                <a16:creationId xmlns:a16="http://schemas.microsoft.com/office/drawing/2014/main" id="{9BFF272D-9AF8-E066-D816-DB6BAE3D1F06}"/>
              </a:ext>
            </a:extLst>
          </p:cNvPr>
          <p:cNvPicPr>
            <a:picLocks noChangeAspect="1"/>
          </p:cNvPicPr>
          <p:nvPr/>
        </p:nvPicPr>
        <p:blipFill>
          <a:blip r:embed="rId5"/>
          <a:stretch>
            <a:fillRect/>
          </a:stretch>
        </p:blipFill>
        <p:spPr>
          <a:xfrm>
            <a:off x="8859222" y="2557185"/>
            <a:ext cx="2627587" cy="3429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93894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D409-BAD3-BF33-838C-9F0B810199B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4A3CB47-C4C8-1B9F-99CC-991F211A8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527549" y="2909551"/>
            <a:ext cx="941537" cy="1308617"/>
          </a:xfrm>
          <a:prstGeom prst="rect">
            <a:avLst/>
          </a:prstGeom>
        </p:spPr>
      </p:pic>
      <p:pic>
        <p:nvPicPr>
          <p:cNvPr id="4" name="Picture 3">
            <a:extLst>
              <a:ext uri="{FF2B5EF4-FFF2-40B4-BE49-F238E27FC236}">
                <a16:creationId xmlns:a16="http://schemas.microsoft.com/office/drawing/2014/main" id="{06C0AEC6-37DB-9936-52D6-7C3299B5DC45}"/>
              </a:ext>
            </a:extLst>
          </p:cNvPr>
          <p:cNvPicPr>
            <a:picLocks noChangeAspect="1"/>
          </p:cNvPicPr>
          <p:nvPr/>
        </p:nvPicPr>
        <p:blipFill>
          <a:blip r:embed="rId3"/>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F4B0EE60-9FF9-EA34-9918-77B6C2E97E2E}"/>
              </a:ext>
            </a:extLst>
          </p:cNvPr>
          <p:cNvPicPr>
            <a:picLocks noChangeAspect="1"/>
          </p:cNvPicPr>
          <p:nvPr/>
        </p:nvPicPr>
        <p:blipFill>
          <a:blip r:embed="rId4"/>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25A04B0E-B3A6-7CE9-AA1C-F6CBB8BC24BB}"/>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BC00C6CB-5A99-91CF-05BD-3F59D9844CA7}"/>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9C03E4C9-78C1-28A4-6129-D557A8E5CD32}"/>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50A2CF76-993E-8157-EC3E-35518D3B1A98}"/>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26148A40-E314-BA7C-B19B-27454E6ADE37}"/>
              </a:ext>
            </a:extLst>
          </p:cNvPr>
          <p:cNvSpPr>
            <a:spLocks noGrp="1"/>
          </p:cNvSpPr>
          <p:nvPr>
            <p:ph type="title"/>
          </p:nvPr>
        </p:nvSpPr>
        <p:spPr>
          <a:xfrm>
            <a:off x="517679" y="976046"/>
            <a:ext cx="10515600" cy="714642"/>
          </a:xfrm>
        </p:spPr>
        <p:txBody>
          <a:bodyPr>
            <a:normAutofit/>
          </a:bodyPr>
          <a:lstStyle/>
          <a:p>
            <a:r>
              <a:rPr lang="en-US" sz="3200" b="1" dirty="0" err="1">
                <a:solidFill>
                  <a:srgbClr val="C00000"/>
                </a:solidFill>
              </a:rPr>
              <a:t>Segregative</a:t>
            </a:r>
            <a:r>
              <a:rPr lang="en-US" sz="3200" b="1" dirty="0">
                <a:solidFill>
                  <a:srgbClr val="C00000"/>
                </a:solidFill>
              </a:rPr>
              <a:t> inefficiency &amp; inequity</a:t>
            </a:r>
          </a:p>
        </p:txBody>
      </p:sp>
      <p:pic>
        <p:nvPicPr>
          <p:cNvPr id="2" name="Picture 1">
            <a:extLst>
              <a:ext uri="{FF2B5EF4-FFF2-40B4-BE49-F238E27FC236}">
                <a16:creationId xmlns:a16="http://schemas.microsoft.com/office/drawing/2014/main" id="{38F72206-8E78-CA48-F859-4CF8E2A9BB7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86750" y="1771453"/>
            <a:ext cx="6963874" cy="4974196"/>
          </a:xfrm>
          <a:prstGeom prst="rect">
            <a:avLst/>
          </a:prstGeom>
          <a:noFill/>
        </p:spPr>
      </p:pic>
      <p:sp>
        <p:nvSpPr>
          <p:cNvPr id="10" name="TextBox 9">
            <a:extLst>
              <a:ext uri="{FF2B5EF4-FFF2-40B4-BE49-F238E27FC236}">
                <a16:creationId xmlns:a16="http://schemas.microsoft.com/office/drawing/2014/main" id="{2A9D435D-3B4B-106D-4018-1D842AFD5E8A}"/>
              </a:ext>
            </a:extLst>
          </p:cNvPr>
          <p:cNvSpPr txBox="1"/>
          <p:nvPr/>
        </p:nvSpPr>
        <p:spPr>
          <a:xfrm>
            <a:off x="7516907" y="4258551"/>
            <a:ext cx="4538324" cy="2093778"/>
          </a:xfrm>
          <a:prstGeom prst="rect">
            <a:avLst/>
          </a:prstGeom>
          <a:noFill/>
        </p:spPr>
        <p:txBody>
          <a:bodyPr wrap="square">
            <a:spAutoFit/>
          </a:bodyPr>
          <a:lstStyle/>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NCES </a:t>
            </a:r>
            <a:r>
              <a:rPr lang="en-US" sz="1200" dirty="0">
                <a:latin typeface="Calibri" panose="020F0502020204030204" pitchFamily="34" charset="0"/>
                <a:ea typeface="Times New Roman" panose="02020603050405020304" pitchFamily="18" charset="0"/>
                <a:cs typeface="Times New Roman" panose="02020603050405020304" pitchFamily="18" charset="0"/>
              </a:rPr>
              <a:t>Neighborhood Poverty Index: </a:t>
            </a:r>
            <a:r>
              <a:rPr lang="en-US" sz="1200" dirty="0">
                <a:latin typeface="Calibri" panose="020F0502020204030204" pitchFamily="34" charset="0"/>
                <a:ea typeface="Times New Roman" panose="02020603050405020304" pitchFamily="18" charset="0"/>
                <a:cs typeface="Times New Roman" panose="02020603050405020304" pitchFamily="18" charset="0"/>
                <a:hlinkClick r:id="rId6"/>
              </a:rPr>
              <a:t>https://nces.ed.gov/programs/edge/Economic/NeighborhoodPoverty</a:t>
            </a:r>
            <a:r>
              <a:rPr lang="en-US" sz="1200" dirty="0">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FLDOE Enrollment &amp; Assessment Data: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7"/>
              </a:rPr>
              <a:t>https://www.fldoe.org/accountability/data-sys/edu-info-accountability-services/pk-12-public-school-data-pubs-reports/index.stml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&amp;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8"/>
              </a:rPr>
              <a:t>https://edudata.fldoe.org/AdvancedReports_Tableau.html?StudentEnrollments=true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1" name="Picture 10">
            <a:extLst>
              <a:ext uri="{FF2B5EF4-FFF2-40B4-BE49-F238E27FC236}">
                <a16:creationId xmlns:a16="http://schemas.microsoft.com/office/drawing/2014/main" id="{FFAF437D-4FBA-10EC-E3C0-3675EDA0773F}"/>
              </a:ext>
            </a:extLst>
          </p:cNvPr>
          <p:cNvPicPr>
            <a:picLocks noChangeAspect="1"/>
          </p:cNvPicPr>
          <p:nvPr/>
        </p:nvPicPr>
        <p:blipFill>
          <a:blip r:embed="rId9"/>
          <a:stretch>
            <a:fillRect/>
          </a:stretch>
        </p:blipFill>
        <p:spPr>
          <a:xfrm>
            <a:off x="9716407" y="1771453"/>
            <a:ext cx="1843933" cy="2406331"/>
          </a:xfrm>
          <a:prstGeom prst="rect">
            <a:avLst/>
          </a:prstGeom>
          <a:ln>
            <a:noFill/>
          </a:ln>
          <a:effectLst>
            <a:outerShdw blurRad="190500" algn="tl" rotWithShape="0">
              <a:srgbClr val="000000">
                <a:alpha val="70000"/>
              </a:srgbClr>
            </a:outerShdw>
          </a:effectLst>
        </p:spPr>
      </p:pic>
      <p:sp>
        <p:nvSpPr>
          <p:cNvPr id="3" name="Thought Bubble: Cloud 2">
            <a:extLst>
              <a:ext uri="{FF2B5EF4-FFF2-40B4-BE49-F238E27FC236}">
                <a16:creationId xmlns:a16="http://schemas.microsoft.com/office/drawing/2014/main" id="{1032D09A-25D8-3D03-4D90-898C6B4F9DF8}"/>
              </a:ext>
            </a:extLst>
          </p:cNvPr>
          <p:cNvSpPr/>
          <p:nvPr/>
        </p:nvSpPr>
        <p:spPr>
          <a:xfrm>
            <a:off x="5363110" y="2370899"/>
            <a:ext cx="2987514" cy="968290"/>
          </a:xfrm>
          <a:prstGeom prst="cloudCallout">
            <a:avLst>
              <a:gd name="adj1" fmla="val 62845"/>
              <a:gd name="adj2" fmla="val 2642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Charters are in lower income neighborhoods</a:t>
            </a:r>
          </a:p>
        </p:txBody>
      </p:sp>
    </p:spTree>
    <p:extLst>
      <p:ext uri="{BB962C8B-B14F-4D97-AF65-F5344CB8AC3E}">
        <p14:creationId xmlns:p14="http://schemas.microsoft.com/office/powerpoint/2010/main" val="1847462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AF33-6FA3-1088-5602-03D70E978D94}"/>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C111ACE1-BDE6-017B-1485-C584B6CD6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034389" y="2954811"/>
            <a:ext cx="941537" cy="1308617"/>
          </a:xfrm>
          <a:prstGeom prst="rect">
            <a:avLst/>
          </a:prstGeom>
        </p:spPr>
      </p:pic>
      <p:pic>
        <p:nvPicPr>
          <p:cNvPr id="4" name="Picture 3">
            <a:extLst>
              <a:ext uri="{FF2B5EF4-FFF2-40B4-BE49-F238E27FC236}">
                <a16:creationId xmlns:a16="http://schemas.microsoft.com/office/drawing/2014/main" id="{9C05C7DD-6064-9972-5EF1-F6DE694C348D}"/>
              </a:ext>
            </a:extLst>
          </p:cNvPr>
          <p:cNvPicPr>
            <a:picLocks noChangeAspect="1"/>
          </p:cNvPicPr>
          <p:nvPr/>
        </p:nvPicPr>
        <p:blipFill>
          <a:blip r:embed="rId3"/>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684ECBBC-73CA-92E8-F7B6-7F53668FD189}"/>
              </a:ext>
            </a:extLst>
          </p:cNvPr>
          <p:cNvPicPr>
            <a:picLocks noChangeAspect="1"/>
          </p:cNvPicPr>
          <p:nvPr/>
        </p:nvPicPr>
        <p:blipFill>
          <a:blip r:embed="rId4"/>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F505FBCB-67E4-ED83-3237-49A4710208D4}"/>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C40473DE-FBA7-5C2E-D449-4CD5874A4B02}"/>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79DD766C-3291-A539-05BA-D17030C790E1}"/>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3E41838F-1DB3-226E-CD46-A89A90AFADA2}"/>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4F29C6DF-B410-D3CE-FCD0-B719F63E0821}"/>
              </a:ext>
            </a:extLst>
          </p:cNvPr>
          <p:cNvSpPr>
            <a:spLocks noGrp="1"/>
          </p:cNvSpPr>
          <p:nvPr>
            <p:ph type="title"/>
          </p:nvPr>
        </p:nvSpPr>
        <p:spPr>
          <a:xfrm>
            <a:off x="517679" y="976046"/>
            <a:ext cx="10515600" cy="714642"/>
          </a:xfrm>
        </p:spPr>
        <p:txBody>
          <a:bodyPr>
            <a:normAutofit/>
          </a:bodyPr>
          <a:lstStyle/>
          <a:p>
            <a:r>
              <a:rPr lang="en-US" sz="3200" b="1" dirty="0" err="1">
                <a:solidFill>
                  <a:srgbClr val="C00000"/>
                </a:solidFill>
              </a:rPr>
              <a:t>Segregative</a:t>
            </a:r>
            <a:r>
              <a:rPr lang="en-US" sz="3200" b="1" dirty="0">
                <a:solidFill>
                  <a:srgbClr val="C00000"/>
                </a:solidFill>
              </a:rPr>
              <a:t> inefficiency &amp; inequity</a:t>
            </a:r>
          </a:p>
        </p:txBody>
      </p:sp>
      <p:pic>
        <p:nvPicPr>
          <p:cNvPr id="2" name="Picture 1">
            <a:extLst>
              <a:ext uri="{FF2B5EF4-FFF2-40B4-BE49-F238E27FC236}">
                <a16:creationId xmlns:a16="http://schemas.microsoft.com/office/drawing/2014/main" id="{4EA17657-A4C3-21B9-69E9-A89F10F5286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574" y="1838604"/>
            <a:ext cx="7216740" cy="4943129"/>
          </a:xfrm>
          <a:prstGeom prst="rect">
            <a:avLst/>
          </a:prstGeom>
          <a:noFill/>
        </p:spPr>
      </p:pic>
      <p:sp>
        <p:nvSpPr>
          <p:cNvPr id="11" name="TextBox 10">
            <a:extLst>
              <a:ext uri="{FF2B5EF4-FFF2-40B4-BE49-F238E27FC236}">
                <a16:creationId xmlns:a16="http://schemas.microsoft.com/office/drawing/2014/main" id="{89A21D54-4D23-9C6E-23DA-9E785A098161}"/>
              </a:ext>
            </a:extLst>
          </p:cNvPr>
          <p:cNvSpPr txBox="1"/>
          <p:nvPr/>
        </p:nvSpPr>
        <p:spPr>
          <a:xfrm>
            <a:off x="7922314" y="4831558"/>
            <a:ext cx="3993777" cy="1354089"/>
          </a:xfrm>
          <a:prstGeom prst="rect">
            <a:avLst/>
          </a:prstGeom>
          <a:noFill/>
        </p:spPr>
        <p:txBody>
          <a:bodyPr wrap="square">
            <a:spAutoFit/>
          </a:bodyPr>
          <a:lstStyle/>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FLDOE Enrollment &amp; Assessment Data: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https://www.fldoe.org/accountability/data-sys/edu-info-accountability-services/pk-12-public-school-data-pubs-reports/index.stml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&amp;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7"/>
              </a:rPr>
              <a:t>https://edudata.fldoe.org/AdvancedReports_Tableau.html?StudentEnrollments=true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2" name="Picture 11">
            <a:extLst>
              <a:ext uri="{FF2B5EF4-FFF2-40B4-BE49-F238E27FC236}">
                <a16:creationId xmlns:a16="http://schemas.microsoft.com/office/drawing/2014/main" id="{5992E05B-AFDC-4222-B260-3F5951708EF0}"/>
              </a:ext>
            </a:extLst>
          </p:cNvPr>
          <p:cNvPicPr>
            <a:picLocks noChangeAspect="1"/>
          </p:cNvPicPr>
          <p:nvPr/>
        </p:nvPicPr>
        <p:blipFill>
          <a:blip r:embed="rId8"/>
          <a:stretch>
            <a:fillRect/>
          </a:stretch>
        </p:blipFill>
        <p:spPr>
          <a:xfrm>
            <a:off x="9163656" y="1906457"/>
            <a:ext cx="2076116" cy="2709330"/>
          </a:xfrm>
          <a:prstGeom prst="rect">
            <a:avLst/>
          </a:prstGeom>
          <a:ln>
            <a:noFill/>
          </a:ln>
          <a:effectLst>
            <a:outerShdw blurRad="190500" algn="tl" rotWithShape="0">
              <a:srgbClr val="000000">
                <a:alpha val="70000"/>
              </a:srgbClr>
            </a:outerShdw>
          </a:effectLst>
        </p:spPr>
      </p:pic>
      <p:sp>
        <p:nvSpPr>
          <p:cNvPr id="3" name="Thought Bubble: Cloud 2">
            <a:extLst>
              <a:ext uri="{FF2B5EF4-FFF2-40B4-BE49-F238E27FC236}">
                <a16:creationId xmlns:a16="http://schemas.microsoft.com/office/drawing/2014/main" id="{8986992B-3907-2A07-CFF0-90DDB8991C03}"/>
              </a:ext>
            </a:extLst>
          </p:cNvPr>
          <p:cNvSpPr/>
          <p:nvPr/>
        </p:nvSpPr>
        <p:spPr>
          <a:xfrm>
            <a:off x="6022058" y="1838605"/>
            <a:ext cx="3050022" cy="968290"/>
          </a:xfrm>
          <a:prstGeom prst="cloudCallout">
            <a:avLst>
              <a:gd name="adj1" fmla="val 22958"/>
              <a:gd name="adj2" fmla="val 9008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Charters serve fewer low income children</a:t>
            </a:r>
          </a:p>
        </p:txBody>
      </p:sp>
      <p:sp>
        <p:nvSpPr>
          <p:cNvPr id="10" name="Thought Bubble: Cloud 9">
            <a:extLst>
              <a:ext uri="{FF2B5EF4-FFF2-40B4-BE49-F238E27FC236}">
                <a16:creationId xmlns:a16="http://schemas.microsoft.com/office/drawing/2014/main" id="{D1089872-81F5-3C3E-0730-089A1662E624}"/>
              </a:ext>
            </a:extLst>
          </p:cNvPr>
          <p:cNvSpPr/>
          <p:nvPr/>
        </p:nvSpPr>
        <p:spPr>
          <a:xfrm>
            <a:off x="7941017" y="5481816"/>
            <a:ext cx="3050022" cy="968290"/>
          </a:xfrm>
          <a:prstGeom prst="cloudCallout">
            <a:avLst>
              <a:gd name="adj1" fmla="val -54519"/>
              <a:gd name="adj2" fmla="val -3087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Charters serve far fewer ELL children or w/Disabilities</a:t>
            </a:r>
          </a:p>
        </p:txBody>
      </p:sp>
    </p:spTree>
    <p:extLst>
      <p:ext uri="{BB962C8B-B14F-4D97-AF65-F5344CB8AC3E}">
        <p14:creationId xmlns:p14="http://schemas.microsoft.com/office/powerpoint/2010/main" val="2736545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4FC36-98E4-778D-2EAD-3885BD4A62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1265E45-5894-118D-BFB7-0CD5A75A2824}"/>
              </a:ext>
            </a:extLst>
          </p:cNvPr>
          <p:cNvPicPr>
            <a:picLocks noChangeAspect="1"/>
          </p:cNvPicPr>
          <p:nvPr/>
        </p:nvPicPr>
        <p:blipFill>
          <a:blip r:embed="rId3"/>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A9959613-9634-B417-F967-7857549F59CC}"/>
              </a:ext>
            </a:extLst>
          </p:cNvPr>
          <p:cNvPicPr>
            <a:picLocks noChangeAspect="1"/>
          </p:cNvPicPr>
          <p:nvPr/>
        </p:nvPicPr>
        <p:blipFill>
          <a:blip r:embed="rId4"/>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6B5AE72C-F4E8-D10B-7BBC-D2D32AE7F986}"/>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19B1D019-EBCC-36C6-EE6E-CB5CAAA2CC69}"/>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95ECDF19-941A-7DC0-0F82-02B97C2C0CCD}"/>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0C7F3047-DF2E-A1A0-36C7-4C98650F82A9}"/>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3F823819-5536-06EC-2FEA-C4F75DD12C6C}"/>
              </a:ext>
            </a:extLst>
          </p:cNvPr>
          <p:cNvSpPr>
            <a:spLocks noGrp="1"/>
          </p:cNvSpPr>
          <p:nvPr>
            <p:ph type="title"/>
          </p:nvPr>
        </p:nvSpPr>
        <p:spPr>
          <a:xfrm>
            <a:off x="517679" y="1099336"/>
            <a:ext cx="10515600" cy="591352"/>
          </a:xfrm>
        </p:spPr>
        <p:txBody>
          <a:bodyPr>
            <a:normAutofit/>
          </a:bodyPr>
          <a:lstStyle/>
          <a:p>
            <a:r>
              <a:rPr lang="en-US" sz="3200" b="1" dirty="0">
                <a:solidFill>
                  <a:srgbClr val="C00000"/>
                </a:solidFill>
              </a:rPr>
              <a:t>Low Outcomes of Florida Charter Schools</a:t>
            </a:r>
          </a:p>
        </p:txBody>
      </p:sp>
      <p:pic>
        <p:nvPicPr>
          <p:cNvPr id="2" name="Picture 1">
            <a:extLst>
              <a:ext uri="{FF2B5EF4-FFF2-40B4-BE49-F238E27FC236}">
                <a16:creationId xmlns:a16="http://schemas.microsoft.com/office/drawing/2014/main" id="{002D657F-DD73-C297-F43F-64E6F0F2672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0918" y="1800547"/>
            <a:ext cx="7080435" cy="5057453"/>
          </a:xfrm>
          <a:prstGeom prst="rect">
            <a:avLst/>
          </a:prstGeom>
          <a:noFill/>
        </p:spPr>
      </p:pic>
      <p:sp>
        <p:nvSpPr>
          <p:cNvPr id="10" name="TextBox 9">
            <a:extLst>
              <a:ext uri="{FF2B5EF4-FFF2-40B4-BE49-F238E27FC236}">
                <a16:creationId xmlns:a16="http://schemas.microsoft.com/office/drawing/2014/main" id="{37E1983B-EB8B-FBEB-0009-3E87E865C8F6}"/>
              </a:ext>
            </a:extLst>
          </p:cNvPr>
          <p:cNvSpPr txBox="1"/>
          <p:nvPr/>
        </p:nvSpPr>
        <p:spPr>
          <a:xfrm>
            <a:off x="7922314" y="4732314"/>
            <a:ext cx="3993777" cy="1354089"/>
          </a:xfrm>
          <a:prstGeom prst="rect">
            <a:avLst/>
          </a:prstGeom>
          <a:noFill/>
        </p:spPr>
        <p:txBody>
          <a:bodyPr wrap="square">
            <a:spAutoFit/>
          </a:bodyPr>
          <a:lstStyle/>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FLDOE Enrollment &amp; Assessment Data: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https://www.fldoe.org/accountability/data-sys/edu-info-accountability-services/pk-12-public-school-data-pubs-reports/index.stml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&amp;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7"/>
              </a:rPr>
              <a:t>https://edudata.fldoe.org/AdvancedReports_Tableau.html?StudentEnrollments=true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1" name="Picture 10">
            <a:extLst>
              <a:ext uri="{FF2B5EF4-FFF2-40B4-BE49-F238E27FC236}">
                <a16:creationId xmlns:a16="http://schemas.microsoft.com/office/drawing/2014/main" id="{3D9B4847-9978-2CF9-9730-389FFE99B7C4}"/>
              </a:ext>
            </a:extLst>
          </p:cNvPr>
          <p:cNvPicPr>
            <a:picLocks noChangeAspect="1"/>
          </p:cNvPicPr>
          <p:nvPr/>
        </p:nvPicPr>
        <p:blipFill>
          <a:blip r:embed="rId8"/>
          <a:stretch>
            <a:fillRect/>
          </a:stretch>
        </p:blipFill>
        <p:spPr>
          <a:xfrm>
            <a:off x="9395595" y="1936383"/>
            <a:ext cx="2076116" cy="2709330"/>
          </a:xfrm>
          <a:prstGeom prst="rect">
            <a:avLst/>
          </a:prstGeom>
          <a:ln>
            <a:noFill/>
          </a:ln>
          <a:effectLst>
            <a:outerShdw blurRad="190500" algn="tl" rotWithShape="0">
              <a:srgbClr val="000000">
                <a:alpha val="70000"/>
              </a:srgbClr>
            </a:outerShdw>
          </a:effectLst>
        </p:spPr>
      </p:pic>
      <p:pic>
        <p:nvPicPr>
          <p:cNvPr id="12" name="Picture 11">
            <a:extLst>
              <a:ext uri="{FF2B5EF4-FFF2-40B4-BE49-F238E27FC236}">
                <a16:creationId xmlns:a16="http://schemas.microsoft.com/office/drawing/2014/main" id="{03838094-9073-4CD4-49A2-D0D65CD67FB7}"/>
              </a:ext>
            </a:extLst>
          </p:cNvPr>
          <p:cNvPicPr>
            <a:picLocks noChangeAspect="1"/>
          </p:cNvPicPr>
          <p:nvPr/>
        </p:nvPicPr>
        <p:blipFill>
          <a:blip r:embed="rId9">
            <a:extLst>
              <a:ext uri="{28A0092B-C50C-407E-A947-70E740481C1C}">
                <a14:useLocalDpi xmlns:a14="http://schemas.microsoft.com/office/drawing/2010/main" val="0"/>
              </a:ext>
            </a:extLst>
          </a:blip>
          <a:srcRect l="23156" t="13263"/>
          <a:stretch>
            <a:fillRect/>
          </a:stretch>
        </p:blipFill>
        <p:spPr>
          <a:xfrm>
            <a:off x="6898072" y="4736885"/>
            <a:ext cx="823755" cy="1394717"/>
          </a:xfrm>
          <a:prstGeom prst="rect">
            <a:avLst/>
          </a:prstGeom>
        </p:spPr>
      </p:pic>
    </p:spTree>
    <p:extLst>
      <p:ext uri="{BB962C8B-B14F-4D97-AF65-F5344CB8AC3E}">
        <p14:creationId xmlns:p14="http://schemas.microsoft.com/office/powerpoint/2010/main" val="196057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61BFE-86F7-E621-1C29-6AB6E04DF14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58336D-3E42-06E5-D3E6-E4B4C249E41F}"/>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2</a:t>
            </a:fld>
            <a:endParaRPr lang="en-US" dirty="0"/>
          </a:p>
        </p:txBody>
      </p:sp>
      <p:pic>
        <p:nvPicPr>
          <p:cNvPr id="6" name="Picture 5">
            <a:extLst>
              <a:ext uri="{FF2B5EF4-FFF2-40B4-BE49-F238E27FC236}">
                <a16:creationId xmlns:a16="http://schemas.microsoft.com/office/drawing/2014/main" id="{5A1B434A-CB07-9244-7952-2E9BBA6173A7}"/>
              </a:ext>
            </a:extLst>
          </p:cNvPr>
          <p:cNvPicPr>
            <a:picLocks noChangeAspect="1"/>
          </p:cNvPicPr>
          <p:nvPr/>
        </p:nvPicPr>
        <p:blipFill>
          <a:blip r:embed="rId3"/>
          <a:stretch>
            <a:fillRect/>
          </a:stretch>
        </p:blipFill>
        <p:spPr>
          <a:xfrm>
            <a:off x="10173016" y="6259606"/>
            <a:ext cx="1743075" cy="381000"/>
          </a:xfrm>
          <a:prstGeom prst="rect">
            <a:avLst/>
          </a:prstGeom>
        </p:spPr>
      </p:pic>
      <p:cxnSp>
        <p:nvCxnSpPr>
          <p:cNvPr id="7" name="Straight Connector 6">
            <a:extLst>
              <a:ext uri="{FF2B5EF4-FFF2-40B4-BE49-F238E27FC236}">
                <a16:creationId xmlns:a16="http://schemas.microsoft.com/office/drawing/2014/main" id="{61287D56-04D3-4FF9-ECEE-88DD4633D68E}"/>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8B5B4FF2-F505-F495-FCF9-30CC6AF8FEF6}"/>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A6F90A3B-A72F-564B-D35D-F0BB8B416D46}"/>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FFDFA6D0-0BA4-D1C4-F0F8-BF41EF276FF6}"/>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888FE228-5599-A349-80CF-B7BFA709E3DB}"/>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9" name="Title 8">
            <a:extLst>
              <a:ext uri="{FF2B5EF4-FFF2-40B4-BE49-F238E27FC236}">
                <a16:creationId xmlns:a16="http://schemas.microsoft.com/office/drawing/2014/main" id="{C73DF604-4138-2513-01CD-9DBAFFB56FC5}"/>
              </a:ext>
            </a:extLst>
          </p:cNvPr>
          <p:cNvSpPr>
            <a:spLocks noGrp="1"/>
          </p:cNvSpPr>
          <p:nvPr>
            <p:ph type="title"/>
          </p:nvPr>
        </p:nvSpPr>
        <p:spPr/>
        <p:txBody>
          <a:bodyPr/>
          <a:lstStyle/>
          <a:p>
            <a:r>
              <a:rPr lang="en-US" dirty="0"/>
              <a:t>Florida Constitution</a:t>
            </a:r>
          </a:p>
        </p:txBody>
      </p:sp>
      <p:sp>
        <p:nvSpPr>
          <p:cNvPr id="17" name="Content Placeholder 16">
            <a:extLst>
              <a:ext uri="{FF2B5EF4-FFF2-40B4-BE49-F238E27FC236}">
                <a16:creationId xmlns:a16="http://schemas.microsoft.com/office/drawing/2014/main" id="{DE227512-8368-2320-8D0E-B0E030171FA9}"/>
              </a:ext>
            </a:extLst>
          </p:cNvPr>
          <p:cNvSpPr>
            <a:spLocks noGrp="1"/>
          </p:cNvSpPr>
          <p:nvPr>
            <p:ph sz="half" idx="11"/>
          </p:nvPr>
        </p:nvSpPr>
        <p:spPr>
          <a:xfrm>
            <a:off x="622982" y="2484573"/>
            <a:ext cx="5703337" cy="3370778"/>
          </a:xfrm>
          <a:blipFill>
            <a:blip r:embed="rId5"/>
            <a:tile tx="0" ty="0" sx="100000" sy="100000" flip="none" algn="tl"/>
          </a:blipFill>
        </p:spPr>
        <p:txBody>
          <a:bodyPr>
            <a:normAutofit fontScale="85000" lnSpcReduction="10000"/>
          </a:bodyPr>
          <a:lstStyle/>
          <a:p>
            <a:r>
              <a:rPr lang="en-US" sz="3200" dirty="0"/>
              <a:t>Article IX, Section 1</a:t>
            </a:r>
            <a:endParaRPr lang="en-US" sz="3200" i="1" dirty="0"/>
          </a:p>
          <a:p>
            <a:pPr lvl="1"/>
            <a:r>
              <a:rPr lang="en-US" sz="3600" i="1" dirty="0"/>
              <a:t>“Adequate provision shall be made by law for a uniform, efficient, safe, secure, and high quality system of </a:t>
            </a:r>
            <a:r>
              <a:rPr lang="en-US" sz="3600" b="1" i="1" dirty="0"/>
              <a:t>free public schools </a:t>
            </a:r>
            <a:r>
              <a:rPr lang="en-US" sz="3600" i="1" dirty="0"/>
              <a:t>that allows students to obtain a high quality education…” </a:t>
            </a:r>
          </a:p>
          <a:p>
            <a:pPr lvl="2"/>
            <a:r>
              <a:rPr lang="en-US" sz="1400" dirty="0"/>
              <a:t>Ratified by voters in 1998 &amp; 2002</a:t>
            </a:r>
          </a:p>
        </p:txBody>
      </p:sp>
      <p:sp>
        <p:nvSpPr>
          <p:cNvPr id="2" name="Content Placeholder 16">
            <a:extLst>
              <a:ext uri="{FF2B5EF4-FFF2-40B4-BE49-F238E27FC236}">
                <a16:creationId xmlns:a16="http://schemas.microsoft.com/office/drawing/2014/main" id="{FFC0944B-CF91-1936-D882-3AD9FD142BA2}"/>
              </a:ext>
            </a:extLst>
          </p:cNvPr>
          <p:cNvSpPr txBox="1">
            <a:spLocks/>
          </p:cNvSpPr>
          <p:nvPr/>
        </p:nvSpPr>
        <p:spPr>
          <a:xfrm>
            <a:off x="6431622" y="2528871"/>
            <a:ext cx="5619417" cy="27310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CA3548"/>
              </a:buClr>
              <a:buFont typeface="Courier New" panose="02070309020205020404" pitchFamily="49" charset="0"/>
              <a:buChar char="o"/>
              <a:defRPr sz="2000" b="0" i="0" kern="1200">
                <a:solidFill>
                  <a:srgbClr val="1D3569"/>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i="1" dirty="0"/>
              <a:t>not merely “adequate” but “high quality;”</a:t>
            </a:r>
          </a:p>
          <a:p>
            <a:pPr lvl="1"/>
            <a:r>
              <a:rPr lang="en-US" sz="1900" i="1" dirty="0"/>
              <a:t>FLSC called this “puffing”</a:t>
            </a:r>
          </a:p>
          <a:p>
            <a:pPr lvl="0"/>
            <a:r>
              <a:rPr lang="en-US" i="1" dirty="0"/>
              <a:t>not merely the system of public schools itself, but the education obtained from that system; </a:t>
            </a:r>
          </a:p>
          <a:p>
            <a:pPr lvl="1"/>
            <a:r>
              <a:rPr lang="en-US" sz="1900" i="1" dirty="0"/>
              <a:t>FLSC considered this an unmanageable standard (&amp; unrelated to funding because funding has nothing to do with school quality)</a:t>
            </a:r>
          </a:p>
          <a:p>
            <a:pPr lvl="0"/>
            <a:r>
              <a:rPr lang="en-US" i="1" dirty="0"/>
              <a:t>the system </a:t>
            </a:r>
            <a:r>
              <a:rPr lang="en-US" b="1" i="1" u="sng" dirty="0"/>
              <a:t>shall</a:t>
            </a:r>
            <a:r>
              <a:rPr lang="en-US" i="1" dirty="0"/>
              <a:t> be uniform, efficient, safe and secure; </a:t>
            </a:r>
          </a:p>
          <a:p>
            <a:pPr lvl="0"/>
            <a:r>
              <a:rPr lang="en-US" i="1" dirty="0"/>
              <a:t>the system shall be one of “free public schools.”</a:t>
            </a:r>
          </a:p>
        </p:txBody>
      </p:sp>
      <p:sp>
        <p:nvSpPr>
          <p:cNvPr id="4" name="TextBox 3">
            <a:extLst>
              <a:ext uri="{FF2B5EF4-FFF2-40B4-BE49-F238E27FC236}">
                <a16:creationId xmlns:a16="http://schemas.microsoft.com/office/drawing/2014/main" id="{21DC3931-07F8-A256-D53B-7CDEA0B7B7CE}"/>
              </a:ext>
            </a:extLst>
          </p:cNvPr>
          <p:cNvSpPr txBox="1"/>
          <p:nvPr/>
        </p:nvSpPr>
        <p:spPr>
          <a:xfrm>
            <a:off x="6928056" y="5350726"/>
            <a:ext cx="3037726" cy="504625"/>
          </a:xfrm>
          <a:prstGeom prst="rect">
            <a:avLst/>
          </a:prstGeom>
          <a:noFill/>
        </p:spPr>
        <p:txBody>
          <a:bodyPr wrap="square">
            <a:spAutoFit/>
          </a:bodyPr>
          <a:lstStyle/>
          <a:p>
            <a:pPr marL="2286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CITIZENS FOR STRONG SCHOOLS v. State, 262 So. 3d 127 - Fla: Supreme Court 2019</a:t>
            </a:r>
          </a:p>
        </p:txBody>
      </p:sp>
    </p:spTree>
    <p:extLst>
      <p:ext uri="{BB962C8B-B14F-4D97-AF65-F5344CB8AC3E}">
        <p14:creationId xmlns:p14="http://schemas.microsoft.com/office/powerpoint/2010/main" val="469479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08A6-DBD1-0C8D-16BA-165A2F61801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2E1C6B3-8608-65EC-59F0-CE594ECE001E}"/>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2CD78BCF-9B3E-64C1-E682-876AD9E897D8}"/>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C2316D30-5077-B4BD-7F65-07810E17C335}"/>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EA8FDA80-C4F3-B910-8F84-65C7394B14BF}"/>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9388F7F6-7770-0300-CB79-2E459EA09D96}"/>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2F4F9FA8-9D3B-62FF-38E1-3822B488A14F}"/>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6F85BBDD-15CD-5E61-7442-99656262DDBD}"/>
              </a:ext>
            </a:extLst>
          </p:cNvPr>
          <p:cNvSpPr>
            <a:spLocks noGrp="1"/>
          </p:cNvSpPr>
          <p:nvPr>
            <p:ph type="title"/>
          </p:nvPr>
        </p:nvSpPr>
        <p:spPr>
          <a:xfrm>
            <a:off x="517679" y="1099336"/>
            <a:ext cx="10515600" cy="591352"/>
          </a:xfrm>
        </p:spPr>
        <p:txBody>
          <a:bodyPr>
            <a:normAutofit/>
          </a:bodyPr>
          <a:lstStyle/>
          <a:p>
            <a:r>
              <a:rPr lang="en-US" sz="3200" b="1" dirty="0">
                <a:solidFill>
                  <a:srgbClr val="C00000"/>
                </a:solidFill>
              </a:rPr>
              <a:t>Low Outcomes of Florida Charter Schools</a:t>
            </a:r>
          </a:p>
        </p:txBody>
      </p:sp>
      <p:sp>
        <p:nvSpPr>
          <p:cNvPr id="10" name="TextBox 9">
            <a:extLst>
              <a:ext uri="{FF2B5EF4-FFF2-40B4-BE49-F238E27FC236}">
                <a16:creationId xmlns:a16="http://schemas.microsoft.com/office/drawing/2014/main" id="{93BB850D-B4DB-D554-6F1A-E465A2223726}"/>
              </a:ext>
            </a:extLst>
          </p:cNvPr>
          <p:cNvSpPr txBox="1"/>
          <p:nvPr/>
        </p:nvSpPr>
        <p:spPr>
          <a:xfrm>
            <a:off x="7922314" y="4732314"/>
            <a:ext cx="3993777" cy="1354089"/>
          </a:xfrm>
          <a:prstGeom prst="rect">
            <a:avLst/>
          </a:prstGeom>
          <a:noFill/>
        </p:spPr>
        <p:txBody>
          <a:bodyPr wrap="square">
            <a:spAutoFit/>
          </a:bodyPr>
          <a:lstStyle/>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FLDOE Enrollment &amp; Assessment Data: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https://www.fldoe.org/accountability/data-sys/edu-info-accountability-services/pk-12-public-school-data-pubs-reports/index.stml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&amp;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https://edudata.fldoe.org/AdvancedReports_Tableau.html?StudentEnrollments=true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1" name="Picture 10">
            <a:extLst>
              <a:ext uri="{FF2B5EF4-FFF2-40B4-BE49-F238E27FC236}">
                <a16:creationId xmlns:a16="http://schemas.microsoft.com/office/drawing/2014/main" id="{F3051C84-197D-A855-E63A-EAB2AB7570A1}"/>
              </a:ext>
            </a:extLst>
          </p:cNvPr>
          <p:cNvPicPr>
            <a:picLocks noChangeAspect="1"/>
          </p:cNvPicPr>
          <p:nvPr/>
        </p:nvPicPr>
        <p:blipFill>
          <a:blip r:embed="rId6"/>
          <a:stretch>
            <a:fillRect/>
          </a:stretch>
        </p:blipFill>
        <p:spPr>
          <a:xfrm>
            <a:off x="9395595" y="1936383"/>
            <a:ext cx="2076116" cy="2709330"/>
          </a:xfrm>
          <a:prstGeom prst="rect">
            <a:avLst/>
          </a:prstGeom>
          <a:ln>
            <a:noFill/>
          </a:ln>
          <a:effectLst>
            <a:outerShdw blurRad="190500" algn="tl" rotWithShape="0">
              <a:srgbClr val="000000">
                <a:alpha val="70000"/>
              </a:srgbClr>
            </a:outerShdw>
          </a:effectLst>
        </p:spPr>
      </p:pic>
      <p:pic>
        <p:nvPicPr>
          <p:cNvPr id="3" name="Picture 2">
            <a:extLst>
              <a:ext uri="{FF2B5EF4-FFF2-40B4-BE49-F238E27FC236}">
                <a16:creationId xmlns:a16="http://schemas.microsoft.com/office/drawing/2014/main" id="{9B138A96-196E-7ACA-804E-6BAB09D38E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4229" y="1800154"/>
            <a:ext cx="6879714" cy="5003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039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634ED-CC25-125F-EE63-1976F31C0E1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3BAB64B-6143-637D-9B0F-E9CD3C3CDEE0}"/>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B228BA99-A886-E14B-031A-0C844E73F814}"/>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171E94F0-4B9C-A1A4-0AEC-1DCB6052D13A}"/>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61BC8AE0-2DD1-2F43-97B2-BB4906E080B1}"/>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ED04B882-581C-B4AC-CF2B-A36B833977B5}"/>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393A404C-88F4-AEC6-3FC3-60EDB25C5B91}"/>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07E3AAF0-2E49-1846-155E-EED94CACF9B6}"/>
              </a:ext>
            </a:extLst>
          </p:cNvPr>
          <p:cNvSpPr>
            <a:spLocks noGrp="1"/>
          </p:cNvSpPr>
          <p:nvPr>
            <p:ph type="title"/>
          </p:nvPr>
        </p:nvSpPr>
        <p:spPr>
          <a:xfrm>
            <a:off x="528953" y="1047965"/>
            <a:ext cx="10515600" cy="642723"/>
          </a:xfrm>
        </p:spPr>
        <p:txBody>
          <a:bodyPr>
            <a:normAutofit fontScale="90000"/>
          </a:bodyPr>
          <a:lstStyle/>
          <a:p>
            <a:r>
              <a:rPr lang="en-US" b="1" dirty="0">
                <a:solidFill>
                  <a:srgbClr val="C00000"/>
                </a:solidFill>
              </a:rPr>
              <a:t>Schools of Hope: NYC Success Academies? </a:t>
            </a:r>
          </a:p>
        </p:txBody>
      </p:sp>
      <p:pic>
        <p:nvPicPr>
          <p:cNvPr id="3" name="Picture 2">
            <a:extLst>
              <a:ext uri="{FF2B5EF4-FFF2-40B4-BE49-F238E27FC236}">
                <a16:creationId xmlns:a16="http://schemas.microsoft.com/office/drawing/2014/main" id="{5E5D7107-E548-3DDF-72B1-5CA8F4224BB7}"/>
              </a:ext>
            </a:extLst>
          </p:cNvPr>
          <p:cNvPicPr>
            <a:picLocks noChangeAspect="1"/>
          </p:cNvPicPr>
          <p:nvPr/>
        </p:nvPicPr>
        <p:blipFill>
          <a:blip r:embed="rId4"/>
          <a:srcRect t="6161"/>
          <a:stretch>
            <a:fillRect/>
          </a:stretch>
        </p:blipFill>
        <p:spPr>
          <a:xfrm>
            <a:off x="498130" y="1690688"/>
            <a:ext cx="8048317" cy="4658741"/>
          </a:xfrm>
          <a:prstGeom prst="rect">
            <a:avLst/>
          </a:prstGeom>
        </p:spPr>
      </p:pic>
      <p:pic>
        <p:nvPicPr>
          <p:cNvPr id="2" name="Picture 1">
            <a:extLst>
              <a:ext uri="{FF2B5EF4-FFF2-40B4-BE49-F238E27FC236}">
                <a16:creationId xmlns:a16="http://schemas.microsoft.com/office/drawing/2014/main" id="{2DFA6F81-F18F-40C7-37D8-9CAA882ABAF5}"/>
              </a:ext>
            </a:extLst>
          </p:cNvPr>
          <p:cNvPicPr>
            <a:picLocks noChangeAspect="1"/>
          </p:cNvPicPr>
          <p:nvPr/>
        </p:nvPicPr>
        <p:blipFill>
          <a:blip r:embed="rId5"/>
          <a:stretch>
            <a:fillRect/>
          </a:stretch>
        </p:blipFill>
        <p:spPr>
          <a:xfrm>
            <a:off x="9152239" y="2074335"/>
            <a:ext cx="2076116" cy="2709330"/>
          </a:xfrm>
          <a:prstGeom prst="rect">
            <a:avLst/>
          </a:prstGeom>
          <a:ln>
            <a:noFill/>
          </a:ln>
          <a:effectLst>
            <a:outerShdw blurRad="190500" algn="tl" rotWithShape="0">
              <a:srgbClr val="000000">
                <a:alpha val="70000"/>
              </a:srgbClr>
            </a:outerShdw>
          </a:effectLst>
        </p:spPr>
      </p:pic>
      <p:sp>
        <p:nvSpPr>
          <p:cNvPr id="10" name="Rectangle 9">
            <a:extLst>
              <a:ext uri="{FF2B5EF4-FFF2-40B4-BE49-F238E27FC236}">
                <a16:creationId xmlns:a16="http://schemas.microsoft.com/office/drawing/2014/main" id="{BCF78EAE-24DC-4B6B-CD96-B5F1A2A6BEEA}"/>
              </a:ext>
            </a:extLst>
          </p:cNvPr>
          <p:cNvSpPr/>
          <p:nvPr/>
        </p:nvSpPr>
        <p:spPr>
          <a:xfrm>
            <a:off x="4076191" y="5141285"/>
            <a:ext cx="892193" cy="94580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B8974B5-6293-8C09-8509-9CB7F4376A9A}"/>
              </a:ext>
            </a:extLst>
          </p:cNvPr>
          <p:cNvPicPr>
            <a:picLocks noChangeAspect="1"/>
          </p:cNvPicPr>
          <p:nvPr/>
        </p:nvPicPr>
        <p:blipFill>
          <a:blip r:embed="rId6">
            <a:extLst>
              <a:ext uri="{28A0092B-C50C-407E-A947-70E740481C1C}">
                <a14:useLocalDpi xmlns:a14="http://schemas.microsoft.com/office/drawing/2010/main" val="0"/>
              </a:ext>
            </a:extLst>
          </a:blip>
          <a:srcRect l="23156" t="13263"/>
          <a:stretch>
            <a:fillRect/>
          </a:stretch>
        </p:blipFill>
        <p:spPr>
          <a:xfrm>
            <a:off x="8437466" y="5245889"/>
            <a:ext cx="823755" cy="1394717"/>
          </a:xfrm>
          <a:prstGeom prst="rect">
            <a:avLst/>
          </a:prstGeom>
        </p:spPr>
      </p:pic>
    </p:spTree>
    <p:extLst>
      <p:ext uri="{BB962C8B-B14F-4D97-AF65-F5344CB8AC3E}">
        <p14:creationId xmlns:p14="http://schemas.microsoft.com/office/powerpoint/2010/main" val="2100700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C9A01-142B-CE5A-7F27-684459011EF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4CA8648-1A54-14A5-DD65-053E9110C18A}"/>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22</a:t>
            </a:fld>
            <a:endParaRPr lang="en-US" dirty="0"/>
          </a:p>
        </p:txBody>
      </p:sp>
      <p:pic>
        <p:nvPicPr>
          <p:cNvPr id="6" name="Picture 5">
            <a:extLst>
              <a:ext uri="{FF2B5EF4-FFF2-40B4-BE49-F238E27FC236}">
                <a16:creationId xmlns:a16="http://schemas.microsoft.com/office/drawing/2014/main" id="{18DCD03D-CBCD-37CA-7D25-687E0BDAC8A8}"/>
              </a:ext>
            </a:extLst>
          </p:cNvPr>
          <p:cNvPicPr>
            <a:picLocks noChangeAspect="1"/>
          </p:cNvPicPr>
          <p:nvPr/>
        </p:nvPicPr>
        <p:blipFill>
          <a:blip r:embed="rId3"/>
          <a:stretch>
            <a:fillRect/>
          </a:stretch>
        </p:blipFill>
        <p:spPr>
          <a:xfrm>
            <a:off x="10173016" y="6259606"/>
            <a:ext cx="1743075" cy="381000"/>
          </a:xfrm>
          <a:prstGeom prst="rect">
            <a:avLst/>
          </a:prstGeom>
        </p:spPr>
      </p:pic>
      <p:cxnSp>
        <p:nvCxnSpPr>
          <p:cNvPr id="7" name="Straight Connector 6">
            <a:extLst>
              <a:ext uri="{FF2B5EF4-FFF2-40B4-BE49-F238E27FC236}">
                <a16:creationId xmlns:a16="http://schemas.microsoft.com/office/drawing/2014/main" id="{8CF4596D-EE73-50F0-4583-A9F12D8F3746}"/>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120CDD34-3F74-7485-AAAC-E4CDAE21A346}"/>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7CABF191-0918-0809-3007-8B80B0CBC29D}"/>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99653ABD-CAAB-12B0-D00D-F71804986B84}"/>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2FA61FB6-6DF5-6663-3E92-862D47E03DA4}"/>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9" name="Title 8">
            <a:extLst>
              <a:ext uri="{FF2B5EF4-FFF2-40B4-BE49-F238E27FC236}">
                <a16:creationId xmlns:a16="http://schemas.microsoft.com/office/drawing/2014/main" id="{841AC0F0-6DFA-B552-7BC2-DFA4FFC70B75}"/>
              </a:ext>
            </a:extLst>
          </p:cNvPr>
          <p:cNvSpPr>
            <a:spLocks noGrp="1"/>
          </p:cNvSpPr>
          <p:nvPr>
            <p:ph type="title"/>
          </p:nvPr>
        </p:nvSpPr>
        <p:spPr/>
        <p:txBody>
          <a:bodyPr/>
          <a:lstStyle/>
          <a:p>
            <a:r>
              <a:rPr lang="en-US" dirty="0"/>
              <a:t>Recommendation 2 – Parts 2 &amp; 3</a:t>
            </a:r>
          </a:p>
        </p:txBody>
      </p:sp>
      <p:sp>
        <p:nvSpPr>
          <p:cNvPr id="17" name="Content Placeholder 16">
            <a:extLst>
              <a:ext uri="{FF2B5EF4-FFF2-40B4-BE49-F238E27FC236}">
                <a16:creationId xmlns:a16="http://schemas.microsoft.com/office/drawing/2014/main" id="{9090B7A5-2F0C-9794-D724-04BC236A66D2}"/>
              </a:ext>
            </a:extLst>
          </p:cNvPr>
          <p:cNvSpPr>
            <a:spLocks noGrp="1"/>
          </p:cNvSpPr>
          <p:nvPr>
            <p:ph sz="half" idx="11"/>
          </p:nvPr>
        </p:nvSpPr>
        <p:spPr>
          <a:xfrm>
            <a:off x="622982" y="2840517"/>
            <a:ext cx="7555247" cy="3367235"/>
          </a:xfrm>
        </p:spPr>
        <p:txBody>
          <a:bodyPr>
            <a:normAutofit/>
          </a:bodyPr>
          <a:lstStyle/>
          <a:p>
            <a:r>
              <a:rPr lang="en-US" b="1" dirty="0"/>
              <a:t>Recommendation 2 – Part 2: </a:t>
            </a:r>
            <a:r>
              <a:rPr lang="en-US" dirty="0"/>
              <a:t>Establish new regulations for evaluating existing charter operators and vetting new charter operators to ensure improved equity in the distribution of students by their needs across schools. Adopt and enforce stricter regulations pertaining to student outcomes. </a:t>
            </a:r>
          </a:p>
          <a:p>
            <a:r>
              <a:rPr lang="en-US" b="1" dirty="0"/>
              <a:t>Recommendation 2 – Part 3</a:t>
            </a:r>
            <a:r>
              <a:rPr lang="en-US" dirty="0"/>
              <a:t>: Adopt updated charter school legislation to ensure that charter schools are sufficiently “public,” required to operate as if “state actors,” protecting children’s constitutional rights and abiding by all relevant federal statutes. </a:t>
            </a:r>
          </a:p>
        </p:txBody>
      </p:sp>
      <p:pic>
        <p:nvPicPr>
          <p:cNvPr id="2" name="Picture 1">
            <a:extLst>
              <a:ext uri="{FF2B5EF4-FFF2-40B4-BE49-F238E27FC236}">
                <a16:creationId xmlns:a16="http://schemas.microsoft.com/office/drawing/2014/main" id="{5C3D4675-579B-69DC-892E-A229F1624147}"/>
              </a:ext>
            </a:extLst>
          </p:cNvPr>
          <p:cNvPicPr>
            <a:picLocks noChangeAspect="1"/>
          </p:cNvPicPr>
          <p:nvPr/>
        </p:nvPicPr>
        <p:blipFill>
          <a:blip r:embed="rId5"/>
          <a:stretch>
            <a:fillRect/>
          </a:stretch>
        </p:blipFill>
        <p:spPr>
          <a:xfrm>
            <a:off x="8859222" y="2557185"/>
            <a:ext cx="2627587" cy="3429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1053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5F32-51CE-A42F-8C94-24473BC5AA4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6BCB3B5-56E3-5872-8FDF-5A46069035DA}"/>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23</a:t>
            </a:fld>
            <a:endParaRPr lang="en-US" dirty="0"/>
          </a:p>
        </p:txBody>
      </p:sp>
      <p:pic>
        <p:nvPicPr>
          <p:cNvPr id="6" name="Picture 5">
            <a:extLst>
              <a:ext uri="{FF2B5EF4-FFF2-40B4-BE49-F238E27FC236}">
                <a16:creationId xmlns:a16="http://schemas.microsoft.com/office/drawing/2014/main" id="{3FD5BE96-1E6B-227F-3921-DA9D9E27B86D}"/>
              </a:ext>
            </a:extLst>
          </p:cNvPr>
          <p:cNvPicPr>
            <a:picLocks noChangeAspect="1"/>
          </p:cNvPicPr>
          <p:nvPr/>
        </p:nvPicPr>
        <p:blipFill>
          <a:blip r:embed="rId3"/>
          <a:stretch>
            <a:fillRect/>
          </a:stretch>
        </p:blipFill>
        <p:spPr>
          <a:xfrm>
            <a:off x="10173016" y="6259606"/>
            <a:ext cx="1743075" cy="381000"/>
          </a:xfrm>
          <a:prstGeom prst="rect">
            <a:avLst/>
          </a:prstGeom>
        </p:spPr>
      </p:pic>
      <p:grpSp>
        <p:nvGrpSpPr>
          <p:cNvPr id="10" name="Group 9">
            <a:extLst>
              <a:ext uri="{FF2B5EF4-FFF2-40B4-BE49-F238E27FC236}">
                <a16:creationId xmlns:a16="http://schemas.microsoft.com/office/drawing/2014/main" id="{4E20CA14-F804-34C9-C922-8C9202AC6401}"/>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F439B2EE-7850-4CF4-EE37-E2723BC1CBDF}"/>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140406FD-48B9-92ED-421F-7FB487FCC0D6}"/>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0E9F4D05-4F9C-39B3-8EE6-9CED1D230A4C}"/>
              </a:ext>
            </a:extLst>
          </p:cNvPr>
          <p:cNvPicPr>
            <a:picLocks noChangeAspect="1"/>
          </p:cNvPicPr>
          <p:nvPr/>
        </p:nvPicPr>
        <p:blipFill>
          <a:blip r:embed="rId4"/>
          <a:srcRect l="8096" t="18884" r="7751" b="21440"/>
          <a:stretch/>
        </p:blipFill>
        <p:spPr>
          <a:xfrm>
            <a:off x="11228355" y="51546"/>
            <a:ext cx="681318" cy="392206"/>
          </a:xfrm>
          <a:prstGeom prst="rect">
            <a:avLst/>
          </a:prstGeom>
        </p:spPr>
      </p:pic>
      <p:pic>
        <p:nvPicPr>
          <p:cNvPr id="23" name="Picture 22">
            <a:extLst>
              <a:ext uri="{FF2B5EF4-FFF2-40B4-BE49-F238E27FC236}">
                <a16:creationId xmlns:a16="http://schemas.microsoft.com/office/drawing/2014/main" id="{B15B2084-F573-45D0-2B91-2E4B0F2DFEE9}"/>
              </a:ext>
            </a:extLst>
          </p:cNvPr>
          <p:cNvPicPr>
            <a:picLocks noChangeAspect="1"/>
          </p:cNvPicPr>
          <p:nvPr/>
        </p:nvPicPr>
        <p:blipFill>
          <a:blip r:embed="rId5"/>
          <a:stretch>
            <a:fillRect/>
          </a:stretch>
        </p:blipFill>
        <p:spPr>
          <a:xfrm>
            <a:off x="143838" y="738124"/>
            <a:ext cx="8689330" cy="5902482"/>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2AD9B4C5-5F20-EE46-7E4D-270188B89B2F}"/>
              </a:ext>
            </a:extLst>
          </p:cNvPr>
          <p:cNvPicPr>
            <a:picLocks noChangeAspect="1"/>
          </p:cNvPicPr>
          <p:nvPr/>
        </p:nvPicPr>
        <p:blipFill>
          <a:blip r:embed="rId6"/>
          <a:stretch>
            <a:fillRect/>
          </a:stretch>
        </p:blipFill>
        <p:spPr>
          <a:xfrm>
            <a:off x="9320154" y="1596630"/>
            <a:ext cx="2595937" cy="3360385"/>
          </a:xfrm>
          <a:prstGeom prst="rect">
            <a:avLst/>
          </a:prstGeom>
          <a:ln>
            <a:noFill/>
          </a:ln>
          <a:effectLst>
            <a:outerShdw blurRad="292100" dist="139700" dir="2700000" algn="tl" rotWithShape="0">
              <a:srgbClr val="333333">
                <a:alpha val="65000"/>
              </a:srgbClr>
            </a:outerShdw>
          </a:effectLst>
        </p:spPr>
      </p:pic>
      <p:cxnSp>
        <p:nvCxnSpPr>
          <p:cNvPr id="4" name="Straight Connector 3">
            <a:extLst>
              <a:ext uri="{FF2B5EF4-FFF2-40B4-BE49-F238E27FC236}">
                <a16:creationId xmlns:a16="http://schemas.microsoft.com/office/drawing/2014/main" id="{07894611-F5CE-43DA-10CA-BC3F84EA2CD4}"/>
              </a:ext>
            </a:extLst>
          </p:cNvPr>
          <p:cNvCxnSpPr/>
          <p:nvPr/>
        </p:nvCxnSpPr>
        <p:spPr>
          <a:xfrm>
            <a:off x="5732980" y="295835"/>
            <a:ext cx="0" cy="6285821"/>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1215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B42D9-0E10-4B3D-8234-FCF6463573E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DA2B35-5E1E-73BE-966E-1F4F2291A466}"/>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24</a:t>
            </a:fld>
            <a:endParaRPr lang="en-US" dirty="0"/>
          </a:p>
        </p:txBody>
      </p:sp>
      <p:pic>
        <p:nvPicPr>
          <p:cNvPr id="6" name="Picture 5">
            <a:extLst>
              <a:ext uri="{FF2B5EF4-FFF2-40B4-BE49-F238E27FC236}">
                <a16:creationId xmlns:a16="http://schemas.microsoft.com/office/drawing/2014/main" id="{DA048A05-E3CF-6AAD-735B-50C303669EBE}"/>
              </a:ext>
            </a:extLst>
          </p:cNvPr>
          <p:cNvPicPr>
            <a:picLocks noChangeAspect="1"/>
          </p:cNvPicPr>
          <p:nvPr/>
        </p:nvPicPr>
        <p:blipFill>
          <a:blip r:embed="rId3"/>
          <a:stretch>
            <a:fillRect/>
          </a:stretch>
        </p:blipFill>
        <p:spPr>
          <a:xfrm>
            <a:off x="10173016" y="6259606"/>
            <a:ext cx="1743075" cy="381000"/>
          </a:xfrm>
          <a:prstGeom prst="rect">
            <a:avLst/>
          </a:prstGeom>
        </p:spPr>
      </p:pic>
      <p:grpSp>
        <p:nvGrpSpPr>
          <p:cNvPr id="10" name="Group 9">
            <a:extLst>
              <a:ext uri="{FF2B5EF4-FFF2-40B4-BE49-F238E27FC236}">
                <a16:creationId xmlns:a16="http://schemas.microsoft.com/office/drawing/2014/main" id="{265F25C1-2AC4-64B4-F8E0-EA9EF29672B7}"/>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86B7FE72-11E4-61EF-6DB7-6E1D304FF245}"/>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D58EA948-DED5-9512-9D53-869330B6DD9A}"/>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24C38E38-4E45-A420-138D-3E8CE5E6992D}"/>
              </a:ext>
            </a:extLst>
          </p:cNvPr>
          <p:cNvPicPr>
            <a:picLocks noChangeAspect="1"/>
          </p:cNvPicPr>
          <p:nvPr/>
        </p:nvPicPr>
        <p:blipFill>
          <a:blip r:embed="rId4"/>
          <a:srcRect l="8096" t="18884" r="7751" b="21440"/>
          <a:stretch/>
        </p:blipFill>
        <p:spPr>
          <a:xfrm>
            <a:off x="11228355" y="51546"/>
            <a:ext cx="681318" cy="392206"/>
          </a:xfrm>
          <a:prstGeom prst="rect">
            <a:avLst/>
          </a:prstGeom>
        </p:spPr>
      </p:pic>
      <p:pic>
        <p:nvPicPr>
          <p:cNvPr id="23" name="Picture 22">
            <a:extLst>
              <a:ext uri="{FF2B5EF4-FFF2-40B4-BE49-F238E27FC236}">
                <a16:creationId xmlns:a16="http://schemas.microsoft.com/office/drawing/2014/main" id="{21E81C0D-F526-06A4-775A-FD01F592F954}"/>
              </a:ext>
            </a:extLst>
          </p:cNvPr>
          <p:cNvPicPr>
            <a:picLocks noChangeAspect="1"/>
          </p:cNvPicPr>
          <p:nvPr/>
        </p:nvPicPr>
        <p:blipFill>
          <a:blip r:embed="rId5"/>
          <a:stretch>
            <a:fillRect/>
          </a:stretch>
        </p:blipFill>
        <p:spPr>
          <a:xfrm>
            <a:off x="143838" y="738124"/>
            <a:ext cx="8689330" cy="5902482"/>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D08ABA33-46F7-6567-D63F-4E0160ADF805}"/>
              </a:ext>
            </a:extLst>
          </p:cNvPr>
          <p:cNvPicPr>
            <a:picLocks noChangeAspect="1"/>
          </p:cNvPicPr>
          <p:nvPr/>
        </p:nvPicPr>
        <p:blipFill>
          <a:blip r:embed="rId6"/>
          <a:stretch>
            <a:fillRect/>
          </a:stretch>
        </p:blipFill>
        <p:spPr>
          <a:xfrm>
            <a:off x="9320154" y="1596630"/>
            <a:ext cx="2595937" cy="3360385"/>
          </a:xfrm>
          <a:prstGeom prst="rect">
            <a:avLst/>
          </a:prstGeom>
          <a:ln>
            <a:noFill/>
          </a:ln>
          <a:effectLst>
            <a:outerShdw blurRad="292100" dist="139700" dir="2700000" algn="tl" rotWithShape="0">
              <a:srgbClr val="333333">
                <a:alpha val="65000"/>
              </a:srgbClr>
            </a:outerShdw>
          </a:effectLst>
        </p:spPr>
      </p:pic>
      <p:cxnSp>
        <p:nvCxnSpPr>
          <p:cNvPr id="4" name="Straight Connector 3">
            <a:extLst>
              <a:ext uri="{FF2B5EF4-FFF2-40B4-BE49-F238E27FC236}">
                <a16:creationId xmlns:a16="http://schemas.microsoft.com/office/drawing/2014/main" id="{74BAB2B5-C78B-3382-830F-8FB7B1768E6B}"/>
              </a:ext>
            </a:extLst>
          </p:cNvPr>
          <p:cNvCxnSpPr/>
          <p:nvPr/>
        </p:nvCxnSpPr>
        <p:spPr>
          <a:xfrm>
            <a:off x="2938409" y="322631"/>
            <a:ext cx="0" cy="6285821"/>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4106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B78D-4AA0-BAFB-7D41-C22B5D4191B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4B31764-9069-8872-7636-F3B12582AEA4}"/>
              </a:ext>
            </a:extLst>
          </p:cNvPr>
          <p:cNvSpPr>
            <a:spLocks noGrp="1"/>
          </p:cNvSpPr>
          <p:nvPr>
            <p:ph type="sldNum" sz="quarter" idx="4"/>
          </p:nvPr>
        </p:nvSpPr>
        <p:spPr>
          <a:xfrm>
            <a:off x="8968083" y="4869986"/>
            <a:ext cx="369570"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25</a:t>
            </a:fld>
            <a:endParaRPr lang="en-US" dirty="0"/>
          </a:p>
        </p:txBody>
      </p:sp>
      <p:pic>
        <p:nvPicPr>
          <p:cNvPr id="6" name="Picture 5">
            <a:extLst>
              <a:ext uri="{FF2B5EF4-FFF2-40B4-BE49-F238E27FC236}">
                <a16:creationId xmlns:a16="http://schemas.microsoft.com/office/drawing/2014/main" id="{2180169A-687D-B41C-B30E-2C6635E64280}"/>
              </a:ext>
            </a:extLst>
          </p:cNvPr>
          <p:cNvPicPr>
            <a:picLocks noChangeAspect="1"/>
          </p:cNvPicPr>
          <p:nvPr/>
        </p:nvPicPr>
        <p:blipFill>
          <a:blip r:embed="rId3"/>
          <a:stretch>
            <a:fillRect/>
          </a:stretch>
        </p:blipFill>
        <p:spPr>
          <a:xfrm>
            <a:off x="10173016" y="6259606"/>
            <a:ext cx="1743075" cy="381000"/>
          </a:xfrm>
          <a:prstGeom prst="rect">
            <a:avLst/>
          </a:prstGeom>
        </p:spPr>
      </p:pic>
      <p:cxnSp>
        <p:nvCxnSpPr>
          <p:cNvPr id="7" name="Straight Connector 6">
            <a:extLst>
              <a:ext uri="{FF2B5EF4-FFF2-40B4-BE49-F238E27FC236}">
                <a16:creationId xmlns:a16="http://schemas.microsoft.com/office/drawing/2014/main" id="{D8D923F4-D89B-22E0-6248-34C2D6498E77}"/>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A49DF639-3F92-A066-CCD4-332E853C0551}"/>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768DAC32-0BBD-D577-7906-B26474683542}"/>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6BD2AE80-C5AD-2C67-1FFC-EE3E0F51CD1E}"/>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4B5FA377-5E37-C981-7CCA-D5CFB83CE6CD}"/>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9" name="Title 8">
            <a:extLst>
              <a:ext uri="{FF2B5EF4-FFF2-40B4-BE49-F238E27FC236}">
                <a16:creationId xmlns:a16="http://schemas.microsoft.com/office/drawing/2014/main" id="{793598A2-AAA0-E9BC-A040-2C99E5DE97D8}"/>
              </a:ext>
            </a:extLst>
          </p:cNvPr>
          <p:cNvSpPr>
            <a:spLocks noGrp="1"/>
          </p:cNvSpPr>
          <p:nvPr>
            <p:ph type="title"/>
          </p:nvPr>
        </p:nvSpPr>
        <p:spPr/>
        <p:txBody>
          <a:bodyPr/>
          <a:lstStyle/>
          <a:p>
            <a:r>
              <a:rPr lang="en-US" dirty="0"/>
              <a:t>Recommendation 3</a:t>
            </a:r>
          </a:p>
        </p:txBody>
      </p:sp>
      <p:sp>
        <p:nvSpPr>
          <p:cNvPr id="17" name="Content Placeholder 16">
            <a:extLst>
              <a:ext uri="{FF2B5EF4-FFF2-40B4-BE49-F238E27FC236}">
                <a16:creationId xmlns:a16="http://schemas.microsoft.com/office/drawing/2014/main" id="{80200E3F-E726-39F4-57CC-D60229E7987D}"/>
              </a:ext>
            </a:extLst>
          </p:cNvPr>
          <p:cNvSpPr>
            <a:spLocks noGrp="1"/>
          </p:cNvSpPr>
          <p:nvPr>
            <p:ph sz="half" idx="11"/>
          </p:nvPr>
        </p:nvSpPr>
        <p:spPr>
          <a:xfrm>
            <a:off x="622982" y="2505636"/>
            <a:ext cx="7041243" cy="3367235"/>
          </a:xfrm>
        </p:spPr>
        <p:txBody>
          <a:bodyPr>
            <a:normAutofit/>
          </a:bodyPr>
          <a:lstStyle/>
          <a:p>
            <a:r>
              <a:rPr lang="en-US" sz="2800" b="1" dirty="0">
                <a:solidFill>
                  <a:srgbClr val="FF0000"/>
                </a:solidFill>
              </a:rPr>
              <a:t>Freeze expansion of the voucher program to free up state resources to support a fully funded, overhauled public school finance formula, to provide a uniform system of free public schools. </a:t>
            </a:r>
          </a:p>
        </p:txBody>
      </p:sp>
      <p:pic>
        <p:nvPicPr>
          <p:cNvPr id="4" name="Picture 3">
            <a:extLst>
              <a:ext uri="{FF2B5EF4-FFF2-40B4-BE49-F238E27FC236}">
                <a16:creationId xmlns:a16="http://schemas.microsoft.com/office/drawing/2014/main" id="{9414B853-5223-4635-FD83-607C8585503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136375" y="2414652"/>
            <a:ext cx="3368428" cy="2909636"/>
          </a:xfrm>
          <a:prstGeom prst="rect">
            <a:avLst/>
          </a:prstGeom>
        </p:spPr>
      </p:pic>
      <p:sp>
        <p:nvSpPr>
          <p:cNvPr id="14" name="TextBox 13">
            <a:extLst>
              <a:ext uri="{FF2B5EF4-FFF2-40B4-BE49-F238E27FC236}">
                <a16:creationId xmlns:a16="http://schemas.microsoft.com/office/drawing/2014/main" id="{89E139B5-C584-970F-97F8-549A494D0C3D}"/>
              </a:ext>
            </a:extLst>
          </p:cNvPr>
          <p:cNvSpPr txBox="1"/>
          <p:nvPr/>
        </p:nvSpPr>
        <p:spPr>
          <a:xfrm>
            <a:off x="10147428" y="3381005"/>
            <a:ext cx="1768663" cy="923330"/>
          </a:xfrm>
          <a:prstGeom prst="rect">
            <a:avLst/>
          </a:prstGeom>
          <a:solidFill>
            <a:schemeClr val="accent2">
              <a:lumMod val="40000"/>
              <a:lumOff val="60000"/>
            </a:schemeClr>
          </a:solidFill>
        </p:spPr>
        <p:txBody>
          <a:bodyPr wrap="square" rtlCol="0">
            <a:spAutoFit/>
          </a:bodyPr>
          <a:lstStyle/>
          <a:p>
            <a:pPr algn="ctr"/>
            <a:r>
              <a:rPr lang="en-US" dirty="0"/>
              <a:t>Vouchers for Existing Private Enrollments</a:t>
            </a:r>
          </a:p>
        </p:txBody>
      </p:sp>
      <p:sp>
        <p:nvSpPr>
          <p:cNvPr id="15" name="TextBox 14">
            <a:extLst>
              <a:ext uri="{FF2B5EF4-FFF2-40B4-BE49-F238E27FC236}">
                <a16:creationId xmlns:a16="http://schemas.microsoft.com/office/drawing/2014/main" id="{4C565DE7-A10A-F4FB-98B0-019C0F32E41F}"/>
              </a:ext>
            </a:extLst>
          </p:cNvPr>
          <p:cNvSpPr txBox="1"/>
          <p:nvPr/>
        </p:nvSpPr>
        <p:spPr>
          <a:xfrm>
            <a:off x="7882609" y="2838446"/>
            <a:ext cx="1768663" cy="923330"/>
          </a:xfrm>
          <a:prstGeom prst="rect">
            <a:avLst/>
          </a:prstGeom>
          <a:solidFill>
            <a:schemeClr val="accent6">
              <a:lumMod val="20000"/>
              <a:lumOff val="80000"/>
            </a:schemeClr>
          </a:solidFill>
        </p:spPr>
        <p:txBody>
          <a:bodyPr wrap="square" rtlCol="0">
            <a:spAutoFit/>
          </a:bodyPr>
          <a:lstStyle/>
          <a:p>
            <a:pPr algn="ctr"/>
            <a:r>
              <a:rPr lang="en-US" dirty="0"/>
              <a:t>$$ for High Poverty Public Districts</a:t>
            </a:r>
          </a:p>
        </p:txBody>
      </p:sp>
      <p:pic>
        <p:nvPicPr>
          <p:cNvPr id="18" name="Picture 17">
            <a:extLst>
              <a:ext uri="{FF2B5EF4-FFF2-40B4-BE49-F238E27FC236}">
                <a16:creationId xmlns:a16="http://schemas.microsoft.com/office/drawing/2014/main" id="{BED370BC-6BA5-A84D-69D7-0CF665F4D9E5}"/>
              </a:ext>
            </a:extLst>
          </p:cNvPr>
          <p:cNvPicPr>
            <a:picLocks noChangeAspect="1"/>
          </p:cNvPicPr>
          <p:nvPr/>
        </p:nvPicPr>
        <p:blipFill>
          <a:blip r:embed="rId7"/>
          <a:stretch>
            <a:fillRect/>
          </a:stretch>
        </p:blipFill>
        <p:spPr>
          <a:xfrm>
            <a:off x="932753" y="4849600"/>
            <a:ext cx="7563180" cy="1677965"/>
          </a:xfrm>
          <a:prstGeom prst="rect">
            <a:avLst/>
          </a:prstGeom>
          <a:ln>
            <a:noFill/>
          </a:ln>
          <a:effectLst>
            <a:outerShdw blurRad="190500" algn="tl" rotWithShape="0">
              <a:srgbClr val="000000">
                <a:alpha val="70000"/>
              </a:srgbClr>
            </a:outerShdw>
          </a:effectLst>
        </p:spPr>
      </p:pic>
      <p:sp>
        <p:nvSpPr>
          <p:cNvPr id="20" name="TextBox 19">
            <a:extLst>
              <a:ext uri="{FF2B5EF4-FFF2-40B4-BE49-F238E27FC236}">
                <a16:creationId xmlns:a16="http://schemas.microsoft.com/office/drawing/2014/main" id="{6C239B7A-89AF-3E41-8298-13EAB0B6E16A}"/>
              </a:ext>
            </a:extLst>
          </p:cNvPr>
          <p:cNvSpPr txBox="1"/>
          <p:nvPr/>
        </p:nvSpPr>
        <p:spPr>
          <a:xfrm>
            <a:off x="849115" y="6527565"/>
            <a:ext cx="7196200" cy="276999"/>
          </a:xfrm>
          <a:prstGeom prst="rect">
            <a:avLst/>
          </a:prstGeom>
          <a:noFill/>
        </p:spPr>
        <p:txBody>
          <a:bodyPr wrap="square">
            <a:spAutoFit/>
          </a:bodyPr>
          <a:lstStyle/>
          <a:p>
            <a:r>
              <a:rPr lang="en-US" sz="1200" dirty="0">
                <a:hlinkClick r:id="rId8"/>
              </a:rPr>
              <a:t>https://sociologyofdevelopment.com/wp-content/uploads/2022/10/rauscher-and-shen-2022-no-3.pdf</a:t>
            </a:r>
            <a:r>
              <a:rPr lang="en-US" sz="1200" dirty="0"/>
              <a:t> </a:t>
            </a:r>
          </a:p>
        </p:txBody>
      </p:sp>
      <p:pic>
        <p:nvPicPr>
          <p:cNvPr id="21" name="Picture 20">
            <a:extLst>
              <a:ext uri="{FF2B5EF4-FFF2-40B4-BE49-F238E27FC236}">
                <a16:creationId xmlns:a16="http://schemas.microsoft.com/office/drawing/2014/main" id="{409880FA-C12D-4CC4-CA74-28408BFBD0B7}"/>
              </a:ext>
            </a:extLst>
          </p:cNvPr>
          <p:cNvPicPr>
            <a:picLocks noChangeAspect="1"/>
          </p:cNvPicPr>
          <p:nvPr/>
        </p:nvPicPr>
        <p:blipFill>
          <a:blip r:embed="rId9">
            <a:extLst>
              <a:ext uri="{28A0092B-C50C-407E-A947-70E740481C1C}">
                <a14:useLocalDpi xmlns:a14="http://schemas.microsoft.com/office/drawing/2010/main" val="0"/>
              </a:ext>
            </a:extLst>
          </a:blip>
          <a:srcRect l="23156" t="13263"/>
          <a:stretch>
            <a:fillRect/>
          </a:stretch>
        </p:blipFill>
        <p:spPr>
          <a:xfrm>
            <a:off x="8640718" y="5419430"/>
            <a:ext cx="790958" cy="1339189"/>
          </a:xfrm>
          <a:prstGeom prst="rect">
            <a:avLst/>
          </a:prstGeom>
        </p:spPr>
      </p:pic>
    </p:spTree>
    <p:extLst>
      <p:ext uri="{BB962C8B-B14F-4D97-AF65-F5344CB8AC3E}">
        <p14:creationId xmlns:p14="http://schemas.microsoft.com/office/powerpoint/2010/main" val="4101154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75EB49-91EA-181B-BEEB-9D41DF8FCA9A}"/>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FCAF9B32-0BAC-52C1-D23A-D3C2F37281DF}"/>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B624E47D-F6B6-1C93-31AF-96BF1584DE23}"/>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9BB04E2E-2653-AA0C-0D21-36614CDD7DD0}"/>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04DD732D-381D-B8E7-6C84-1BA9CC8CBB23}"/>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1DA8C00F-3963-980A-794D-A4F8813B0CE5}"/>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AB6FE77E-6C8D-466A-88C8-270EA98DF2F6}"/>
              </a:ext>
            </a:extLst>
          </p:cNvPr>
          <p:cNvSpPr>
            <a:spLocks noGrp="1"/>
          </p:cNvSpPr>
          <p:nvPr>
            <p:ph type="title"/>
          </p:nvPr>
        </p:nvSpPr>
        <p:spPr>
          <a:xfrm>
            <a:off x="517679" y="965772"/>
            <a:ext cx="10515600" cy="724916"/>
          </a:xfrm>
        </p:spPr>
        <p:txBody>
          <a:bodyPr>
            <a:normAutofit/>
          </a:bodyPr>
          <a:lstStyle/>
          <a:p>
            <a:r>
              <a:rPr lang="en-US" sz="3200" b="1" dirty="0">
                <a:solidFill>
                  <a:srgbClr val="C00000"/>
                </a:solidFill>
              </a:rPr>
              <a:t>Re-allocation of voucher funds for ROI</a:t>
            </a:r>
          </a:p>
        </p:txBody>
      </p:sp>
      <p:pic>
        <p:nvPicPr>
          <p:cNvPr id="2" name="Picture 1">
            <a:extLst>
              <a:ext uri="{FF2B5EF4-FFF2-40B4-BE49-F238E27FC236}">
                <a16:creationId xmlns:a16="http://schemas.microsoft.com/office/drawing/2014/main" id="{37008CA0-F706-41CA-49B6-A582DA55D0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5089" y="1726868"/>
            <a:ext cx="7183585" cy="5131132"/>
          </a:xfrm>
          <a:prstGeom prst="rect">
            <a:avLst/>
          </a:prstGeom>
          <a:noFill/>
        </p:spPr>
      </p:pic>
      <p:sp>
        <p:nvSpPr>
          <p:cNvPr id="10" name="TextBox 9">
            <a:extLst>
              <a:ext uri="{FF2B5EF4-FFF2-40B4-BE49-F238E27FC236}">
                <a16:creationId xmlns:a16="http://schemas.microsoft.com/office/drawing/2014/main" id="{E25543E9-5FA1-5B40-C709-24D9950BFE21}"/>
              </a:ext>
            </a:extLst>
          </p:cNvPr>
          <p:cNvSpPr txBox="1"/>
          <p:nvPr/>
        </p:nvSpPr>
        <p:spPr>
          <a:xfrm>
            <a:off x="8066871" y="5167312"/>
            <a:ext cx="4212290" cy="929357"/>
          </a:xfrm>
          <a:prstGeom prst="rect">
            <a:avLst/>
          </a:prstGeom>
          <a:noFill/>
        </p:spPr>
        <p:txBody>
          <a:bodyPr wrap="square">
            <a:spAutoFit/>
          </a:bodyPr>
          <a:lstStyle/>
          <a:p>
            <a:pPr marL="914400" marR="0">
              <a:lnSpc>
                <a:spcPct val="115000"/>
              </a:lnSpc>
              <a:spcAft>
                <a:spcPts val="800"/>
              </a:spcAft>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Data Source: School Finance Indicators Database (District Cost Database) </a:t>
            </a:r>
            <a:r>
              <a:rPr lang="en-US" sz="12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https://www.schoolfinancedata.org/download-data/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pic>
        <p:nvPicPr>
          <p:cNvPr id="11" name="Picture 10">
            <a:extLst>
              <a:ext uri="{FF2B5EF4-FFF2-40B4-BE49-F238E27FC236}">
                <a16:creationId xmlns:a16="http://schemas.microsoft.com/office/drawing/2014/main" id="{510C3879-D965-5822-87C8-7B54FED52F16}"/>
              </a:ext>
            </a:extLst>
          </p:cNvPr>
          <p:cNvPicPr>
            <a:picLocks noChangeAspect="1"/>
          </p:cNvPicPr>
          <p:nvPr/>
        </p:nvPicPr>
        <p:blipFill>
          <a:blip r:embed="rId6"/>
          <a:stretch>
            <a:fillRect/>
          </a:stretch>
        </p:blipFill>
        <p:spPr>
          <a:xfrm>
            <a:off x="9691430" y="1771453"/>
            <a:ext cx="2076116" cy="27093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67356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16E02-AE25-2D72-63D5-0AF70ED2F0E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142A637-7E70-57C7-53A4-2CB58F850670}"/>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1E619FA8-0840-3CFC-09D9-F9969022E6BF}"/>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89CD2CAD-7487-617A-893D-F61F0A501C88}"/>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E2151D63-396F-759B-3942-0937D77D8822}"/>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F09B2DE1-0C3A-B117-6900-E41B4C0D8454}"/>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4B88D683-8E5C-896B-0519-C6E838C69339}"/>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56D8BC5A-4082-6B83-809F-90DFD3A89188}"/>
              </a:ext>
            </a:extLst>
          </p:cNvPr>
          <p:cNvSpPr>
            <a:spLocks noGrp="1"/>
          </p:cNvSpPr>
          <p:nvPr>
            <p:ph type="title"/>
          </p:nvPr>
        </p:nvSpPr>
        <p:spPr>
          <a:xfrm>
            <a:off x="517679" y="965772"/>
            <a:ext cx="10515600" cy="724916"/>
          </a:xfrm>
        </p:spPr>
        <p:txBody>
          <a:bodyPr>
            <a:normAutofit/>
          </a:bodyPr>
          <a:lstStyle/>
          <a:p>
            <a:r>
              <a:rPr lang="en-US" sz="3200" b="1" dirty="0">
                <a:solidFill>
                  <a:srgbClr val="C00000"/>
                </a:solidFill>
              </a:rPr>
              <a:t>Voucher Effects for Switchers</a:t>
            </a:r>
          </a:p>
        </p:txBody>
      </p:sp>
      <p:pic>
        <p:nvPicPr>
          <p:cNvPr id="3" name="Picture 2">
            <a:extLst>
              <a:ext uri="{FF2B5EF4-FFF2-40B4-BE49-F238E27FC236}">
                <a16:creationId xmlns:a16="http://schemas.microsoft.com/office/drawing/2014/main" id="{DEC4E760-B32F-8E2F-94BF-E0D5CA813B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9188" y="1838606"/>
            <a:ext cx="8572581" cy="4973966"/>
          </a:xfrm>
          <a:prstGeom prst="rect">
            <a:avLst/>
          </a:prstGeom>
        </p:spPr>
      </p:pic>
      <p:pic>
        <p:nvPicPr>
          <p:cNvPr id="12" name="Picture 11">
            <a:extLst>
              <a:ext uri="{FF2B5EF4-FFF2-40B4-BE49-F238E27FC236}">
                <a16:creationId xmlns:a16="http://schemas.microsoft.com/office/drawing/2014/main" id="{CD4B9E27-BF96-0B32-23A6-94659D00EFC7}"/>
              </a:ext>
            </a:extLst>
          </p:cNvPr>
          <p:cNvPicPr>
            <a:picLocks noChangeAspect="1"/>
          </p:cNvPicPr>
          <p:nvPr/>
        </p:nvPicPr>
        <p:blipFill>
          <a:blip r:embed="rId5"/>
          <a:srcRect l="7946" r="39794"/>
          <a:stretch>
            <a:fillRect/>
          </a:stretch>
        </p:blipFill>
        <p:spPr>
          <a:xfrm>
            <a:off x="367684" y="3429000"/>
            <a:ext cx="1121504" cy="1430676"/>
          </a:xfrm>
          <a:prstGeom prst="rect">
            <a:avLst/>
          </a:prstGeom>
        </p:spPr>
      </p:pic>
    </p:spTree>
    <p:extLst>
      <p:ext uri="{BB962C8B-B14F-4D97-AF65-F5344CB8AC3E}">
        <p14:creationId xmlns:p14="http://schemas.microsoft.com/office/powerpoint/2010/main" val="1631453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CFA9E-A4EE-C991-08D1-A1802BDEE1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2262FA5-F3B2-1EE0-FDB5-E79F8737A3EB}"/>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437EAC0E-9DBC-45B8-E5F6-4464A275E048}"/>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E020A96B-30BF-BF87-FFC1-3D77466F0E90}"/>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C5A0ECB5-CEF4-8E8D-173F-2718AAEE43F3}"/>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A177D977-DDBE-7A1E-4FF8-08FD78B745E6}"/>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9B76BA4C-BE81-87E8-55CF-31213AF427B7}"/>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5" name="Title 14">
            <a:extLst>
              <a:ext uri="{FF2B5EF4-FFF2-40B4-BE49-F238E27FC236}">
                <a16:creationId xmlns:a16="http://schemas.microsoft.com/office/drawing/2014/main" id="{BE561C91-339F-560F-F1C2-64713752C4C9}"/>
              </a:ext>
            </a:extLst>
          </p:cNvPr>
          <p:cNvSpPr>
            <a:spLocks noGrp="1"/>
          </p:cNvSpPr>
          <p:nvPr>
            <p:ph type="title"/>
          </p:nvPr>
        </p:nvSpPr>
        <p:spPr>
          <a:xfrm>
            <a:off x="517679" y="965772"/>
            <a:ext cx="10515600" cy="724916"/>
          </a:xfrm>
        </p:spPr>
        <p:txBody>
          <a:bodyPr>
            <a:normAutofit/>
          </a:bodyPr>
          <a:lstStyle/>
          <a:p>
            <a:r>
              <a:rPr lang="en-US" sz="3200" b="1" dirty="0">
                <a:solidFill>
                  <a:srgbClr val="C00000"/>
                </a:solidFill>
              </a:rPr>
              <a:t>Return on Investment by Prior Spending &amp; Need</a:t>
            </a:r>
          </a:p>
        </p:txBody>
      </p:sp>
      <p:pic>
        <p:nvPicPr>
          <p:cNvPr id="3" name="Picture 2">
            <a:extLst>
              <a:ext uri="{FF2B5EF4-FFF2-40B4-BE49-F238E27FC236}">
                <a16:creationId xmlns:a16="http://schemas.microsoft.com/office/drawing/2014/main" id="{8E9A8519-D0F5-B046-443A-A7DEFEAF8BC3}"/>
              </a:ext>
            </a:extLst>
          </p:cNvPr>
          <p:cNvPicPr>
            <a:picLocks noChangeAspect="1"/>
          </p:cNvPicPr>
          <p:nvPr/>
        </p:nvPicPr>
        <p:blipFill>
          <a:blip r:embed="rId4"/>
          <a:srcRect b="1675"/>
          <a:stretch/>
        </p:blipFill>
        <p:spPr>
          <a:xfrm>
            <a:off x="2513887" y="1705418"/>
            <a:ext cx="6493524" cy="4783249"/>
          </a:xfrm>
          <a:prstGeom prst="rect">
            <a:avLst/>
          </a:prstGeom>
        </p:spPr>
      </p:pic>
      <p:sp>
        <p:nvSpPr>
          <p:cNvPr id="12" name="TextBox 11">
            <a:extLst>
              <a:ext uri="{FF2B5EF4-FFF2-40B4-BE49-F238E27FC236}">
                <a16:creationId xmlns:a16="http://schemas.microsoft.com/office/drawing/2014/main" id="{D759E7B2-625A-48EC-FE93-A1710A45FE4D}"/>
              </a:ext>
            </a:extLst>
          </p:cNvPr>
          <p:cNvSpPr txBox="1"/>
          <p:nvPr/>
        </p:nvSpPr>
        <p:spPr>
          <a:xfrm>
            <a:off x="0" y="6488668"/>
            <a:ext cx="11239928" cy="369332"/>
          </a:xfrm>
          <a:prstGeom prst="rect">
            <a:avLst/>
          </a:prstGeom>
          <a:noFill/>
        </p:spPr>
        <p:txBody>
          <a:bodyPr wrap="square">
            <a:spAutoFit/>
          </a:bodyPr>
          <a:lstStyle/>
          <a:p>
            <a:r>
              <a:rPr lang="en-US" dirty="0">
                <a:hlinkClick r:id="rId5"/>
              </a:rPr>
              <a:t>https://sociologyofdevelopment.com/wp-content/uploads/2022/10/rauscher-and-shen-2022-no-3.pdf</a:t>
            </a:r>
            <a:r>
              <a:rPr lang="en-US" dirty="0"/>
              <a:t> </a:t>
            </a:r>
          </a:p>
        </p:txBody>
      </p:sp>
      <p:pic>
        <p:nvPicPr>
          <p:cNvPr id="2" name="Picture 1">
            <a:extLst>
              <a:ext uri="{FF2B5EF4-FFF2-40B4-BE49-F238E27FC236}">
                <a16:creationId xmlns:a16="http://schemas.microsoft.com/office/drawing/2014/main" id="{72012F70-AD47-0670-0DFF-2CA16ED4AF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578" y="3429000"/>
            <a:ext cx="1795407" cy="1196938"/>
          </a:xfrm>
          <a:prstGeom prst="rect">
            <a:avLst/>
          </a:prstGeom>
        </p:spPr>
      </p:pic>
      <p:sp>
        <p:nvSpPr>
          <p:cNvPr id="10" name="Rectangle 9">
            <a:extLst>
              <a:ext uri="{FF2B5EF4-FFF2-40B4-BE49-F238E27FC236}">
                <a16:creationId xmlns:a16="http://schemas.microsoft.com/office/drawing/2014/main" id="{B79C21CC-1431-51F1-F025-6603E48E6CF3}"/>
              </a:ext>
            </a:extLst>
          </p:cNvPr>
          <p:cNvSpPr/>
          <p:nvPr/>
        </p:nvSpPr>
        <p:spPr>
          <a:xfrm>
            <a:off x="2938409" y="4808306"/>
            <a:ext cx="5743254" cy="4726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315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4925-A119-8E26-4A58-CB419B3CEDD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8789D3-9D25-3437-1E1C-C21A356298D5}"/>
              </a:ext>
            </a:extLst>
          </p:cNvPr>
          <p:cNvSpPr/>
          <p:nvPr/>
        </p:nvSpPr>
        <p:spPr>
          <a:xfrm>
            <a:off x="0" y="0"/>
            <a:ext cx="3496236" cy="685799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44E5F56-0338-23A6-9832-231ECCD9A6E9}"/>
              </a:ext>
            </a:extLst>
          </p:cNvPr>
          <p:cNvSpPr txBox="1"/>
          <p:nvPr/>
        </p:nvSpPr>
        <p:spPr>
          <a:xfrm>
            <a:off x="3496236" y="2980783"/>
            <a:ext cx="6893858" cy="584775"/>
          </a:xfrm>
          <a:prstGeom prst="rect">
            <a:avLst/>
          </a:prstGeom>
          <a:noFill/>
        </p:spPr>
        <p:txBody>
          <a:bodyPr wrap="square" rtlCol="0">
            <a:spAutoFit/>
          </a:bodyPr>
          <a:lstStyle/>
          <a:p>
            <a:r>
              <a:rPr lang="en-US" sz="3200" b="1" dirty="0">
                <a:solidFill>
                  <a:srgbClr val="C00000"/>
                </a:solidFill>
                <a:latin typeface="Calibri" panose="020F0502020204030204" pitchFamily="34" charset="0"/>
                <a:ea typeface="Calibri" panose="020F0502020204030204" pitchFamily="34" charset="0"/>
                <a:cs typeface="Calibri" panose="020F0502020204030204" pitchFamily="34" charset="0"/>
              </a:rPr>
              <a:t>Appendices</a:t>
            </a:r>
          </a:p>
        </p:txBody>
      </p:sp>
      <p:cxnSp>
        <p:nvCxnSpPr>
          <p:cNvPr id="8" name="Straight Connector 7">
            <a:extLst>
              <a:ext uri="{FF2B5EF4-FFF2-40B4-BE49-F238E27FC236}">
                <a16:creationId xmlns:a16="http://schemas.microsoft.com/office/drawing/2014/main" id="{545A1F01-911D-A42C-BDB2-FC61E9352026}"/>
              </a:ext>
            </a:extLst>
          </p:cNvPr>
          <p:cNvCxnSpPr>
            <a:cxnSpLocks/>
          </p:cNvCxnSpPr>
          <p:nvPr/>
        </p:nvCxnSpPr>
        <p:spPr>
          <a:xfrm>
            <a:off x="3603812" y="3579005"/>
            <a:ext cx="8166847"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FD6A2FCE-1070-9557-9042-C90F99CBBA64}"/>
              </a:ext>
            </a:extLst>
          </p:cNvPr>
          <p:cNvPicPr>
            <a:picLocks noChangeAspect="1"/>
          </p:cNvPicPr>
          <p:nvPr/>
        </p:nvPicPr>
        <p:blipFill>
          <a:blip r:embed="rId2"/>
          <a:srcRect l="3195" r="51342"/>
          <a:stretch/>
        </p:blipFill>
        <p:spPr>
          <a:xfrm>
            <a:off x="230467" y="1009622"/>
            <a:ext cx="3142875" cy="2251389"/>
          </a:xfrm>
          <a:prstGeom prst="rect">
            <a:avLst/>
          </a:prstGeom>
          <a:ln>
            <a:noFill/>
          </a:ln>
          <a:effectLst>
            <a:softEdge rad="112500"/>
          </a:effectLst>
        </p:spPr>
      </p:pic>
      <p:pic>
        <p:nvPicPr>
          <p:cNvPr id="12" name="Picture 11">
            <a:extLst>
              <a:ext uri="{FF2B5EF4-FFF2-40B4-BE49-F238E27FC236}">
                <a16:creationId xmlns:a16="http://schemas.microsoft.com/office/drawing/2014/main" id="{00AB2787-159C-12EB-62DC-016AD19C593A}"/>
              </a:ext>
            </a:extLst>
          </p:cNvPr>
          <p:cNvPicPr>
            <a:picLocks noChangeAspect="1"/>
          </p:cNvPicPr>
          <p:nvPr/>
        </p:nvPicPr>
        <p:blipFill>
          <a:blip r:embed="rId2"/>
          <a:srcRect l="49052" r="3989"/>
          <a:stretch/>
        </p:blipFill>
        <p:spPr>
          <a:xfrm>
            <a:off x="230467" y="3668652"/>
            <a:ext cx="3142875" cy="2179726"/>
          </a:xfrm>
          <a:prstGeom prst="rect">
            <a:avLst/>
          </a:prstGeom>
          <a:ln>
            <a:noFill/>
          </a:ln>
          <a:effectLst>
            <a:softEdge rad="112500"/>
          </a:effectLst>
        </p:spPr>
      </p:pic>
      <p:grpSp>
        <p:nvGrpSpPr>
          <p:cNvPr id="14" name="Group 13">
            <a:extLst>
              <a:ext uri="{FF2B5EF4-FFF2-40B4-BE49-F238E27FC236}">
                <a16:creationId xmlns:a16="http://schemas.microsoft.com/office/drawing/2014/main" id="{244DD33B-76CE-D14D-C952-3EA61717C704}"/>
              </a:ext>
            </a:extLst>
          </p:cNvPr>
          <p:cNvGrpSpPr/>
          <p:nvPr/>
        </p:nvGrpSpPr>
        <p:grpSpPr>
          <a:xfrm>
            <a:off x="0" y="0"/>
            <a:ext cx="2581836" cy="591670"/>
            <a:chOff x="0" y="0"/>
            <a:chExt cx="2581836" cy="591670"/>
          </a:xfrm>
        </p:grpSpPr>
        <p:sp>
          <p:nvSpPr>
            <p:cNvPr id="15" name="Rectangle 14">
              <a:extLst>
                <a:ext uri="{FF2B5EF4-FFF2-40B4-BE49-F238E27FC236}">
                  <a16:creationId xmlns:a16="http://schemas.microsoft.com/office/drawing/2014/main" id="{0D27A02F-DFDB-78B4-7DAC-9B37F5A5D85E}"/>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6" name="Rectangle 15">
              <a:extLst>
                <a:ext uri="{FF2B5EF4-FFF2-40B4-BE49-F238E27FC236}">
                  <a16:creationId xmlns:a16="http://schemas.microsoft.com/office/drawing/2014/main" id="{9C84F710-DAE0-DFB3-9860-96E030701703}"/>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sp>
        <p:nvSpPr>
          <p:cNvPr id="17" name="TextBox 16">
            <a:extLst>
              <a:ext uri="{FF2B5EF4-FFF2-40B4-BE49-F238E27FC236}">
                <a16:creationId xmlns:a16="http://schemas.microsoft.com/office/drawing/2014/main" id="{80DF0A92-140A-1B73-3F49-18A56A506973}"/>
              </a:ext>
            </a:extLst>
          </p:cNvPr>
          <p:cNvSpPr txBox="1"/>
          <p:nvPr/>
        </p:nvSpPr>
        <p:spPr>
          <a:xfrm>
            <a:off x="3496236" y="3552111"/>
            <a:ext cx="6893858" cy="830997"/>
          </a:xfrm>
          <a:prstGeom prst="rect">
            <a:avLst/>
          </a:prstGeom>
          <a:noFill/>
        </p:spPr>
        <p:txBody>
          <a:bodyPr wrap="square" rtlCol="0">
            <a:spAutoFit/>
          </a:bodyPr>
          <a:lstStyle/>
          <a:p>
            <a:r>
              <a:rPr lang="en-US" sz="2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Bruce D. Baker</a:t>
            </a:r>
          </a:p>
          <a:p>
            <a:r>
              <a:rPr lang="en-US" sz="2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University of Miami</a:t>
            </a:r>
          </a:p>
        </p:txBody>
      </p:sp>
      <p:pic>
        <p:nvPicPr>
          <p:cNvPr id="18" name="Picture 17">
            <a:extLst>
              <a:ext uri="{FF2B5EF4-FFF2-40B4-BE49-F238E27FC236}">
                <a16:creationId xmlns:a16="http://schemas.microsoft.com/office/drawing/2014/main" id="{6624693B-D7DA-414E-2A6D-2A03DB898838}"/>
              </a:ext>
            </a:extLst>
          </p:cNvPr>
          <p:cNvPicPr>
            <a:picLocks noChangeAspect="1"/>
          </p:cNvPicPr>
          <p:nvPr/>
        </p:nvPicPr>
        <p:blipFill>
          <a:blip r:embed="rId3"/>
          <a:stretch>
            <a:fillRect/>
          </a:stretch>
        </p:blipFill>
        <p:spPr>
          <a:xfrm>
            <a:off x="10074368" y="6207760"/>
            <a:ext cx="1743075" cy="381000"/>
          </a:xfrm>
          <a:prstGeom prst="rect">
            <a:avLst/>
          </a:prstGeom>
        </p:spPr>
      </p:pic>
      <p:pic>
        <p:nvPicPr>
          <p:cNvPr id="19" name="Picture 18">
            <a:extLst>
              <a:ext uri="{FF2B5EF4-FFF2-40B4-BE49-F238E27FC236}">
                <a16:creationId xmlns:a16="http://schemas.microsoft.com/office/drawing/2014/main" id="{FF4DF783-BE30-E62B-A7FD-0BDBFF88CEC6}"/>
              </a:ext>
            </a:extLst>
          </p:cNvPr>
          <p:cNvPicPr>
            <a:picLocks noChangeAspect="1"/>
          </p:cNvPicPr>
          <p:nvPr/>
        </p:nvPicPr>
        <p:blipFill>
          <a:blip r:embed="rId4"/>
          <a:srcRect l="8096" t="18884" r="7751" b="21440"/>
          <a:stretch/>
        </p:blipFill>
        <p:spPr>
          <a:xfrm>
            <a:off x="11228355" y="51546"/>
            <a:ext cx="681318" cy="392206"/>
          </a:xfrm>
          <a:prstGeom prst="rect">
            <a:avLst/>
          </a:prstGeom>
        </p:spPr>
      </p:pic>
    </p:spTree>
    <p:extLst>
      <p:ext uri="{BB962C8B-B14F-4D97-AF65-F5344CB8AC3E}">
        <p14:creationId xmlns:p14="http://schemas.microsoft.com/office/powerpoint/2010/main" val="2405685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2772C-6F98-B465-BC15-72A3D288ED9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134178-BEA2-66F0-04BA-DDA07619CFFC}"/>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3</a:t>
            </a:fld>
            <a:endParaRPr lang="en-US" dirty="0"/>
          </a:p>
        </p:txBody>
      </p:sp>
      <p:pic>
        <p:nvPicPr>
          <p:cNvPr id="6" name="Picture 5">
            <a:extLst>
              <a:ext uri="{FF2B5EF4-FFF2-40B4-BE49-F238E27FC236}">
                <a16:creationId xmlns:a16="http://schemas.microsoft.com/office/drawing/2014/main" id="{C369A828-A476-ECE2-7DD3-2D665F5E2812}"/>
              </a:ext>
            </a:extLst>
          </p:cNvPr>
          <p:cNvPicPr>
            <a:picLocks noChangeAspect="1"/>
          </p:cNvPicPr>
          <p:nvPr/>
        </p:nvPicPr>
        <p:blipFill>
          <a:blip r:embed="rId3"/>
          <a:stretch>
            <a:fillRect/>
          </a:stretch>
        </p:blipFill>
        <p:spPr>
          <a:xfrm>
            <a:off x="10173016" y="6259606"/>
            <a:ext cx="1743075" cy="381000"/>
          </a:xfrm>
          <a:prstGeom prst="rect">
            <a:avLst/>
          </a:prstGeom>
        </p:spPr>
      </p:pic>
      <p:grpSp>
        <p:nvGrpSpPr>
          <p:cNvPr id="10" name="Group 9">
            <a:extLst>
              <a:ext uri="{FF2B5EF4-FFF2-40B4-BE49-F238E27FC236}">
                <a16:creationId xmlns:a16="http://schemas.microsoft.com/office/drawing/2014/main" id="{D5AFF3E8-B69B-4037-E332-9230E00EFC40}"/>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0F1212AE-6F01-34FD-69A9-6A0D0810D7F5}"/>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996CDABA-CF42-B684-7816-A669EB59298D}"/>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69E68874-0F53-D962-24D7-FF201E11D4C4}"/>
              </a:ext>
            </a:extLst>
          </p:cNvPr>
          <p:cNvPicPr>
            <a:picLocks noChangeAspect="1"/>
          </p:cNvPicPr>
          <p:nvPr/>
        </p:nvPicPr>
        <p:blipFill>
          <a:blip r:embed="rId4"/>
          <a:srcRect l="8096" t="18884" r="7751" b="21440"/>
          <a:stretch/>
        </p:blipFill>
        <p:spPr>
          <a:xfrm>
            <a:off x="11228355" y="51546"/>
            <a:ext cx="681318" cy="392206"/>
          </a:xfrm>
          <a:prstGeom prst="rect">
            <a:avLst/>
          </a:prstGeom>
        </p:spPr>
      </p:pic>
      <p:pic>
        <p:nvPicPr>
          <p:cNvPr id="1026" name="Picture 2">
            <a:extLst>
              <a:ext uri="{FF2B5EF4-FFF2-40B4-BE49-F238E27FC236}">
                <a16:creationId xmlns:a16="http://schemas.microsoft.com/office/drawing/2014/main" id="{74E9391C-B47F-DA48-D96A-9DFAEE8CD53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32" t="1605" r="878" b="209"/>
          <a:stretch>
            <a:fillRect/>
          </a:stretch>
        </p:blipFill>
        <p:spPr bwMode="auto">
          <a:xfrm>
            <a:off x="472611" y="887505"/>
            <a:ext cx="10161142" cy="53202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103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244EAD-C379-4C4B-8AA5-282F352E24DC}"/>
              </a:ext>
            </a:extLst>
          </p:cNvPr>
          <p:cNvSpPr>
            <a:spLocks noGrp="1"/>
          </p:cNvSpPr>
          <p:nvPr>
            <p:ph sz="half" idx="10"/>
          </p:nvPr>
        </p:nvSpPr>
        <p:spPr>
          <a:xfrm>
            <a:off x="104505" y="1609131"/>
            <a:ext cx="6176280" cy="4757956"/>
          </a:xfrm>
        </p:spPr>
        <p:txBody>
          <a:bodyPr>
            <a:noAutofit/>
          </a:bodyPr>
          <a:lstStyle/>
          <a:p>
            <a:pPr marL="0" indent="0">
              <a:buNone/>
            </a:pPr>
            <a:r>
              <a:rPr lang="en-US"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Professional Reports</a:t>
            </a:r>
          </a:p>
          <a:p>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Colorado – Atchison, D., Levin, S., Levin, J., Kolar, A., Blair, D., Srikanth, A., &amp; Salvato, B. (2024). Equity and Adequacy of Colorado School Funding: A Cost-Modeling Approach. </a:t>
            </a:r>
            <a:r>
              <a:rPr lang="en-US" sz="12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https://www.cde.state.co.us/cdedepcom/schoolfinancecostmodelingadequacystudyreport</a:t>
            </a:r>
            <a:endParaRPr lang="en-US" sz="12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endParaRP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Delaware – </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 Atchison, B.D. Baker, J. Levin, S. Fatima, A. Trauth, A. Srikanth, C. </a:t>
            </a:r>
            <a:r>
              <a:rPr lang="en-US" sz="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Herberle</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N. Gannon-Slater, L. Junk, K., Wallace, L., &amp; Baker, B. (2023) Assessment of Delaware Public School Funding. </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3"/>
              </a:rPr>
              <a:t>https://education.delaware.gov/wp-content/uploads/2023/12/23-22933_1_Delaware_Full_Report-FMT-ed103023-Version-2.pdf</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New Hampshire – </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Atchison, D., </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Baker, B.D., </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Levin, J., Kearns, C. (2020) New Hampshire Commission to Study School Funding, Final Report. </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hlinkClick r:id="rId4"/>
              </a:rPr>
              <a:t>https://carsey.unh.edu/sites/default/files/media/2020/09/20-12685_nh_final_report_v10.pdf</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Ohio – Levin, J., Brooks, Baker, B., C., Fatima, S., Blair, D., Salvato, B., Srikanth, A., London, B., Atchison, D., Jacobson, A., Hadley, L., Dotson, B., Harrington, H.,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Yeshitla</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B. (2025). Study of the Educational Costs of Serving Students Who Are Economically Disadvantaged. </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hlinkClick r:id="rId5"/>
              </a:rPr>
              <a:t>https://education.ohio.gov/getattachment/About/Annual-Reports/Economic-Disadvantage-Finance-Study-American-Institutes-for-Research.pdf.aspx?lang=en-US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Oregon – Brooks, C., Levin, J., Baker, B., &amp; Salvato, B. (2025). Understanding the Cost of Providing Adequate Educational Opportunity in Oregon. </a:t>
            </a:r>
            <a:r>
              <a:rPr lang="en-US" sz="12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https://olis.oregonlegislature.gov/liz/2025R1/Downloads/CommitteeMeetingDocument/291280</a:t>
            </a:r>
            <a:endParaRPr lang="en-US" sz="12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endParaRP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Vermont – </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Kolbe, T., Baker, B.D., Atchison, D., Levin, J. (2019) Pupil Weighting Factors Report.</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7"/>
              </a:rPr>
              <a:t>https://legislature.vermont.gov/assets/Legislative-Reports/edu-legislative-report-pupil-weighting-factors-2019.pdf</a:t>
            </a: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2" name="Title 1">
            <a:extLst>
              <a:ext uri="{FF2B5EF4-FFF2-40B4-BE49-F238E27FC236}">
                <a16:creationId xmlns:a16="http://schemas.microsoft.com/office/drawing/2014/main" id="{FD25DB36-C2AC-4F62-B5AE-2CAE98A7EA1D}"/>
              </a:ext>
            </a:extLst>
          </p:cNvPr>
          <p:cNvSpPr>
            <a:spLocks noGrp="1"/>
          </p:cNvSpPr>
          <p:nvPr>
            <p:ph type="title"/>
          </p:nvPr>
        </p:nvSpPr>
        <p:spPr>
          <a:xfrm>
            <a:off x="98524" y="675865"/>
            <a:ext cx="10946029" cy="822591"/>
          </a:xfrm>
        </p:spPr>
        <p:txBody>
          <a:bodyPr>
            <a:normAutofit/>
          </a:bodyPr>
          <a:lstStyle/>
          <a:p>
            <a:r>
              <a:rPr lang="en-US" sz="3200" b="1" dirty="0"/>
              <a:t>Recent Applications of Cost Modeling </a:t>
            </a:r>
          </a:p>
        </p:txBody>
      </p:sp>
      <p:sp>
        <p:nvSpPr>
          <p:cNvPr id="7" name="Content Placeholder 6">
            <a:extLst>
              <a:ext uri="{FF2B5EF4-FFF2-40B4-BE49-F238E27FC236}">
                <a16:creationId xmlns:a16="http://schemas.microsoft.com/office/drawing/2014/main" id="{B6D377CA-F679-F685-3F1D-CDEFA63527DD}"/>
              </a:ext>
            </a:extLst>
          </p:cNvPr>
          <p:cNvSpPr>
            <a:spLocks noGrp="1"/>
          </p:cNvSpPr>
          <p:nvPr>
            <p:ph sz="half" idx="11"/>
          </p:nvPr>
        </p:nvSpPr>
        <p:spPr>
          <a:xfrm>
            <a:off x="6419271" y="1582651"/>
            <a:ext cx="5656187" cy="4757956"/>
          </a:xfrm>
        </p:spPr>
        <p:txBody>
          <a:bodyPr>
            <a:noAutofit/>
          </a:bodyPr>
          <a:lstStyle/>
          <a:p>
            <a:pPr marL="0" indent="0">
              <a:buNone/>
            </a:pPr>
            <a:r>
              <a:rPr lang="en-US" sz="1200" b="1" dirty="0">
                <a:solidFill>
                  <a:schemeClr val="tx1"/>
                </a:solidFill>
                <a:latin typeface="+mn-lt"/>
              </a:rPr>
              <a:t>Peer Reviewed Articles &amp; Working Papers</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Baker, B. D. (2024). </a:t>
            </a:r>
            <a:r>
              <a:rPr lang="en-US" sz="1200" i="1" dirty="0">
                <a:solidFill>
                  <a:schemeClr val="tx1"/>
                </a:solidFill>
                <a:latin typeface="Calibri" panose="020F0502020204030204" pitchFamily="34" charset="0"/>
                <a:ea typeface="Calibri" panose="020F0502020204030204" pitchFamily="34" charset="0"/>
                <a:cs typeface="Calibri" panose="020F0502020204030204" pitchFamily="34" charset="0"/>
              </a:rPr>
              <a:t>How and Why Racial Isolation Affects Education Costs &amp; the Provision of Equal Educational Opportunity</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EdWorkingPaper</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No. 24-1047. Annenberg Institute for School Reform at Brown University.</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Baker, B. D., Weber, M., &amp; Srikanth, A. (2021). Informing Federal School Finance Policy with Empirical Evidence. </a:t>
            </a:r>
            <a:r>
              <a:rPr lang="en-US" sz="1200" i="1" dirty="0">
                <a:solidFill>
                  <a:schemeClr val="tx1"/>
                </a:solidFill>
                <a:latin typeface="Calibri" panose="020F0502020204030204" pitchFamily="34" charset="0"/>
                <a:ea typeface="Calibri" panose="020F0502020204030204" pitchFamily="34" charset="0"/>
                <a:cs typeface="Calibri" panose="020F0502020204030204" pitchFamily="34" charset="0"/>
              </a:rPr>
              <a:t>Journal of Education Finance</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47(1), 1-25.</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Gronberg, T. J., Jansen, D. W., &amp; Taylor, L. L. (2017). Are charters the best alternative? A cost frontier analysis of alternative education campuses in Texas. </a:t>
            </a:r>
            <a:r>
              <a:rPr lang="en-US" sz="1200" i="1" dirty="0">
                <a:solidFill>
                  <a:schemeClr val="tx1"/>
                </a:solidFill>
                <a:latin typeface="Calibri" panose="020F0502020204030204" pitchFamily="34" charset="0"/>
                <a:ea typeface="Calibri" panose="020F0502020204030204" pitchFamily="34" charset="0"/>
                <a:cs typeface="Calibri" panose="020F0502020204030204" pitchFamily="34" charset="0"/>
              </a:rPr>
              <a:t>Southern Economic Journal</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83(3), 721-743.</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Levin, J., Baker, B., Lee, J., Atchison, D., &amp; Kelchen, R. (2022). </a:t>
            </a:r>
            <a:r>
              <a:rPr lang="en-US" sz="1200" i="1" dirty="0">
                <a:solidFill>
                  <a:schemeClr val="tx1"/>
                </a:solidFill>
                <a:latin typeface="Calibri" panose="020F0502020204030204" pitchFamily="34" charset="0"/>
                <a:ea typeface="Calibri" panose="020F0502020204030204" pitchFamily="34" charset="0"/>
                <a:cs typeface="Calibri" panose="020F0502020204030204" pitchFamily="34" charset="0"/>
              </a:rPr>
              <a:t>An Examination of the Costs of Texas Community Colleges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REL 2023-142. Regional Educational Laboratory Southwest.</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Kolbe, T., Baker, B. D., Atchison, D., Levin, J., &amp; Harris, P. (2021). The additional cost of operating rural schools: Evidence from Vermont. </a:t>
            </a:r>
            <a:r>
              <a:rPr lang="en-US" sz="1200" i="1" dirty="0">
                <a:solidFill>
                  <a:schemeClr val="tx1"/>
                </a:solidFill>
                <a:latin typeface="Calibri" panose="020F0502020204030204" pitchFamily="34" charset="0"/>
                <a:ea typeface="Calibri" panose="020F0502020204030204" pitchFamily="34" charset="0"/>
                <a:cs typeface="Calibri" panose="020F0502020204030204" pitchFamily="34" charset="0"/>
              </a:rPr>
              <a:t>AERA Open</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7, 2332858420988868.</a:t>
            </a:r>
          </a:p>
          <a:p>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Zhao, B. (2022). Estimating the cost function of Connecticut public K–12 education: implications for inequity and inadequacy in school spending. </a:t>
            </a:r>
            <a:r>
              <a:rPr lang="en-US" sz="1200" i="1" dirty="0">
                <a:solidFill>
                  <a:schemeClr val="tx1"/>
                </a:solidFill>
                <a:latin typeface="Calibri" panose="020F0502020204030204" pitchFamily="34" charset="0"/>
                <a:ea typeface="Calibri" panose="020F0502020204030204" pitchFamily="34" charset="0"/>
                <a:cs typeface="Calibri" panose="020F0502020204030204" pitchFamily="34" charset="0"/>
              </a:rPr>
              <a:t>Education Economics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31(4), 439-470.</a:t>
            </a:r>
          </a:p>
        </p:txBody>
      </p:sp>
      <p:sp>
        <p:nvSpPr>
          <p:cNvPr id="6" name="Slide Number Placeholder 5">
            <a:extLst>
              <a:ext uri="{FF2B5EF4-FFF2-40B4-BE49-F238E27FC236}">
                <a16:creationId xmlns:a16="http://schemas.microsoft.com/office/drawing/2014/main" id="{C93AA016-8ED2-4EE1-A1B9-6FEC11D44674}"/>
              </a:ext>
            </a:extLst>
          </p:cNvPr>
          <p:cNvSpPr>
            <a:spLocks noGrp="1"/>
          </p:cNvSpPr>
          <p:nvPr>
            <p:ph type="sldNum" sz="quarter" idx="4"/>
          </p:nvPr>
        </p:nvSpPr>
        <p:spPr>
          <a:xfrm>
            <a:off x="5911215" y="6255707"/>
            <a:ext cx="369570" cy="365125"/>
          </a:xfrm>
        </p:spPr>
        <p:txBody>
          <a:bodyPr/>
          <a:lstStyle/>
          <a:p>
            <a:fld id="{130140E4-156D-4B1E-82AF-9521E33A519B}" type="slidenum">
              <a:rPr lang="en-US" smtClean="0">
                <a:solidFill>
                  <a:schemeClr val="tx1"/>
                </a:solidFill>
              </a:rPr>
              <a:t>30</a:t>
            </a:fld>
            <a:endParaRPr lang="en-US" dirty="0">
              <a:solidFill>
                <a:schemeClr val="tx1"/>
              </a:solidFill>
            </a:endParaRPr>
          </a:p>
        </p:txBody>
      </p:sp>
      <p:cxnSp>
        <p:nvCxnSpPr>
          <p:cNvPr id="9" name="Straight Connector 8">
            <a:extLst>
              <a:ext uri="{FF2B5EF4-FFF2-40B4-BE49-F238E27FC236}">
                <a16:creationId xmlns:a16="http://schemas.microsoft.com/office/drawing/2014/main" id="{F33235E5-C555-6A68-8B25-4EA6FE114CFB}"/>
              </a:ext>
            </a:extLst>
          </p:cNvPr>
          <p:cNvCxnSpPr>
            <a:cxnSpLocks/>
          </p:cNvCxnSpPr>
          <p:nvPr/>
        </p:nvCxnSpPr>
        <p:spPr>
          <a:xfrm>
            <a:off x="194408" y="1504162"/>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8B4E07B4-D326-48BB-2250-6F583AB83B58}"/>
              </a:ext>
            </a:extLst>
          </p:cNvPr>
          <p:cNvGrpSpPr/>
          <p:nvPr/>
        </p:nvGrpSpPr>
        <p:grpSpPr>
          <a:xfrm>
            <a:off x="0" y="0"/>
            <a:ext cx="2581836" cy="591670"/>
            <a:chOff x="0" y="0"/>
            <a:chExt cx="2581836" cy="591670"/>
          </a:xfrm>
        </p:grpSpPr>
        <p:sp>
          <p:nvSpPr>
            <p:cNvPr id="12" name="Rectangle 11">
              <a:extLst>
                <a:ext uri="{FF2B5EF4-FFF2-40B4-BE49-F238E27FC236}">
                  <a16:creationId xmlns:a16="http://schemas.microsoft.com/office/drawing/2014/main" id="{4AA21917-4D69-C2D0-2620-9E0A5749E1A9}"/>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3" name="Rectangle 12">
              <a:extLst>
                <a:ext uri="{FF2B5EF4-FFF2-40B4-BE49-F238E27FC236}">
                  <a16:creationId xmlns:a16="http://schemas.microsoft.com/office/drawing/2014/main" id="{BBB7E745-479A-32C6-6BEC-A4C9517049D9}"/>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grpSp>
        <p:nvGrpSpPr>
          <p:cNvPr id="10" name="Group 9">
            <a:extLst>
              <a:ext uri="{FF2B5EF4-FFF2-40B4-BE49-F238E27FC236}">
                <a16:creationId xmlns:a16="http://schemas.microsoft.com/office/drawing/2014/main" id="{375E20BD-82FD-AAE8-6F30-2D4E7079F085}"/>
              </a:ext>
            </a:extLst>
          </p:cNvPr>
          <p:cNvGrpSpPr/>
          <p:nvPr/>
        </p:nvGrpSpPr>
        <p:grpSpPr>
          <a:xfrm>
            <a:off x="9089703" y="6182135"/>
            <a:ext cx="2985755" cy="512270"/>
            <a:chOff x="8890313" y="6139885"/>
            <a:chExt cx="2985755" cy="512270"/>
          </a:xfrm>
        </p:grpSpPr>
        <p:pic>
          <p:nvPicPr>
            <p:cNvPr id="14" name="Picture 13">
              <a:extLst>
                <a:ext uri="{FF2B5EF4-FFF2-40B4-BE49-F238E27FC236}">
                  <a16:creationId xmlns:a16="http://schemas.microsoft.com/office/drawing/2014/main" id="{EB234CF0-EAE8-4EFF-A24A-EA406CEDA57D}"/>
                </a:ext>
              </a:extLst>
            </p:cNvPr>
            <p:cNvPicPr>
              <a:picLocks noChangeAspect="1"/>
            </p:cNvPicPr>
            <p:nvPr/>
          </p:nvPicPr>
          <p:blipFill>
            <a:blip r:embed="rId8"/>
            <a:stretch>
              <a:fillRect/>
            </a:stretch>
          </p:blipFill>
          <p:spPr>
            <a:xfrm>
              <a:off x="8890313" y="6205520"/>
              <a:ext cx="1743075" cy="381000"/>
            </a:xfrm>
            <a:prstGeom prst="rect">
              <a:avLst/>
            </a:prstGeom>
          </p:spPr>
        </p:pic>
        <p:pic>
          <p:nvPicPr>
            <p:cNvPr id="15" name="Picture 14" descr="Blue text on a white background&#10;&#10;AI-generated content may be incorrect.">
              <a:extLst>
                <a:ext uri="{FF2B5EF4-FFF2-40B4-BE49-F238E27FC236}">
                  <a16:creationId xmlns:a16="http://schemas.microsoft.com/office/drawing/2014/main" id="{B6176839-3CF0-8487-D880-750B2D9A9E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45679" y="6139885"/>
              <a:ext cx="1030389" cy="512270"/>
            </a:xfrm>
            <a:prstGeom prst="rect">
              <a:avLst/>
            </a:prstGeom>
          </p:spPr>
        </p:pic>
      </p:grpSp>
    </p:spTree>
    <p:extLst>
      <p:ext uri="{BB962C8B-B14F-4D97-AF65-F5344CB8AC3E}">
        <p14:creationId xmlns:p14="http://schemas.microsoft.com/office/powerpoint/2010/main" val="4259158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2CC4DB-58B9-631A-01AB-A219CEE53765}"/>
              </a:ext>
            </a:extLst>
          </p:cNvPr>
          <p:cNvSpPr>
            <a:spLocks noGrp="1"/>
          </p:cNvSpPr>
          <p:nvPr>
            <p:ph type="title"/>
          </p:nvPr>
        </p:nvSpPr>
        <p:spPr>
          <a:xfrm>
            <a:off x="98524" y="713451"/>
            <a:ext cx="10946029" cy="598114"/>
          </a:xfrm>
        </p:spPr>
        <p:txBody>
          <a:bodyPr>
            <a:normAutofit/>
          </a:bodyPr>
          <a:lstStyle/>
          <a:p>
            <a:r>
              <a:rPr lang="en-US" sz="3200" dirty="0"/>
              <a:t>Policy Influence of Cost Modeling Studies </a:t>
            </a:r>
          </a:p>
        </p:txBody>
      </p:sp>
      <p:sp>
        <p:nvSpPr>
          <p:cNvPr id="9" name="Content Placeholder 8">
            <a:extLst>
              <a:ext uri="{FF2B5EF4-FFF2-40B4-BE49-F238E27FC236}">
                <a16:creationId xmlns:a16="http://schemas.microsoft.com/office/drawing/2014/main" id="{81B1850C-3A91-6166-DA23-1C4CDC43CEBF}"/>
              </a:ext>
            </a:extLst>
          </p:cNvPr>
          <p:cNvSpPr>
            <a:spLocks noGrp="1"/>
          </p:cNvSpPr>
          <p:nvPr>
            <p:ph idx="21"/>
          </p:nvPr>
        </p:nvSpPr>
        <p:spPr>
          <a:xfrm>
            <a:off x="392076" y="1619489"/>
            <a:ext cx="5034852" cy="4830617"/>
          </a:xfrm>
        </p:spPr>
        <p:txBody>
          <a:bodyPr/>
          <a:lstStyle/>
          <a:p>
            <a:pPr marL="0" indent="0">
              <a:buNone/>
            </a:pPr>
            <a:r>
              <a:rPr lang="en-US" sz="1600" b="1" dirty="0">
                <a:solidFill>
                  <a:schemeClr val="tx1"/>
                </a:solidFill>
                <a:latin typeface="+mn-lt"/>
              </a:rPr>
              <a:t>Formula Changes</a:t>
            </a:r>
          </a:p>
          <a:p>
            <a:r>
              <a:rPr lang="en-US" sz="1600" dirty="0">
                <a:solidFill>
                  <a:schemeClr val="tx1"/>
                </a:solidFill>
                <a:latin typeface="+mn-lt"/>
              </a:rPr>
              <a:t>Texas Community College Formula</a:t>
            </a:r>
          </a:p>
          <a:p>
            <a:pPr lvl="1">
              <a:buFont typeface="Calibri" panose="020F0502020204030204" pitchFamily="34" charset="0"/>
              <a:buChar char="─"/>
            </a:pPr>
            <a:r>
              <a:rPr lang="en-US" sz="1600" dirty="0">
                <a:solidFill>
                  <a:schemeClr val="tx1"/>
                </a:solidFill>
              </a:rPr>
              <a:t>Levin, J., Baker, B., Lee, J., Atchison, D., &amp; Kelchen, R. (2022). An Examination of the Costs of Texas Community Colleges. REL 2023-142. Regional Educational Laboratory Southwest. </a:t>
            </a:r>
            <a:r>
              <a:rPr lang="en-US" sz="1600" dirty="0">
                <a:solidFill>
                  <a:schemeClr val="tx1"/>
                </a:solidFill>
                <a:hlinkClick r:id="rId3"/>
              </a:rPr>
              <a:t>https://ies.ed.gov/sites/default/files/rel-southwest/document/2025/07/REL_2023142.pdf</a:t>
            </a:r>
            <a:endParaRPr lang="en-US" sz="1600" dirty="0">
              <a:solidFill>
                <a:schemeClr val="tx1"/>
              </a:solidFill>
            </a:endParaRPr>
          </a:p>
          <a:p>
            <a:r>
              <a:rPr lang="en-US" sz="1600" dirty="0">
                <a:solidFill>
                  <a:schemeClr val="tx1"/>
                </a:solidFill>
                <a:latin typeface="+mn-lt"/>
              </a:rPr>
              <a:t>Vermont K12 Formula Weights</a:t>
            </a:r>
          </a:p>
          <a:p>
            <a:pPr lvl="1">
              <a:buFont typeface="Calibri" panose="020F0502020204030204" pitchFamily="34" charset="0"/>
              <a:buChar char="─"/>
            </a:pPr>
            <a:r>
              <a:rPr lang="en-US" sz="1600" dirty="0">
                <a:solidFill>
                  <a:schemeClr val="tx1"/>
                </a:solidFill>
                <a:effectLst/>
                <a:ea typeface="Calibri" panose="020F0502020204030204" pitchFamily="34" charset="0"/>
                <a:cs typeface="Calibri" panose="020F0502020204030204" pitchFamily="34" charset="0"/>
              </a:rPr>
              <a:t>Kolbe, T., Baker, B.D., Atchison, D., Levin, J. (2019) Pupil Weighting Factors Report. State of Vermont, House and Senate Committees on Education. </a:t>
            </a:r>
            <a:r>
              <a:rPr lang="en-US" sz="1600" dirty="0">
                <a:solidFill>
                  <a:schemeClr val="tx1"/>
                </a:solidFill>
                <a:effectLst/>
                <a:ea typeface="Calibri" panose="020F0502020204030204" pitchFamily="34" charset="0"/>
                <a:cs typeface="Calibri" panose="020F0502020204030204" pitchFamily="34" charset="0"/>
                <a:hlinkClick r:id="rId4"/>
              </a:rPr>
              <a:t>https://legislature.vermont.gov/assets/Legislative-Reports/edu-legislative-report-pupil-weighting-factors-2019.pdf</a:t>
            </a:r>
            <a:r>
              <a:rPr lang="en-US" sz="1600" dirty="0">
                <a:solidFill>
                  <a:schemeClr val="tx1"/>
                </a:solidFill>
                <a:effectLst/>
                <a:ea typeface="Calibri" panose="020F0502020204030204" pitchFamily="34" charset="0"/>
                <a:cs typeface="Calibri" panose="020F0502020204030204" pitchFamily="34" charset="0"/>
              </a:rPr>
              <a:t>  </a:t>
            </a:r>
          </a:p>
          <a:p>
            <a:r>
              <a:rPr lang="en-US" sz="1600" dirty="0">
                <a:solidFill>
                  <a:schemeClr val="tx1"/>
                </a:solidFill>
                <a:effectLst/>
                <a:latin typeface="+mn-lt"/>
                <a:ea typeface="Calibri Light" panose="020F0302020204030204" pitchFamily="34" charset="0"/>
              </a:rPr>
              <a:t>Kansas School Funding </a:t>
            </a:r>
          </a:p>
          <a:p>
            <a:pPr marL="457200" lvl="1" indent="0">
              <a:buNone/>
            </a:pPr>
            <a:endParaRPr lang="en-US" sz="1600" dirty="0">
              <a:solidFill>
                <a:schemeClr val="tx1"/>
              </a:solidFill>
            </a:endParaRPr>
          </a:p>
          <a:p>
            <a:endParaRPr lang="en-US" sz="1600" dirty="0">
              <a:solidFill>
                <a:schemeClr val="tx1"/>
              </a:solidFill>
              <a:latin typeface="+mn-lt"/>
            </a:endParaRPr>
          </a:p>
        </p:txBody>
      </p:sp>
      <p:sp>
        <p:nvSpPr>
          <p:cNvPr id="11" name="Content Placeholder 10">
            <a:extLst>
              <a:ext uri="{FF2B5EF4-FFF2-40B4-BE49-F238E27FC236}">
                <a16:creationId xmlns:a16="http://schemas.microsoft.com/office/drawing/2014/main" id="{90D7D7DA-1C76-B4FB-FE2C-B45336F44FC9}"/>
              </a:ext>
            </a:extLst>
          </p:cNvPr>
          <p:cNvSpPr>
            <a:spLocks noGrp="1"/>
          </p:cNvSpPr>
          <p:nvPr>
            <p:ph idx="25"/>
          </p:nvPr>
        </p:nvSpPr>
        <p:spPr>
          <a:xfrm>
            <a:off x="6531498" y="1619489"/>
            <a:ext cx="5034852" cy="4533058"/>
          </a:xfrm>
        </p:spPr>
        <p:txBody>
          <a:bodyPr/>
          <a:lstStyle/>
          <a:p>
            <a:pPr marL="0" indent="0">
              <a:buNone/>
            </a:pPr>
            <a:r>
              <a:rPr lang="en-US" sz="1600" b="1" dirty="0">
                <a:solidFill>
                  <a:schemeClr val="tx1"/>
                </a:solidFill>
                <a:latin typeface="+mn-lt"/>
              </a:rPr>
              <a:t>Other State Uses of NECM/SFID</a:t>
            </a:r>
          </a:p>
          <a:p>
            <a:r>
              <a:rPr lang="en-US" sz="1600" dirty="0">
                <a:solidFill>
                  <a:schemeClr val="tx1"/>
                </a:solidFill>
                <a:latin typeface="+mn-lt"/>
              </a:rPr>
              <a:t>Virginia Joint Legislative Audit &amp; Review Commission Report</a:t>
            </a:r>
          </a:p>
          <a:p>
            <a:pPr lvl="1">
              <a:buFont typeface="Calibri" panose="020F0502020204030204" pitchFamily="34" charset="0"/>
              <a:buChar char="─"/>
            </a:pPr>
            <a:r>
              <a:rPr lang="en-US" sz="1600" dirty="0">
                <a:solidFill>
                  <a:schemeClr val="tx1"/>
                </a:solidFill>
                <a:hlinkClick r:id="rId5"/>
              </a:rPr>
              <a:t>https://jlarc.virginia.gov/landing-2023-virginias-k-12-funding-formula.asp</a:t>
            </a:r>
            <a:endParaRPr lang="en-US" sz="1600" dirty="0">
              <a:solidFill>
                <a:schemeClr val="tx1"/>
              </a:solidFill>
            </a:endParaRPr>
          </a:p>
          <a:p>
            <a:r>
              <a:rPr lang="en-US" sz="1600" dirty="0">
                <a:solidFill>
                  <a:schemeClr val="tx1"/>
                </a:solidFill>
                <a:latin typeface="+mn-lt"/>
              </a:rPr>
              <a:t>Missouri Department of Elementary and Secondary Education Report</a:t>
            </a:r>
          </a:p>
          <a:p>
            <a:pPr lvl="1">
              <a:buFont typeface="Calibri" panose="020F0502020204030204" pitchFamily="34" charset="0"/>
              <a:buChar char="─"/>
            </a:pPr>
            <a:r>
              <a:rPr lang="en-US" sz="1600" dirty="0">
                <a:solidFill>
                  <a:schemeClr val="tx1"/>
                </a:solidFill>
                <a:hlinkClick r:id="rId6"/>
              </a:rPr>
              <a:t>https://dese.mo.gov/media/pdf/missouri-school-funding-march-2023</a:t>
            </a:r>
            <a:endParaRPr lang="en-US" sz="1600" dirty="0">
              <a:solidFill>
                <a:schemeClr val="tx1"/>
              </a:solidFill>
            </a:endParaRPr>
          </a:p>
        </p:txBody>
      </p:sp>
      <p:sp>
        <p:nvSpPr>
          <p:cNvPr id="2" name="Slide Number Placeholder 1">
            <a:extLst>
              <a:ext uri="{FF2B5EF4-FFF2-40B4-BE49-F238E27FC236}">
                <a16:creationId xmlns:a16="http://schemas.microsoft.com/office/drawing/2014/main" id="{BE51B1C9-48BD-4E1A-DFF0-DAB5B83ABFBA}"/>
              </a:ext>
            </a:extLst>
          </p:cNvPr>
          <p:cNvSpPr>
            <a:spLocks noGrp="1"/>
          </p:cNvSpPr>
          <p:nvPr>
            <p:ph type="sldNum" sz="quarter" idx="4"/>
          </p:nvPr>
        </p:nvSpPr>
        <p:spPr>
          <a:xfrm>
            <a:off x="5911215" y="6275481"/>
            <a:ext cx="369570" cy="365125"/>
          </a:xfrm>
        </p:spPr>
        <p:txBody>
          <a:bodyPr/>
          <a:lstStyle/>
          <a:p>
            <a:fld id="{9FCB0336-2F23-4B70-9AF4-E54A7D43B4CA}" type="slidenum">
              <a:rPr lang="en-US" smtClean="0">
                <a:solidFill>
                  <a:schemeClr val="tx1"/>
                </a:solidFill>
              </a:rPr>
              <a:pPr/>
              <a:t>31</a:t>
            </a:fld>
            <a:endParaRPr lang="en-US" dirty="0">
              <a:solidFill>
                <a:schemeClr val="tx1"/>
              </a:solidFill>
            </a:endParaRPr>
          </a:p>
        </p:txBody>
      </p:sp>
      <p:cxnSp>
        <p:nvCxnSpPr>
          <p:cNvPr id="4" name="Straight Connector 3">
            <a:extLst>
              <a:ext uri="{FF2B5EF4-FFF2-40B4-BE49-F238E27FC236}">
                <a16:creationId xmlns:a16="http://schemas.microsoft.com/office/drawing/2014/main" id="{DDE75AE2-C34A-5395-40C3-A01B71836BA7}"/>
              </a:ext>
            </a:extLst>
          </p:cNvPr>
          <p:cNvCxnSpPr>
            <a:cxnSpLocks/>
          </p:cNvCxnSpPr>
          <p:nvPr/>
        </p:nvCxnSpPr>
        <p:spPr>
          <a:xfrm>
            <a:off x="98524" y="1418623"/>
            <a:ext cx="10874477"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38274350-3CE0-6C73-151C-BD279FABBBE2}"/>
              </a:ext>
            </a:extLst>
          </p:cNvPr>
          <p:cNvGrpSpPr/>
          <p:nvPr/>
        </p:nvGrpSpPr>
        <p:grpSpPr>
          <a:xfrm>
            <a:off x="0" y="0"/>
            <a:ext cx="2581836" cy="591670"/>
            <a:chOff x="0" y="0"/>
            <a:chExt cx="2581836" cy="591670"/>
          </a:xfrm>
        </p:grpSpPr>
        <p:sp>
          <p:nvSpPr>
            <p:cNvPr id="15" name="Rectangle 14">
              <a:extLst>
                <a:ext uri="{FF2B5EF4-FFF2-40B4-BE49-F238E27FC236}">
                  <a16:creationId xmlns:a16="http://schemas.microsoft.com/office/drawing/2014/main" id="{91040791-30E7-8523-E43C-52F219C3CD24}"/>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6" name="Rectangle 15">
              <a:extLst>
                <a:ext uri="{FF2B5EF4-FFF2-40B4-BE49-F238E27FC236}">
                  <a16:creationId xmlns:a16="http://schemas.microsoft.com/office/drawing/2014/main" id="{422ECC30-908C-895A-4B79-E52E3F245ED6}"/>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grpSp>
        <p:nvGrpSpPr>
          <p:cNvPr id="7" name="Group 6">
            <a:extLst>
              <a:ext uri="{FF2B5EF4-FFF2-40B4-BE49-F238E27FC236}">
                <a16:creationId xmlns:a16="http://schemas.microsoft.com/office/drawing/2014/main" id="{0853DAD8-D8B2-90BA-8BD7-D7B1A7906038}"/>
              </a:ext>
            </a:extLst>
          </p:cNvPr>
          <p:cNvGrpSpPr/>
          <p:nvPr/>
        </p:nvGrpSpPr>
        <p:grpSpPr>
          <a:xfrm>
            <a:off x="9089703" y="6182135"/>
            <a:ext cx="2985755" cy="512270"/>
            <a:chOff x="8890313" y="6139885"/>
            <a:chExt cx="2985755" cy="512270"/>
          </a:xfrm>
        </p:grpSpPr>
        <p:pic>
          <p:nvPicPr>
            <p:cNvPr id="8" name="Picture 7">
              <a:extLst>
                <a:ext uri="{FF2B5EF4-FFF2-40B4-BE49-F238E27FC236}">
                  <a16:creationId xmlns:a16="http://schemas.microsoft.com/office/drawing/2014/main" id="{CA2C5286-1DCF-E203-ABD6-8799E84F53DA}"/>
                </a:ext>
              </a:extLst>
            </p:cNvPr>
            <p:cNvPicPr>
              <a:picLocks noChangeAspect="1"/>
            </p:cNvPicPr>
            <p:nvPr/>
          </p:nvPicPr>
          <p:blipFill>
            <a:blip r:embed="rId7"/>
            <a:stretch>
              <a:fillRect/>
            </a:stretch>
          </p:blipFill>
          <p:spPr>
            <a:xfrm>
              <a:off x="8890313" y="6205520"/>
              <a:ext cx="1743075" cy="381000"/>
            </a:xfrm>
            <a:prstGeom prst="rect">
              <a:avLst/>
            </a:prstGeom>
          </p:spPr>
        </p:pic>
        <p:pic>
          <p:nvPicPr>
            <p:cNvPr id="13" name="Picture 12" descr="Blue text on a white background&#10;&#10;AI-generated content may be incorrect.">
              <a:extLst>
                <a:ext uri="{FF2B5EF4-FFF2-40B4-BE49-F238E27FC236}">
                  <a16:creationId xmlns:a16="http://schemas.microsoft.com/office/drawing/2014/main" id="{7422DFCA-C964-38D7-7D34-16A17E59E3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5679" y="6139885"/>
              <a:ext cx="1030389" cy="512270"/>
            </a:xfrm>
            <a:prstGeom prst="rect">
              <a:avLst/>
            </a:prstGeom>
          </p:spPr>
        </p:pic>
      </p:grpSp>
    </p:spTree>
    <p:extLst>
      <p:ext uri="{BB962C8B-B14F-4D97-AF65-F5344CB8AC3E}">
        <p14:creationId xmlns:p14="http://schemas.microsoft.com/office/powerpoint/2010/main" val="4121630269"/>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75B47-E0CE-3F4F-DCF4-D74B9FD57B5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A9A8F-9CAF-538E-E563-C8526240CABC}"/>
              </a:ext>
            </a:extLst>
          </p:cNvPr>
          <p:cNvSpPr>
            <a:spLocks noGrp="1"/>
          </p:cNvSpPr>
          <p:nvPr>
            <p:ph type="sldNum" sz="quarter" idx="4"/>
          </p:nvPr>
        </p:nvSpPr>
        <p:spPr/>
        <p:txBody>
          <a:bodyPr/>
          <a:lstStyle/>
          <a:p>
            <a:fld id="{9FCB0336-2F23-4B70-9AF4-E54A7D43B4CA}" type="slidenum">
              <a:rPr lang="en-US" smtClean="0"/>
              <a:pPr/>
              <a:t>32</a:t>
            </a:fld>
            <a:endParaRPr lang="en-US" dirty="0"/>
          </a:p>
        </p:txBody>
      </p:sp>
      <p:grpSp>
        <p:nvGrpSpPr>
          <p:cNvPr id="14" name="Group 13">
            <a:extLst>
              <a:ext uri="{FF2B5EF4-FFF2-40B4-BE49-F238E27FC236}">
                <a16:creationId xmlns:a16="http://schemas.microsoft.com/office/drawing/2014/main" id="{0B1DC7FD-4665-B0D6-6A87-E29AA33B7460}"/>
              </a:ext>
            </a:extLst>
          </p:cNvPr>
          <p:cNvGrpSpPr/>
          <p:nvPr/>
        </p:nvGrpSpPr>
        <p:grpSpPr>
          <a:xfrm>
            <a:off x="0" y="0"/>
            <a:ext cx="2581836" cy="591670"/>
            <a:chOff x="0" y="0"/>
            <a:chExt cx="2581836" cy="591670"/>
          </a:xfrm>
        </p:grpSpPr>
        <p:sp>
          <p:nvSpPr>
            <p:cNvPr id="15" name="Rectangle 14">
              <a:extLst>
                <a:ext uri="{FF2B5EF4-FFF2-40B4-BE49-F238E27FC236}">
                  <a16:creationId xmlns:a16="http://schemas.microsoft.com/office/drawing/2014/main" id="{30E6EBE6-C3BA-0A93-7049-6B84DAB805D2}"/>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6" name="Rectangle 15">
              <a:extLst>
                <a:ext uri="{FF2B5EF4-FFF2-40B4-BE49-F238E27FC236}">
                  <a16:creationId xmlns:a16="http://schemas.microsoft.com/office/drawing/2014/main" id="{9E380EBC-4702-D5A5-CE1B-8522A49B859C}"/>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25" name="Picture 24">
            <a:extLst>
              <a:ext uri="{FF2B5EF4-FFF2-40B4-BE49-F238E27FC236}">
                <a16:creationId xmlns:a16="http://schemas.microsoft.com/office/drawing/2014/main" id="{5B985DB6-148C-8121-597D-F3B116106153}"/>
              </a:ext>
            </a:extLst>
          </p:cNvPr>
          <p:cNvPicPr>
            <a:picLocks noChangeAspect="1"/>
          </p:cNvPicPr>
          <p:nvPr/>
        </p:nvPicPr>
        <p:blipFill>
          <a:blip r:embed="rId3"/>
          <a:stretch>
            <a:fillRect/>
          </a:stretch>
        </p:blipFill>
        <p:spPr>
          <a:xfrm>
            <a:off x="2063685" y="652491"/>
            <a:ext cx="7695057" cy="5607115"/>
          </a:xfrm>
          <a:prstGeom prst="rect">
            <a:avLst/>
          </a:prstGeom>
        </p:spPr>
      </p:pic>
      <p:grpSp>
        <p:nvGrpSpPr>
          <p:cNvPr id="3" name="Group 2">
            <a:extLst>
              <a:ext uri="{FF2B5EF4-FFF2-40B4-BE49-F238E27FC236}">
                <a16:creationId xmlns:a16="http://schemas.microsoft.com/office/drawing/2014/main" id="{2A603C4C-781B-D834-3896-5484200D8527}"/>
              </a:ext>
            </a:extLst>
          </p:cNvPr>
          <p:cNvGrpSpPr/>
          <p:nvPr/>
        </p:nvGrpSpPr>
        <p:grpSpPr>
          <a:xfrm>
            <a:off x="9089703" y="6182135"/>
            <a:ext cx="2985755" cy="512270"/>
            <a:chOff x="8890313" y="6139885"/>
            <a:chExt cx="2985755" cy="512270"/>
          </a:xfrm>
        </p:grpSpPr>
        <p:pic>
          <p:nvPicPr>
            <p:cNvPr id="4" name="Picture 3">
              <a:extLst>
                <a:ext uri="{FF2B5EF4-FFF2-40B4-BE49-F238E27FC236}">
                  <a16:creationId xmlns:a16="http://schemas.microsoft.com/office/drawing/2014/main" id="{FF392B98-F048-6F53-A107-A23024AAE2F9}"/>
                </a:ext>
              </a:extLst>
            </p:cNvPr>
            <p:cNvPicPr>
              <a:picLocks noChangeAspect="1"/>
            </p:cNvPicPr>
            <p:nvPr/>
          </p:nvPicPr>
          <p:blipFill>
            <a:blip r:embed="rId4"/>
            <a:stretch>
              <a:fillRect/>
            </a:stretch>
          </p:blipFill>
          <p:spPr>
            <a:xfrm>
              <a:off x="8890313" y="6205520"/>
              <a:ext cx="1743075" cy="381000"/>
            </a:xfrm>
            <a:prstGeom prst="rect">
              <a:avLst/>
            </a:prstGeom>
          </p:spPr>
        </p:pic>
        <p:pic>
          <p:nvPicPr>
            <p:cNvPr id="5" name="Picture 4" descr="Blue text on a white background&#10;&#10;AI-generated content may be incorrect.">
              <a:extLst>
                <a:ext uri="{FF2B5EF4-FFF2-40B4-BE49-F238E27FC236}">
                  <a16:creationId xmlns:a16="http://schemas.microsoft.com/office/drawing/2014/main" id="{1F200BCE-9C52-1139-A3D1-1AC304652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45679" y="6139885"/>
              <a:ext cx="1030389" cy="512270"/>
            </a:xfrm>
            <a:prstGeom prst="rect">
              <a:avLst/>
            </a:prstGeom>
          </p:spPr>
        </p:pic>
      </p:grpSp>
    </p:spTree>
    <p:extLst>
      <p:ext uri="{BB962C8B-B14F-4D97-AF65-F5344CB8AC3E}">
        <p14:creationId xmlns:p14="http://schemas.microsoft.com/office/powerpoint/2010/main" val="1852401230"/>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5A24E-DEE1-3C44-6920-16762FFA8875}"/>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BC188D47-8C9C-ECAE-9DB2-B0524098CDF8}"/>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D237B9CC-4F55-6E52-0EC2-644A8205657F}"/>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121AD378-9C82-94F8-F9F2-45DAA2D650A3}"/>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4" name="Picture 3">
            <a:extLst>
              <a:ext uri="{FF2B5EF4-FFF2-40B4-BE49-F238E27FC236}">
                <a16:creationId xmlns:a16="http://schemas.microsoft.com/office/drawing/2014/main" id="{887911DA-F886-4111-20B1-039480163C5D}"/>
              </a:ext>
            </a:extLst>
          </p:cNvPr>
          <p:cNvPicPr>
            <a:picLocks noChangeAspect="1"/>
          </p:cNvPicPr>
          <p:nvPr/>
        </p:nvPicPr>
        <p:blipFill>
          <a:blip r:embed="rId2"/>
          <a:stretch>
            <a:fillRect/>
          </a:stretch>
        </p:blipFill>
        <p:spPr>
          <a:xfrm>
            <a:off x="6096000" y="702303"/>
            <a:ext cx="4998944" cy="5453393"/>
          </a:xfrm>
          <a:prstGeom prst="rect">
            <a:avLst/>
          </a:prstGeom>
        </p:spPr>
      </p:pic>
      <p:pic>
        <p:nvPicPr>
          <p:cNvPr id="14" name="Picture 13">
            <a:extLst>
              <a:ext uri="{FF2B5EF4-FFF2-40B4-BE49-F238E27FC236}">
                <a16:creationId xmlns:a16="http://schemas.microsoft.com/office/drawing/2014/main" id="{4CF9626E-56B7-4473-B595-DD26B195D7A1}"/>
              </a:ext>
            </a:extLst>
          </p:cNvPr>
          <p:cNvPicPr>
            <a:picLocks noChangeAspect="1"/>
          </p:cNvPicPr>
          <p:nvPr/>
        </p:nvPicPr>
        <p:blipFill>
          <a:blip r:embed="rId3"/>
          <a:stretch>
            <a:fillRect/>
          </a:stretch>
        </p:blipFill>
        <p:spPr>
          <a:xfrm>
            <a:off x="182096" y="1357281"/>
            <a:ext cx="5443272" cy="4558553"/>
          </a:xfrm>
          <a:prstGeom prst="rect">
            <a:avLst/>
          </a:prstGeom>
        </p:spPr>
      </p:pic>
      <p:sp>
        <p:nvSpPr>
          <p:cNvPr id="16" name="TextBox 15">
            <a:extLst>
              <a:ext uri="{FF2B5EF4-FFF2-40B4-BE49-F238E27FC236}">
                <a16:creationId xmlns:a16="http://schemas.microsoft.com/office/drawing/2014/main" id="{05CFEBF6-C899-DECD-0CB8-FB5A3C2B33AC}"/>
              </a:ext>
            </a:extLst>
          </p:cNvPr>
          <p:cNvSpPr txBox="1"/>
          <p:nvPr/>
        </p:nvSpPr>
        <p:spPr>
          <a:xfrm>
            <a:off x="-1" y="6211669"/>
            <a:ext cx="10022541" cy="307777"/>
          </a:xfrm>
          <a:prstGeom prst="rect">
            <a:avLst/>
          </a:prstGeom>
          <a:noFill/>
        </p:spPr>
        <p:txBody>
          <a:bodyPr wrap="square">
            <a:spAutoFit/>
          </a:bodyPr>
          <a:lstStyle/>
          <a:p>
            <a:r>
              <a:rPr lang="en-US" sz="1400" dirty="0">
                <a:hlinkClick r:id="rId4"/>
              </a:rPr>
              <a:t>https://olis.oregonlegislature.gov/liz/2025R1/Downloads/CommitteeMeetingDocument/291280</a:t>
            </a:r>
            <a:r>
              <a:rPr lang="en-US" sz="1400" dirty="0"/>
              <a:t> </a:t>
            </a:r>
          </a:p>
        </p:txBody>
      </p:sp>
      <p:sp>
        <p:nvSpPr>
          <p:cNvPr id="17" name="TextBox 16">
            <a:extLst>
              <a:ext uri="{FF2B5EF4-FFF2-40B4-BE49-F238E27FC236}">
                <a16:creationId xmlns:a16="http://schemas.microsoft.com/office/drawing/2014/main" id="{3C6E0943-BD10-5D35-68A8-8590BA35660C}"/>
              </a:ext>
            </a:extLst>
          </p:cNvPr>
          <p:cNvSpPr txBox="1"/>
          <p:nvPr/>
        </p:nvSpPr>
        <p:spPr>
          <a:xfrm>
            <a:off x="182096" y="789809"/>
            <a:ext cx="993605" cy="369332"/>
          </a:xfrm>
          <a:prstGeom prst="rect">
            <a:avLst/>
          </a:prstGeom>
          <a:noFill/>
        </p:spPr>
        <p:txBody>
          <a:bodyPr wrap="none" rtlCol="0">
            <a:spAutoFit/>
          </a:bodyPr>
          <a:lstStyle/>
          <a:p>
            <a:r>
              <a:rPr lang="en-US" b="1" dirty="0"/>
              <a:t>Oregon </a:t>
            </a:r>
          </a:p>
        </p:txBody>
      </p:sp>
      <p:grpSp>
        <p:nvGrpSpPr>
          <p:cNvPr id="2" name="Group 1">
            <a:extLst>
              <a:ext uri="{FF2B5EF4-FFF2-40B4-BE49-F238E27FC236}">
                <a16:creationId xmlns:a16="http://schemas.microsoft.com/office/drawing/2014/main" id="{7EC3E8EC-677A-58F2-8137-42732553161E}"/>
              </a:ext>
            </a:extLst>
          </p:cNvPr>
          <p:cNvGrpSpPr/>
          <p:nvPr/>
        </p:nvGrpSpPr>
        <p:grpSpPr>
          <a:xfrm>
            <a:off x="9089703" y="6182135"/>
            <a:ext cx="2985755" cy="512270"/>
            <a:chOff x="8890313" y="6139885"/>
            <a:chExt cx="2985755" cy="512270"/>
          </a:xfrm>
        </p:grpSpPr>
        <p:pic>
          <p:nvPicPr>
            <p:cNvPr id="3" name="Picture 2">
              <a:extLst>
                <a:ext uri="{FF2B5EF4-FFF2-40B4-BE49-F238E27FC236}">
                  <a16:creationId xmlns:a16="http://schemas.microsoft.com/office/drawing/2014/main" id="{1420F4CB-E363-0011-12D2-5FF9B868C3A9}"/>
                </a:ext>
              </a:extLst>
            </p:cNvPr>
            <p:cNvPicPr>
              <a:picLocks noChangeAspect="1"/>
            </p:cNvPicPr>
            <p:nvPr/>
          </p:nvPicPr>
          <p:blipFill>
            <a:blip r:embed="rId5"/>
            <a:stretch>
              <a:fillRect/>
            </a:stretch>
          </p:blipFill>
          <p:spPr>
            <a:xfrm>
              <a:off x="8890313" y="6205520"/>
              <a:ext cx="1743075" cy="381000"/>
            </a:xfrm>
            <a:prstGeom prst="rect">
              <a:avLst/>
            </a:prstGeom>
          </p:spPr>
        </p:pic>
        <p:pic>
          <p:nvPicPr>
            <p:cNvPr id="5" name="Picture 4" descr="Blue text on a white background&#10;&#10;AI-generated content may be incorrect.">
              <a:extLst>
                <a:ext uri="{FF2B5EF4-FFF2-40B4-BE49-F238E27FC236}">
                  <a16:creationId xmlns:a16="http://schemas.microsoft.com/office/drawing/2014/main" id="{A54CA237-AC97-7ED7-0D17-36AD9D8A52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5679" y="6139885"/>
              <a:ext cx="1030389" cy="512270"/>
            </a:xfrm>
            <a:prstGeom prst="rect">
              <a:avLst/>
            </a:prstGeom>
          </p:spPr>
        </p:pic>
      </p:grpSp>
    </p:spTree>
    <p:extLst>
      <p:ext uri="{BB962C8B-B14F-4D97-AF65-F5344CB8AC3E}">
        <p14:creationId xmlns:p14="http://schemas.microsoft.com/office/powerpoint/2010/main" val="490497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53767-F1AE-756D-CE5E-21BAB0732033}"/>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00A92B4D-0C6B-EF08-7924-28D784E517F7}"/>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02940514-7B12-4DDE-EF3E-BDEF973011B0}"/>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AB3BAEB2-77DC-6FA0-9DED-E3A8D9D1E0E9}"/>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sp>
        <p:nvSpPr>
          <p:cNvPr id="17" name="TextBox 16">
            <a:extLst>
              <a:ext uri="{FF2B5EF4-FFF2-40B4-BE49-F238E27FC236}">
                <a16:creationId xmlns:a16="http://schemas.microsoft.com/office/drawing/2014/main" id="{5250977C-5EC4-1044-D96D-C56A4B03E4B4}"/>
              </a:ext>
            </a:extLst>
          </p:cNvPr>
          <p:cNvSpPr txBox="1"/>
          <p:nvPr/>
        </p:nvSpPr>
        <p:spPr>
          <a:xfrm>
            <a:off x="182096" y="729892"/>
            <a:ext cx="1202124" cy="369332"/>
          </a:xfrm>
          <a:prstGeom prst="rect">
            <a:avLst/>
          </a:prstGeom>
          <a:noFill/>
        </p:spPr>
        <p:txBody>
          <a:bodyPr wrap="none" rtlCol="0">
            <a:spAutoFit/>
          </a:bodyPr>
          <a:lstStyle/>
          <a:p>
            <a:r>
              <a:rPr lang="en-US" b="1" dirty="0"/>
              <a:t>Colorado </a:t>
            </a:r>
          </a:p>
        </p:txBody>
      </p:sp>
      <p:pic>
        <p:nvPicPr>
          <p:cNvPr id="3" name="Picture 2">
            <a:extLst>
              <a:ext uri="{FF2B5EF4-FFF2-40B4-BE49-F238E27FC236}">
                <a16:creationId xmlns:a16="http://schemas.microsoft.com/office/drawing/2014/main" id="{681EA283-0A47-67C9-8A43-A9F7F4F2E31D}"/>
              </a:ext>
            </a:extLst>
          </p:cNvPr>
          <p:cNvPicPr>
            <a:picLocks noChangeAspect="1"/>
          </p:cNvPicPr>
          <p:nvPr/>
        </p:nvPicPr>
        <p:blipFill>
          <a:blip r:embed="rId2"/>
          <a:stretch>
            <a:fillRect/>
          </a:stretch>
        </p:blipFill>
        <p:spPr>
          <a:xfrm>
            <a:off x="182096" y="1099224"/>
            <a:ext cx="4867835" cy="5063417"/>
          </a:xfrm>
          <a:prstGeom prst="rect">
            <a:avLst/>
          </a:prstGeom>
        </p:spPr>
      </p:pic>
      <p:pic>
        <p:nvPicPr>
          <p:cNvPr id="6" name="Picture 5">
            <a:extLst>
              <a:ext uri="{FF2B5EF4-FFF2-40B4-BE49-F238E27FC236}">
                <a16:creationId xmlns:a16="http://schemas.microsoft.com/office/drawing/2014/main" id="{1477E554-C108-1AB9-62DC-F92E18EB680B}"/>
              </a:ext>
            </a:extLst>
          </p:cNvPr>
          <p:cNvPicPr>
            <a:picLocks noChangeAspect="1"/>
          </p:cNvPicPr>
          <p:nvPr/>
        </p:nvPicPr>
        <p:blipFill>
          <a:blip r:embed="rId3"/>
          <a:stretch>
            <a:fillRect/>
          </a:stretch>
        </p:blipFill>
        <p:spPr>
          <a:xfrm>
            <a:off x="5272428" y="1076357"/>
            <a:ext cx="5709336" cy="5183249"/>
          </a:xfrm>
          <a:prstGeom prst="rect">
            <a:avLst/>
          </a:prstGeom>
        </p:spPr>
      </p:pic>
      <p:sp>
        <p:nvSpPr>
          <p:cNvPr id="13" name="TextBox 12">
            <a:extLst>
              <a:ext uri="{FF2B5EF4-FFF2-40B4-BE49-F238E27FC236}">
                <a16:creationId xmlns:a16="http://schemas.microsoft.com/office/drawing/2014/main" id="{02611BFB-697F-D783-B070-3C283BFDD9B7}"/>
              </a:ext>
            </a:extLst>
          </p:cNvPr>
          <p:cNvSpPr txBox="1"/>
          <p:nvPr/>
        </p:nvSpPr>
        <p:spPr>
          <a:xfrm>
            <a:off x="182096" y="6377499"/>
            <a:ext cx="9166411" cy="307777"/>
          </a:xfrm>
          <a:prstGeom prst="rect">
            <a:avLst/>
          </a:prstGeom>
          <a:noFill/>
        </p:spPr>
        <p:txBody>
          <a:bodyPr wrap="square">
            <a:spAutoFit/>
          </a:bodyPr>
          <a:lstStyle/>
          <a:p>
            <a:r>
              <a:rPr lang="en-US" sz="1400" dirty="0">
                <a:hlinkClick r:id="rId4"/>
              </a:rPr>
              <a:t>https://www.cde.state.co.us/cdedepcom/schoolfinancecostmodelingadequacystudyreport</a:t>
            </a:r>
            <a:r>
              <a:rPr lang="en-US" sz="1400" dirty="0"/>
              <a:t> </a:t>
            </a:r>
          </a:p>
        </p:txBody>
      </p:sp>
      <p:grpSp>
        <p:nvGrpSpPr>
          <p:cNvPr id="2" name="Group 1">
            <a:extLst>
              <a:ext uri="{FF2B5EF4-FFF2-40B4-BE49-F238E27FC236}">
                <a16:creationId xmlns:a16="http://schemas.microsoft.com/office/drawing/2014/main" id="{DD951179-07EC-90B7-D3F8-4B7F5438ED0A}"/>
              </a:ext>
            </a:extLst>
          </p:cNvPr>
          <p:cNvGrpSpPr/>
          <p:nvPr/>
        </p:nvGrpSpPr>
        <p:grpSpPr>
          <a:xfrm>
            <a:off x="9089703" y="6182135"/>
            <a:ext cx="2985755" cy="512270"/>
            <a:chOff x="8890313" y="6139885"/>
            <a:chExt cx="2985755" cy="512270"/>
          </a:xfrm>
        </p:grpSpPr>
        <p:pic>
          <p:nvPicPr>
            <p:cNvPr id="4" name="Picture 3">
              <a:extLst>
                <a:ext uri="{FF2B5EF4-FFF2-40B4-BE49-F238E27FC236}">
                  <a16:creationId xmlns:a16="http://schemas.microsoft.com/office/drawing/2014/main" id="{AE7DF78C-C00B-DE47-A2D6-21DADB22B1C4}"/>
                </a:ext>
              </a:extLst>
            </p:cNvPr>
            <p:cNvPicPr>
              <a:picLocks noChangeAspect="1"/>
            </p:cNvPicPr>
            <p:nvPr/>
          </p:nvPicPr>
          <p:blipFill>
            <a:blip r:embed="rId5"/>
            <a:stretch>
              <a:fillRect/>
            </a:stretch>
          </p:blipFill>
          <p:spPr>
            <a:xfrm>
              <a:off x="8890313" y="6205520"/>
              <a:ext cx="1743075" cy="381000"/>
            </a:xfrm>
            <a:prstGeom prst="rect">
              <a:avLst/>
            </a:prstGeom>
          </p:spPr>
        </p:pic>
        <p:pic>
          <p:nvPicPr>
            <p:cNvPr id="5" name="Picture 4" descr="Blue text on a white background&#10;&#10;AI-generated content may be incorrect.">
              <a:extLst>
                <a:ext uri="{FF2B5EF4-FFF2-40B4-BE49-F238E27FC236}">
                  <a16:creationId xmlns:a16="http://schemas.microsoft.com/office/drawing/2014/main" id="{ADB49236-8DE1-9EF8-AA22-024BF1DDC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5679" y="6139885"/>
              <a:ext cx="1030389" cy="512270"/>
            </a:xfrm>
            <a:prstGeom prst="rect">
              <a:avLst/>
            </a:prstGeom>
          </p:spPr>
        </p:pic>
      </p:grpSp>
    </p:spTree>
    <p:extLst>
      <p:ext uri="{BB962C8B-B14F-4D97-AF65-F5344CB8AC3E}">
        <p14:creationId xmlns:p14="http://schemas.microsoft.com/office/powerpoint/2010/main" val="3383995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8A9414F-A38B-42A1-520D-035D1B74C9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2272" y="591263"/>
            <a:ext cx="8411923" cy="6117762"/>
          </a:xfrm>
          <a:prstGeom prst="rect">
            <a:avLst/>
          </a:prstGeom>
        </p:spPr>
      </p:pic>
    </p:spTree>
    <p:extLst>
      <p:ext uri="{BB962C8B-B14F-4D97-AF65-F5344CB8AC3E}">
        <p14:creationId xmlns:p14="http://schemas.microsoft.com/office/powerpoint/2010/main" val="9599295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9AFA7DE-55B9-DF27-6FF2-9C92D687AF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26" y="1098177"/>
            <a:ext cx="5848909" cy="4253752"/>
          </a:xfrm>
          <a:prstGeom prst="rect">
            <a:avLst/>
          </a:prstGeom>
        </p:spPr>
      </p:pic>
      <p:pic>
        <p:nvPicPr>
          <p:cNvPr id="6" name="Graphic 5">
            <a:extLst>
              <a:ext uri="{FF2B5EF4-FFF2-40B4-BE49-F238E27FC236}">
                <a16:creationId xmlns:a16="http://schemas.microsoft.com/office/drawing/2014/main" id="{133D50A1-43A5-0981-3A6B-C2128B5127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48965" y="1098177"/>
            <a:ext cx="5848909" cy="4253752"/>
          </a:xfrm>
          <a:prstGeom prst="rect">
            <a:avLst/>
          </a:prstGeom>
        </p:spPr>
      </p:pic>
    </p:spTree>
    <p:extLst>
      <p:ext uri="{BB962C8B-B14F-4D97-AF65-F5344CB8AC3E}">
        <p14:creationId xmlns:p14="http://schemas.microsoft.com/office/powerpoint/2010/main" val="1906395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335C32CC-289C-0B6E-7564-1786BA9406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46749" y="627121"/>
            <a:ext cx="8235473" cy="5989435"/>
          </a:xfrm>
          <a:prstGeom prst="rect">
            <a:avLst/>
          </a:prstGeom>
        </p:spPr>
      </p:pic>
    </p:spTree>
    <p:extLst>
      <p:ext uri="{BB962C8B-B14F-4D97-AF65-F5344CB8AC3E}">
        <p14:creationId xmlns:p14="http://schemas.microsoft.com/office/powerpoint/2010/main" val="2035704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BF95BC6-D5BD-8D5C-667D-9BC722EE52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3285" y="634227"/>
            <a:ext cx="8557688" cy="6223773"/>
          </a:xfrm>
          <a:prstGeom prst="rect">
            <a:avLst/>
          </a:prstGeom>
        </p:spPr>
      </p:pic>
    </p:spTree>
    <p:extLst>
      <p:ext uri="{BB962C8B-B14F-4D97-AF65-F5344CB8AC3E}">
        <p14:creationId xmlns:p14="http://schemas.microsoft.com/office/powerpoint/2010/main" val="2375226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63061-E133-48F4-D5E7-591CDBCCF6B2}"/>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1D0D43F6-B1BD-A553-B31A-08271D8FE0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1906" y="613074"/>
            <a:ext cx="8240664" cy="5993210"/>
          </a:xfrm>
          <a:prstGeom prst="rect">
            <a:avLst/>
          </a:prstGeom>
        </p:spPr>
      </p:pic>
    </p:spTree>
    <p:extLst>
      <p:ext uri="{BB962C8B-B14F-4D97-AF65-F5344CB8AC3E}">
        <p14:creationId xmlns:p14="http://schemas.microsoft.com/office/powerpoint/2010/main" val="3509135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47E83-15F1-CE54-5134-570D78B5999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2158532-51A6-B52A-12C4-9696BD6AA5ED}"/>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4</a:t>
            </a:fld>
            <a:endParaRPr lang="en-US" dirty="0"/>
          </a:p>
        </p:txBody>
      </p:sp>
      <p:pic>
        <p:nvPicPr>
          <p:cNvPr id="6" name="Picture 5">
            <a:extLst>
              <a:ext uri="{FF2B5EF4-FFF2-40B4-BE49-F238E27FC236}">
                <a16:creationId xmlns:a16="http://schemas.microsoft.com/office/drawing/2014/main" id="{F2BF5DD4-260E-5354-DF82-8030BF6CB1EE}"/>
              </a:ext>
            </a:extLst>
          </p:cNvPr>
          <p:cNvPicPr>
            <a:picLocks noChangeAspect="1"/>
          </p:cNvPicPr>
          <p:nvPr/>
        </p:nvPicPr>
        <p:blipFill>
          <a:blip r:embed="rId3"/>
          <a:stretch>
            <a:fillRect/>
          </a:stretch>
        </p:blipFill>
        <p:spPr>
          <a:xfrm>
            <a:off x="10173016" y="6259606"/>
            <a:ext cx="1743075" cy="381000"/>
          </a:xfrm>
          <a:prstGeom prst="rect">
            <a:avLst/>
          </a:prstGeom>
        </p:spPr>
      </p:pic>
      <p:grpSp>
        <p:nvGrpSpPr>
          <p:cNvPr id="10" name="Group 9">
            <a:extLst>
              <a:ext uri="{FF2B5EF4-FFF2-40B4-BE49-F238E27FC236}">
                <a16:creationId xmlns:a16="http://schemas.microsoft.com/office/drawing/2014/main" id="{2B24A7EE-188D-7742-D3EE-545AFDFA0B94}"/>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9CA814B7-1F42-5D70-AA01-6719AF60FBDA}"/>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92BE0BDD-A0C0-FD26-3203-6F20D17CF1D4}"/>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87BD3DFD-12E7-684D-CD92-9AEB25F2B50F}"/>
              </a:ext>
            </a:extLst>
          </p:cNvPr>
          <p:cNvPicPr>
            <a:picLocks noChangeAspect="1"/>
          </p:cNvPicPr>
          <p:nvPr/>
        </p:nvPicPr>
        <p:blipFill>
          <a:blip r:embed="rId4"/>
          <a:srcRect l="8096" t="18884" r="7751" b="21440"/>
          <a:stretch/>
        </p:blipFill>
        <p:spPr>
          <a:xfrm>
            <a:off x="11228355" y="51546"/>
            <a:ext cx="681318" cy="392206"/>
          </a:xfrm>
          <a:prstGeom prst="rect">
            <a:avLst/>
          </a:prstGeom>
        </p:spPr>
      </p:pic>
      <p:pic>
        <p:nvPicPr>
          <p:cNvPr id="23" name="Picture 22">
            <a:extLst>
              <a:ext uri="{FF2B5EF4-FFF2-40B4-BE49-F238E27FC236}">
                <a16:creationId xmlns:a16="http://schemas.microsoft.com/office/drawing/2014/main" id="{C0A5A142-2D59-7186-14BB-AF929681DAB2}"/>
              </a:ext>
            </a:extLst>
          </p:cNvPr>
          <p:cNvPicPr>
            <a:picLocks noChangeAspect="1"/>
          </p:cNvPicPr>
          <p:nvPr/>
        </p:nvPicPr>
        <p:blipFill>
          <a:blip r:embed="rId5"/>
          <a:stretch>
            <a:fillRect/>
          </a:stretch>
        </p:blipFill>
        <p:spPr>
          <a:xfrm>
            <a:off x="143838" y="738124"/>
            <a:ext cx="8689330" cy="5902482"/>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F9D129E9-80E7-B9A6-251B-A308F7F1AB76}"/>
              </a:ext>
            </a:extLst>
          </p:cNvPr>
          <p:cNvPicPr>
            <a:picLocks noChangeAspect="1"/>
          </p:cNvPicPr>
          <p:nvPr/>
        </p:nvPicPr>
        <p:blipFill>
          <a:blip r:embed="rId6"/>
          <a:stretch>
            <a:fillRect/>
          </a:stretch>
        </p:blipFill>
        <p:spPr>
          <a:xfrm>
            <a:off x="9320154" y="1596630"/>
            <a:ext cx="2595937" cy="33603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3470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15952-77AD-6750-AF96-3B6403444678}"/>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F72F3ED3-2ED8-7AC7-D3E3-1151FD186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7598" y="633119"/>
            <a:ext cx="8559212" cy="6224881"/>
          </a:xfrm>
          <a:prstGeom prst="rect">
            <a:avLst/>
          </a:prstGeom>
        </p:spPr>
      </p:pic>
    </p:spTree>
    <p:extLst>
      <p:ext uri="{BB962C8B-B14F-4D97-AF65-F5344CB8AC3E}">
        <p14:creationId xmlns:p14="http://schemas.microsoft.com/office/powerpoint/2010/main" val="394090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394D8-3C21-058E-88BD-A3F9EB31E2B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FFE2C7A-3500-DAF1-B619-532BABAF54D5}"/>
              </a:ext>
            </a:extLst>
          </p:cNvPr>
          <p:cNvPicPr>
            <a:picLocks noChangeAspect="1"/>
          </p:cNvPicPr>
          <p:nvPr/>
        </p:nvPicPr>
        <p:blipFill>
          <a:blip r:embed="rId2"/>
          <a:stretch>
            <a:fillRect/>
          </a:stretch>
        </p:blipFill>
        <p:spPr>
          <a:xfrm>
            <a:off x="104620" y="1173975"/>
            <a:ext cx="5960558" cy="4343247"/>
          </a:xfrm>
          <a:prstGeom prst="rect">
            <a:avLst/>
          </a:prstGeom>
        </p:spPr>
      </p:pic>
      <p:pic>
        <p:nvPicPr>
          <p:cNvPr id="8" name="Picture 7">
            <a:extLst>
              <a:ext uri="{FF2B5EF4-FFF2-40B4-BE49-F238E27FC236}">
                <a16:creationId xmlns:a16="http://schemas.microsoft.com/office/drawing/2014/main" id="{C81018D0-8248-29FA-CDCE-E71801B054AD}"/>
              </a:ext>
            </a:extLst>
          </p:cNvPr>
          <p:cNvPicPr>
            <a:picLocks noChangeAspect="1"/>
          </p:cNvPicPr>
          <p:nvPr/>
        </p:nvPicPr>
        <p:blipFill>
          <a:blip r:embed="rId3"/>
          <a:stretch>
            <a:fillRect/>
          </a:stretch>
        </p:blipFill>
        <p:spPr>
          <a:xfrm>
            <a:off x="6009151" y="1173976"/>
            <a:ext cx="5960556" cy="4343246"/>
          </a:xfrm>
          <a:prstGeom prst="rect">
            <a:avLst/>
          </a:prstGeom>
        </p:spPr>
      </p:pic>
    </p:spTree>
    <p:extLst>
      <p:ext uri="{BB962C8B-B14F-4D97-AF65-F5344CB8AC3E}">
        <p14:creationId xmlns:p14="http://schemas.microsoft.com/office/powerpoint/2010/main" val="35037257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54ADB-D96A-FCDC-00A0-372D23A921A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CAA505A-26D8-8855-E610-9ECA9EA5AF6E}"/>
              </a:ext>
            </a:extLst>
          </p:cNvPr>
          <p:cNvPicPr>
            <a:picLocks noChangeAspect="1"/>
          </p:cNvPicPr>
          <p:nvPr/>
        </p:nvPicPr>
        <p:blipFill>
          <a:blip r:embed="rId2"/>
          <a:stretch>
            <a:fillRect/>
          </a:stretch>
        </p:blipFill>
        <p:spPr>
          <a:xfrm>
            <a:off x="1994791" y="1364142"/>
            <a:ext cx="7539627" cy="5493858"/>
          </a:xfrm>
          <a:prstGeom prst="rect">
            <a:avLst/>
          </a:prstGeom>
        </p:spPr>
      </p:pic>
    </p:spTree>
    <p:extLst>
      <p:ext uri="{BB962C8B-B14F-4D97-AF65-F5344CB8AC3E}">
        <p14:creationId xmlns:p14="http://schemas.microsoft.com/office/powerpoint/2010/main" val="6662913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98843-FB9C-C9C3-4B9F-792E5965F04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8E43EBE-3648-8D7B-8F3A-16981FECA4BB}"/>
              </a:ext>
            </a:extLst>
          </p:cNvPr>
          <p:cNvPicPr>
            <a:picLocks noChangeAspect="1"/>
          </p:cNvPicPr>
          <p:nvPr/>
        </p:nvPicPr>
        <p:blipFill>
          <a:blip r:embed="rId2"/>
          <a:stretch>
            <a:fillRect/>
          </a:stretch>
        </p:blipFill>
        <p:spPr>
          <a:xfrm>
            <a:off x="41592" y="1518908"/>
            <a:ext cx="5980682" cy="4357911"/>
          </a:xfrm>
          <a:prstGeom prst="rect">
            <a:avLst/>
          </a:prstGeom>
        </p:spPr>
      </p:pic>
      <p:pic>
        <p:nvPicPr>
          <p:cNvPr id="2" name="Picture 1">
            <a:extLst>
              <a:ext uri="{FF2B5EF4-FFF2-40B4-BE49-F238E27FC236}">
                <a16:creationId xmlns:a16="http://schemas.microsoft.com/office/drawing/2014/main" id="{3F824EED-0777-0904-CB7D-0A01A42E8EF5}"/>
              </a:ext>
            </a:extLst>
          </p:cNvPr>
          <p:cNvPicPr>
            <a:picLocks noChangeAspect="1"/>
          </p:cNvPicPr>
          <p:nvPr/>
        </p:nvPicPr>
        <p:blipFill>
          <a:blip r:embed="rId3"/>
          <a:stretch>
            <a:fillRect/>
          </a:stretch>
        </p:blipFill>
        <p:spPr>
          <a:xfrm>
            <a:off x="6096000" y="1518909"/>
            <a:ext cx="5980682" cy="4357912"/>
          </a:xfrm>
          <a:prstGeom prst="rect">
            <a:avLst/>
          </a:prstGeom>
        </p:spPr>
      </p:pic>
      <p:sp>
        <p:nvSpPr>
          <p:cNvPr id="5" name="TextBox 4">
            <a:extLst>
              <a:ext uri="{FF2B5EF4-FFF2-40B4-BE49-F238E27FC236}">
                <a16:creationId xmlns:a16="http://schemas.microsoft.com/office/drawing/2014/main" id="{23C8CECC-BC73-AF1C-3D75-1FF96150690C}"/>
              </a:ext>
            </a:extLst>
          </p:cNvPr>
          <p:cNvSpPr txBox="1"/>
          <p:nvPr/>
        </p:nvSpPr>
        <p:spPr>
          <a:xfrm>
            <a:off x="523982" y="981181"/>
            <a:ext cx="5316968" cy="369332"/>
          </a:xfrm>
          <a:prstGeom prst="rect">
            <a:avLst/>
          </a:prstGeom>
          <a:noFill/>
        </p:spPr>
        <p:txBody>
          <a:bodyPr wrap="none" rtlCol="0">
            <a:spAutoFit/>
          </a:bodyPr>
          <a:lstStyle/>
          <a:p>
            <a:r>
              <a:rPr lang="en-US" dirty="0"/>
              <a:t>Share of Economic Capacity Spent on K12 Public Ed</a:t>
            </a:r>
          </a:p>
        </p:txBody>
      </p:sp>
      <p:sp>
        <p:nvSpPr>
          <p:cNvPr id="7" name="TextBox 6">
            <a:extLst>
              <a:ext uri="{FF2B5EF4-FFF2-40B4-BE49-F238E27FC236}">
                <a16:creationId xmlns:a16="http://schemas.microsoft.com/office/drawing/2014/main" id="{B8C8093C-9DE5-A347-0056-ECD83E91DDA3}"/>
              </a:ext>
            </a:extLst>
          </p:cNvPr>
          <p:cNvSpPr txBox="1"/>
          <p:nvPr/>
        </p:nvSpPr>
        <p:spPr>
          <a:xfrm>
            <a:off x="7281552" y="976041"/>
            <a:ext cx="3609578" cy="369332"/>
          </a:xfrm>
          <a:prstGeom prst="rect">
            <a:avLst/>
          </a:prstGeom>
          <a:noFill/>
        </p:spPr>
        <p:txBody>
          <a:bodyPr wrap="none" rtlCol="0">
            <a:spAutoFit/>
          </a:bodyPr>
          <a:lstStyle/>
          <a:p>
            <a:r>
              <a:rPr lang="en-US" dirty="0"/>
              <a:t>Labor Cost Adj. per Pupil Spending</a:t>
            </a:r>
          </a:p>
        </p:txBody>
      </p:sp>
    </p:spTree>
    <p:extLst>
      <p:ext uri="{BB962C8B-B14F-4D97-AF65-F5344CB8AC3E}">
        <p14:creationId xmlns:p14="http://schemas.microsoft.com/office/powerpoint/2010/main" val="2027406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01ACF-0235-720B-1745-A91F3660C345}"/>
              </a:ext>
            </a:extLst>
          </p:cNvPr>
          <p:cNvSpPr>
            <a:spLocks noGrp="1"/>
          </p:cNvSpPr>
          <p:nvPr>
            <p:ph type="title"/>
          </p:nvPr>
        </p:nvSpPr>
        <p:spPr/>
        <p:txBody>
          <a:bodyPr/>
          <a:lstStyle/>
          <a:p>
            <a:r>
              <a:rPr lang="en-US" dirty="0"/>
              <a:t>Arizona &amp; Florida – Race to the Bottom</a:t>
            </a:r>
          </a:p>
        </p:txBody>
      </p:sp>
      <p:pic>
        <p:nvPicPr>
          <p:cNvPr id="5" name="Picture 4">
            <a:extLst>
              <a:ext uri="{FF2B5EF4-FFF2-40B4-BE49-F238E27FC236}">
                <a16:creationId xmlns:a16="http://schemas.microsoft.com/office/drawing/2014/main" id="{D21A66BD-11B6-B1C7-F5F7-24091F78218A}"/>
              </a:ext>
            </a:extLst>
          </p:cNvPr>
          <p:cNvPicPr>
            <a:picLocks noChangeAspect="1"/>
          </p:cNvPicPr>
          <p:nvPr/>
        </p:nvPicPr>
        <p:blipFill>
          <a:blip r:embed="rId2"/>
          <a:stretch>
            <a:fillRect/>
          </a:stretch>
        </p:blipFill>
        <p:spPr>
          <a:xfrm>
            <a:off x="517679" y="1883897"/>
            <a:ext cx="5068776" cy="4884084"/>
          </a:xfrm>
          <a:prstGeom prst="rect">
            <a:avLst/>
          </a:prstGeom>
        </p:spPr>
      </p:pic>
      <p:cxnSp>
        <p:nvCxnSpPr>
          <p:cNvPr id="6" name="Straight Arrow Connector 5">
            <a:extLst>
              <a:ext uri="{FF2B5EF4-FFF2-40B4-BE49-F238E27FC236}">
                <a16:creationId xmlns:a16="http://schemas.microsoft.com/office/drawing/2014/main" id="{F987EAB2-7637-8A0F-0D0C-2E9E73CC6115}"/>
              </a:ext>
            </a:extLst>
          </p:cNvPr>
          <p:cNvCxnSpPr/>
          <p:nvPr/>
        </p:nvCxnSpPr>
        <p:spPr>
          <a:xfrm>
            <a:off x="1638300" y="2825750"/>
            <a:ext cx="0" cy="2222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8DF1FC96-CCB1-C6EE-98CC-1F7335CE3FA3}"/>
              </a:ext>
            </a:extLst>
          </p:cNvPr>
          <p:cNvCxnSpPr/>
          <p:nvPr/>
        </p:nvCxnSpPr>
        <p:spPr>
          <a:xfrm>
            <a:off x="2228850" y="2667000"/>
            <a:ext cx="0" cy="2222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36BCAFB0-A36A-DE63-F200-55AFB69DE4E7}"/>
              </a:ext>
            </a:extLst>
          </p:cNvPr>
          <p:cNvCxnSpPr/>
          <p:nvPr/>
        </p:nvCxnSpPr>
        <p:spPr>
          <a:xfrm>
            <a:off x="1066800" y="5067300"/>
            <a:ext cx="0" cy="2222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DCECBD4D-6043-F042-8B2B-5F37974C3F4C}"/>
              </a:ext>
            </a:extLst>
          </p:cNvPr>
          <p:cNvCxnSpPr/>
          <p:nvPr/>
        </p:nvCxnSpPr>
        <p:spPr>
          <a:xfrm>
            <a:off x="1155700" y="5067300"/>
            <a:ext cx="0" cy="2222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1DFE8C00-C9BB-1231-029B-1B5CA3FC5C4E}"/>
              </a:ext>
            </a:extLst>
          </p:cNvPr>
          <p:cNvPicPr>
            <a:picLocks noChangeAspect="1"/>
          </p:cNvPicPr>
          <p:nvPr/>
        </p:nvPicPr>
        <p:blipFill>
          <a:blip r:embed="rId3"/>
          <a:stretch>
            <a:fillRect/>
          </a:stretch>
        </p:blipFill>
        <p:spPr>
          <a:xfrm>
            <a:off x="5750151" y="1883897"/>
            <a:ext cx="5924170" cy="4316732"/>
          </a:xfrm>
          <a:prstGeom prst="rect">
            <a:avLst/>
          </a:prstGeom>
        </p:spPr>
      </p:pic>
    </p:spTree>
    <p:extLst>
      <p:ext uri="{BB962C8B-B14F-4D97-AF65-F5344CB8AC3E}">
        <p14:creationId xmlns:p14="http://schemas.microsoft.com/office/powerpoint/2010/main" val="1404999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C3032-0B2D-1E72-9972-50FF582CDFC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378F0CC-1120-4056-EEF6-5749E1B31DC3}"/>
              </a:ext>
            </a:extLst>
          </p:cNvPr>
          <p:cNvPicPr>
            <a:picLocks noChangeAspect="1"/>
          </p:cNvPicPr>
          <p:nvPr/>
        </p:nvPicPr>
        <p:blipFill>
          <a:blip r:embed="rId2"/>
          <a:stretch>
            <a:fillRect/>
          </a:stretch>
        </p:blipFill>
        <p:spPr>
          <a:xfrm>
            <a:off x="10173016" y="6259606"/>
            <a:ext cx="1743075" cy="381000"/>
          </a:xfrm>
          <a:prstGeom prst="rect">
            <a:avLst/>
          </a:prstGeom>
        </p:spPr>
      </p:pic>
      <p:pic>
        <p:nvPicPr>
          <p:cNvPr id="5" name="Picture 4">
            <a:extLst>
              <a:ext uri="{FF2B5EF4-FFF2-40B4-BE49-F238E27FC236}">
                <a16:creationId xmlns:a16="http://schemas.microsoft.com/office/drawing/2014/main" id="{C3FA71BB-67EF-D7F9-1AA9-C820360FF919}"/>
              </a:ext>
            </a:extLst>
          </p:cNvPr>
          <p:cNvPicPr>
            <a:picLocks noChangeAspect="1"/>
          </p:cNvPicPr>
          <p:nvPr/>
        </p:nvPicPr>
        <p:blipFill>
          <a:blip r:embed="rId3"/>
          <a:srcRect l="8096" t="18884" r="7751" b="21440"/>
          <a:stretch/>
        </p:blipFill>
        <p:spPr>
          <a:xfrm>
            <a:off x="11228355" y="51546"/>
            <a:ext cx="681318" cy="392206"/>
          </a:xfrm>
          <a:prstGeom prst="rect">
            <a:avLst/>
          </a:prstGeom>
        </p:spPr>
      </p:pic>
      <p:grpSp>
        <p:nvGrpSpPr>
          <p:cNvPr id="6" name="Group 5">
            <a:extLst>
              <a:ext uri="{FF2B5EF4-FFF2-40B4-BE49-F238E27FC236}">
                <a16:creationId xmlns:a16="http://schemas.microsoft.com/office/drawing/2014/main" id="{0F4C1FEC-8F5B-4A2A-87FD-D3393B6485C3}"/>
              </a:ext>
            </a:extLst>
          </p:cNvPr>
          <p:cNvGrpSpPr/>
          <p:nvPr/>
        </p:nvGrpSpPr>
        <p:grpSpPr>
          <a:xfrm>
            <a:off x="0" y="0"/>
            <a:ext cx="2581836" cy="591670"/>
            <a:chOff x="0" y="0"/>
            <a:chExt cx="2581836" cy="591670"/>
          </a:xfrm>
        </p:grpSpPr>
        <p:sp>
          <p:nvSpPr>
            <p:cNvPr id="7" name="Rectangle 6">
              <a:extLst>
                <a:ext uri="{FF2B5EF4-FFF2-40B4-BE49-F238E27FC236}">
                  <a16:creationId xmlns:a16="http://schemas.microsoft.com/office/drawing/2014/main" id="{EC3773C4-A721-0FFB-FA17-2D33F57A91D4}"/>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8" name="Rectangle 7">
              <a:extLst>
                <a:ext uri="{FF2B5EF4-FFF2-40B4-BE49-F238E27FC236}">
                  <a16:creationId xmlns:a16="http://schemas.microsoft.com/office/drawing/2014/main" id="{CB3F3569-2F09-8C7B-7433-B3DAF130F511}"/>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cxnSp>
        <p:nvCxnSpPr>
          <p:cNvPr id="9" name="Straight Connector 8">
            <a:extLst>
              <a:ext uri="{FF2B5EF4-FFF2-40B4-BE49-F238E27FC236}">
                <a16:creationId xmlns:a16="http://schemas.microsoft.com/office/drawing/2014/main" id="{75F26A38-0891-3174-6E42-2AE43B43A83D}"/>
              </a:ext>
            </a:extLst>
          </p:cNvPr>
          <p:cNvCxnSpPr>
            <a:cxnSpLocks/>
          </p:cNvCxnSpPr>
          <p:nvPr/>
        </p:nvCxnSpPr>
        <p:spPr>
          <a:xfrm>
            <a:off x="517679" y="169068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3" name="Content Placeholder 12">
            <a:extLst>
              <a:ext uri="{FF2B5EF4-FFF2-40B4-BE49-F238E27FC236}">
                <a16:creationId xmlns:a16="http://schemas.microsoft.com/office/drawing/2014/main" id="{21379089-0CEE-8A30-0158-A1A93560E9F2}"/>
              </a:ext>
            </a:extLst>
          </p:cNvPr>
          <p:cNvSpPr>
            <a:spLocks noGrp="1"/>
          </p:cNvSpPr>
          <p:nvPr>
            <p:ph idx="1"/>
          </p:nvPr>
        </p:nvSpPr>
        <p:spPr>
          <a:xfrm>
            <a:off x="838200" y="1825631"/>
            <a:ext cx="7566061" cy="4814975"/>
          </a:xfrm>
        </p:spPr>
        <p:txBody>
          <a:bodyPr>
            <a:normAutofit fontScale="62500" lnSpcReduction="20000"/>
          </a:bodyPr>
          <a:lstStyle/>
          <a:p>
            <a:pPr lvl="0"/>
            <a:r>
              <a:rPr lang="en-US" b="1" dirty="0"/>
              <a:t>Money matters whether it’s going up or down:</a:t>
            </a:r>
            <a:r>
              <a:rPr lang="en-US" dirty="0"/>
              <a:t> Increases to school funding lead to improved student outcomes and decreased in funding lead to decreases in outcomes; </a:t>
            </a:r>
          </a:p>
          <a:p>
            <a:pPr lvl="0"/>
            <a:r>
              <a:rPr lang="en-US" b="1" dirty="0"/>
              <a:t>Money matters whether that money is driven into annual operating expenditures or capital investments: </a:t>
            </a:r>
            <a:r>
              <a:rPr lang="en-US" dirty="0"/>
              <a:t>Increased funding for annual operations typically leads to better teacher wages and smaller class sizes, showing positive effects on student outcomes. Increases to capital spending, from improved classroom facilities, to heating/cooling system improvements lead to improved student outcomes, but often with a lag between when the money is raised and spent and when students have access to the improved facilities. </a:t>
            </a:r>
          </a:p>
          <a:p>
            <a:pPr lvl="0"/>
            <a:r>
              <a:rPr lang="en-US" b="1" dirty="0"/>
              <a:t>Money matters more- and has a more profound impact – for children experiencing poverty and in school districts and communities in which states have historically underinvested: </a:t>
            </a:r>
            <a:r>
              <a:rPr lang="en-US" dirty="0"/>
              <a:t>Progressive funding matters, often yielding a several fold difference in the return on investment to spending additional dollars in previously low spending and/or higher poverty settings than in lower poverty settings. </a:t>
            </a:r>
          </a:p>
          <a:p>
            <a:r>
              <a:rPr lang="en-US" b="1" dirty="0"/>
              <a:t>Money matters regardless of how changes in funding come about: </a:t>
            </a:r>
            <a:r>
              <a:rPr lang="en-US" dirty="0"/>
              <a:t>That is, whether funding increases result from legislative action, fluctuations in economic conditions, federal stimulus, local voter approval or judicial order increases to funding yield improvements to student outcomes.</a:t>
            </a:r>
          </a:p>
        </p:txBody>
      </p:sp>
      <p:sp>
        <p:nvSpPr>
          <p:cNvPr id="15" name="Title 14">
            <a:extLst>
              <a:ext uri="{FF2B5EF4-FFF2-40B4-BE49-F238E27FC236}">
                <a16:creationId xmlns:a16="http://schemas.microsoft.com/office/drawing/2014/main" id="{9B55281D-B534-9000-6344-9B1065265F13}"/>
              </a:ext>
            </a:extLst>
          </p:cNvPr>
          <p:cNvSpPr>
            <a:spLocks noGrp="1"/>
          </p:cNvSpPr>
          <p:nvPr>
            <p:ph type="title"/>
          </p:nvPr>
        </p:nvSpPr>
        <p:spPr>
          <a:xfrm>
            <a:off x="517679" y="785440"/>
            <a:ext cx="10515600" cy="905248"/>
          </a:xfrm>
        </p:spPr>
        <p:txBody>
          <a:bodyPr>
            <a:normAutofit/>
          </a:bodyPr>
          <a:lstStyle/>
          <a:p>
            <a:r>
              <a:rPr lang="en-US" sz="3200" b="1" dirty="0">
                <a:solidFill>
                  <a:srgbClr val="C00000"/>
                </a:solidFill>
              </a:rPr>
              <a:t>Money Matters</a:t>
            </a:r>
          </a:p>
        </p:txBody>
      </p:sp>
      <p:pic>
        <p:nvPicPr>
          <p:cNvPr id="3" name="Picture 2">
            <a:extLst>
              <a:ext uri="{FF2B5EF4-FFF2-40B4-BE49-F238E27FC236}">
                <a16:creationId xmlns:a16="http://schemas.microsoft.com/office/drawing/2014/main" id="{04CB0375-2837-990D-13EF-F669B7EEFD27}"/>
              </a:ext>
            </a:extLst>
          </p:cNvPr>
          <p:cNvPicPr>
            <a:picLocks noChangeAspect="1"/>
          </p:cNvPicPr>
          <p:nvPr/>
        </p:nvPicPr>
        <p:blipFill>
          <a:blip r:embed="rId4"/>
          <a:stretch>
            <a:fillRect/>
          </a:stretch>
        </p:blipFill>
        <p:spPr>
          <a:xfrm>
            <a:off x="8601613" y="2004266"/>
            <a:ext cx="3142805" cy="406829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73387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78268-E5EA-4DDF-963C-252230942E81}"/>
              </a:ext>
            </a:extLst>
          </p:cNvPr>
          <p:cNvSpPr>
            <a:spLocks noGrp="1"/>
          </p:cNvSpPr>
          <p:nvPr>
            <p:ph type="title"/>
          </p:nvPr>
        </p:nvSpPr>
        <p:spPr/>
        <p:txBody>
          <a:bodyPr/>
          <a:lstStyle/>
          <a:p>
            <a:r>
              <a:rPr lang="en-US" b="1" dirty="0"/>
              <a:t>Goals of School Finance Systems</a:t>
            </a:r>
          </a:p>
        </p:txBody>
      </p:sp>
      <p:sp>
        <p:nvSpPr>
          <p:cNvPr id="3" name="Content Placeholder 2">
            <a:extLst>
              <a:ext uri="{FF2B5EF4-FFF2-40B4-BE49-F238E27FC236}">
                <a16:creationId xmlns:a16="http://schemas.microsoft.com/office/drawing/2014/main" id="{DBF39019-1D33-4490-A115-FC7503B0586D}"/>
              </a:ext>
            </a:extLst>
          </p:cNvPr>
          <p:cNvSpPr>
            <a:spLocks noGrp="1"/>
          </p:cNvSpPr>
          <p:nvPr>
            <p:ph sz="half" idx="11"/>
          </p:nvPr>
        </p:nvSpPr>
        <p:spPr>
          <a:xfrm>
            <a:off x="622982" y="2581834"/>
            <a:ext cx="6764137" cy="4058763"/>
          </a:xfrm>
        </p:spPr>
        <p:txBody>
          <a:bodyPr>
            <a:normAutofit fontScale="92500" lnSpcReduction="10000"/>
          </a:bodyPr>
          <a:lstStyle/>
          <a:p>
            <a:r>
              <a:rPr lang="en-US" dirty="0"/>
              <a:t>The goal of school finance systems is to provide all children, regardless of where they live or attend school, </a:t>
            </a:r>
            <a:r>
              <a:rPr lang="en-US" b="1" i="1" dirty="0">
                <a:solidFill>
                  <a:schemeClr val="accent2"/>
                </a:solidFill>
              </a:rPr>
              <a:t>equal opportunity to achieve common, adequate outcome goals</a:t>
            </a:r>
          </a:p>
          <a:p>
            <a:pPr lvl="1"/>
            <a:r>
              <a:rPr lang="en-US" dirty="0"/>
              <a:t>Providing equal educational opportunity toward common goals costs different amounts in different settings, and across children (individually and collectively) by needs and contexts </a:t>
            </a:r>
          </a:p>
          <a:p>
            <a:pPr lvl="1"/>
            <a:r>
              <a:rPr lang="en-US" sz="2000" dirty="0"/>
              <a:t>In the U.S., State accountability systems set common goals - rate, rank and evaluate schools on whether they meet those goals</a:t>
            </a:r>
          </a:p>
          <a:p>
            <a:pPr lvl="1"/>
            <a:r>
              <a:rPr lang="en-US" sz="2000" dirty="0"/>
              <a:t>A fair system requires funding sufficient to provide equal opportunity to meet these goals (which are often used for articulating constitutional rights) </a:t>
            </a:r>
          </a:p>
        </p:txBody>
      </p:sp>
      <p:pic>
        <p:nvPicPr>
          <p:cNvPr id="7" name="Picture 6">
            <a:extLst>
              <a:ext uri="{FF2B5EF4-FFF2-40B4-BE49-F238E27FC236}">
                <a16:creationId xmlns:a16="http://schemas.microsoft.com/office/drawing/2014/main" id="{0841EA50-C73A-003F-7CFA-C89AC4E2E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5184" y="2590493"/>
            <a:ext cx="1773922" cy="253417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27C15ABE-27EE-F603-15E0-098DA8A60A34}"/>
              </a:ext>
            </a:extLst>
          </p:cNvPr>
          <p:cNvSpPr txBox="1"/>
          <p:nvPr/>
        </p:nvSpPr>
        <p:spPr>
          <a:xfrm>
            <a:off x="9430853" y="2590493"/>
            <a:ext cx="2485238" cy="830997"/>
          </a:xfrm>
          <a:prstGeom prst="rect">
            <a:avLst/>
          </a:prstGeom>
          <a:noFill/>
        </p:spPr>
        <p:txBody>
          <a:bodyPr wrap="square">
            <a:spAutoFit/>
          </a:bodyPr>
          <a:lstStyle/>
          <a:p>
            <a:pPr algn="r"/>
            <a:r>
              <a:rPr lang="en-US" sz="1600" b="1" dirty="0"/>
              <a:t>14 </a:t>
            </a:r>
            <a:r>
              <a:rPr lang="en-US" sz="1600" dirty="0"/>
              <a:t>Conceptions of Equity and Adequacy in School Finance </a:t>
            </a:r>
          </a:p>
        </p:txBody>
      </p:sp>
      <p:sp>
        <p:nvSpPr>
          <p:cNvPr id="10" name="TextBox 9">
            <a:extLst>
              <a:ext uri="{FF2B5EF4-FFF2-40B4-BE49-F238E27FC236}">
                <a16:creationId xmlns:a16="http://schemas.microsoft.com/office/drawing/2014/main" id="{83496D0F-914F-EA86-DD78-F707B3E72DB8}"/>
              </a:ext>
            </a:extLst>
          </p:cNvPr>
          <p:cNvSpPr txBox="1"/>
          <p:nvPr/>
        </p:nvSpPr>
        <p:spPr>
          <a:xfrm>
            <a:off x="9657355" y="3633119"/>
            <a:ext cx="2258736" cy="584775"/>
          </a:xfrm>
          <a:prstGeom prst="rect">
            <a:avLst/>
          </a:prstGeom>
          <a:noFill/>
        </p:spPr>
        <p:txBody>
          <a:bodyPr wrap="square">
            <a:spAutoFit/>
          </a:bodyPr>
          <a:lstStyle/>
          <a:p>
            <a:pPr algn="r"/>
            <a:r>
              <a:rPr lang="en-US" sz="1600" b="1" dirty="0"/>
              <a:t>16 </a:t>
            </a:r>
            <a:r>
              <a:rPr lang="en-US" sz="1600" dirty="0"/>
              <a:t>Measurement of Cost Differentials </a:t>
            </a:r>
          </a:p>
        </p:txBody>
      </p:sp>
      <p:pic>
        <p:nvPicPr>
          <p:cNvPr id="6" name="Picture 5">
            <a:extLst>
              <a:ext uri="{FF2B5EF4-FFF2-40B4-BE49-F238E27FC236}">
                <a16:creationId xmlns:a16="http://schemas.microsoft.com/office/drawing/2014/main" id="{62141539-A06B-DE11-87E7-E0C0AC064774}"/>
              </a:ext>
            </a:extLst>
          </p:cNvPr>
          <p:cNvPicPr>
            <a:picLocks noChangeAspect="1"/>
          </p:cNvPicPr>
          <p:nvPr/>
        </p:nvPicPr>
        <p:blipFill>
          <a:blip r:embed="rId4"/>
          <a:stretch>
            <a:fillRect/>
          </a:stretch>
        </p:blipFill>
        <p:spPr>
          <a:xfrm>
            <a:off x="10173016" y="6259606"/>
            <a:ext cx="1743075" cy="381000"/>
          </a:xfrm>
          <a:prstGeom prst="rect">
            <a:avLst/>
          </a:prstGeom>
        </p:spPr>
      </p:pic>
      <p:cxnSp>
        <p:nvCxnSpPr>
          <p:cNvPr id="11" name="Straight Connector 10">
            <a:extLst>
              <a:ext uri="{FF2B5EF4-FFF2-40B4-BE49-F238E27FC236}">
                <a16:creationId xmlns:a16="http://schemas.microsoft.com/office/drawing/2014/main" id="{3F38C1B3-219E-A6E9-C4CD-D93EE79F63A9}"/>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E88649A1-21AD-909D-E76F-CC168E79D1BA}"/>
              </a:ext>
            </a:extLst>
          </p:cNvPr>
          <p:cNvPicPr>
            <a:picLocks noChangeAspect="1"/>
          </p:cNvPicPr>
          <p:nvPr/>
        </p:nvPicPr>
        <p:blipFill>
          <a:blip r:embed="rId5"/>
          <a:srcRect l="8096" t="18884" r="7751" b="21440"/>
          <a:stretch/>
        </p:blipFill>
        <p:spPr>
          <a:xfrm>
            <a:off x="11228355" y="51546"/>
            <a:ext cx="681318" cy="392206"/>
          </a:xfrm>
          <a:prstGeom prst="rect">
            <a:avLst/>
          </a:prstGeom>
        </p:spPr>
      </p:pic>
      <p:grpSp>
        <p:nvGrpSpPr>
          <p:cNvPr id="15" name="Group 14">
            <a:extLst>
              <a:ext uri="{FF2B5EF4-FFF2-40B4-BE49-F238E27FC236}">
                <a16:creationId xmlns:a16="http://schemas.microsoft.com/office/drawing/2014/main" id="{AFE0592E-3D19-9261-34C5-3EB123436258}"/>
              </a:ext>
            </a:extLst>
          </p:cNvPr>
          <p:cNvGrpSpPr/>
          <p:nvPr/>
        </p:nvGrpSpPr>
        <p:grpSpPr>
          <a:xfrm>
            <a:off x="0" y="0"/>
            <a:ext cx="2581836" cy="591670"/>
            <a:chOff x="0" y="0"/>
            <a:chExt cx="2581836" cy="591670"/>
          </a:xfrm>
        </p:grpSpPr>
        <p:sp>
          <p:nvSpPr>
            <p:cNvPr id="16" name="Rectangle 15">
              <a:extLst>
                <a:ext uri="{FF2B5EF4-FFF2-40B4-BE49-F238E27FC236}">
                  <a16:creationId xmlns:a16="http://schemas.microsoft.com/office/drawing/2014/main" id="{337308B4-5E1F-0DA6-1C66-853704CAD448}"/>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7" name="Rectangle 16">
              <a:extLst>
                <a:ext uri="{FF2B5EF4-FFF2-40B4-BE49-F238E27FC236}">
                  <a16:creationId xmlns:a16="http://schemas.microsoft.com/office/drawing/2014/main" id="{C3395A65-CBFE-DFF3-C3A7-E62872870D2E}"/>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spTree>
    <p:extLst>
      <p:ext uri="{BB962C8B-B14F-4D97-AF65-F5344CB8AC3E}">
        <p14:creationId xmlns:p14="http://schemas.microsoft.com/office/powerpoint/2010/main" val="3864818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3A50D-0FDF-24A2-CF5D-931FAB9D78B9}"/>
              </a:ext>
            </a:extLst>
          </p:cNvPr>
          <p:cNvSpPr>
            <a:spLocks noGrp="1"/>
          </p:cNvSpPr>
          <p:nvPr>
            <p:ph type="title"/>
          </p:nvPr>
        </p:nvSpPr>
        <p:spPr/>
        <p:txBody>
          <a:bodyPr/>
          <a:lstStyle/>
          <a:p>
            <a:r>
              <a:rPr lang="en-US" b="1" dirty="0"/>
              <a:t>Basic Principles of “Costs” &amp; “Equal Opportunity”</a:t>
            </a:r>
          </a:p>
        </p:txBody>
      </p:sp>
      <p:sp>
        <p:nvSpPr>
          <p:cNvPr id="3" name="Content Placeholder 2">
            <a:extLst>
              <a:ext uri="{FF2B5EF4-FFF2-40B4-BE49-F238E27FC236}">
                <a16:creationId xmlns:a16="http://schemas.microsoft.com/office/drawing/2014/main" id="{1218C0F0-5CF5-FF3C-D068-2C84237A50AB}"/>
              </a:ext>
            </a:extLst>
          </p:cNvPr>
          <p:cNvSpPr>
            <a:spLocks noGrp="1"/>
          </p:cNvSpPr>
          <p:nvPr>
            <p:ph sz="half" idx="11"/>
          </p:nvPr>
        </p:nvSpPr>
        <p:spPr>
          <a:xfrm>
            <a:off x="622982" y="2590853"/>
            <a:ext cx="5941510" cy="4049748"/>
          </a:xfrm>
        </p:spPr>
        <p:txBody>
          <a:bodyPr>
            <a:normAutofit fontScale="85000" lnSpcReduction="20000"/>
          </a:bodyPr>
          <a:lstStyle/>
          <a:p>
            <a:r>
              <a:rPr lang="en-US" dirty="0"/>
              <a:t>It costs more to achieve higher than lower outcomes </a:t>
            </a:r>
          </a:p>
          <a:p>
            <a:pPr lvl="1"/>
            <a:r>
              <a:rPr lang="en-US" dirty="0"/>
              <a:t>All else equal, the per pupil spending required to achieve higher, and broader outcome goals is higher than the per pupil spending required to achieve narrower and/or lower goals</a:t>
            </a:r>
          </a:p>
          <a:p>
            <a:r>
              <a:rPr lang="en-US" dirty="0"/>
              <a:t>It costs more to achieve the same outcomes with some children than others</a:t>
            </a:r>
          </a:p>
          <a:p>
            <a:pPr lvl="1"/>
            <a:r>
              <a:rPr lang="en-US" dirty="0"/>
              <a:t>Collective, social context effects (poverty)</a:t>
            </a:r>
          </a:p>
          <a:p>
            <a:pPr lvl="1"/>
            <a:r>
              <a:rPr lang="en-US" dirty="0"/>
              <a:t>Specific student needs (ELL, Disability)</a:t>
            </a:r>
          </a:p>
          <a:p>
            <a:r>
              <a:rPr lang="en-US" dirty="0"/>
              <a:t>It costs more to achieve the same outcomes in some settings than others</a:t>
            </a:r>
          </a:p>
          <a:p>
            <a:pPr lvl="1"/>
            <a:r>
              <a:rPr lang="en-US" dirty="0"/>
              <a:t>Economies of Scale – Small, sparsely populated remote school districts</a:t>
            </a:r>
          </a:p>
          <a:p>
            <a:pPr lvl="1"/>
            <a:r>
              <a:rPr lang="en-US" dirty="0"/>
              <a:t>Regional variations in the competitiveness of wages (labor market effects)</a:t>
            </a:r>
          </a:p>
        </p:txBody>
      </p:sp>
      <p:pic>
        <p:nvPicPr>
          <p:cNvPr id="4" name="Picture 3">
            <a:extLst>
              <a:ext uri="{FF2B5EF4-FFF2-40B4-BE49-F238E27FC236}">
                <a16:creationId xmlns:a16="http://schemas.microsoft.com/office/drawing/2014/main" id="{AAED6124-CFD1-422F-636D-7414E9FCD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4492" y="2556910"/>
            <a:ext cx="1435623" cy="205089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B10DD770-A5F0-F4D4-282F-9D26D1C9CCBC}"/>
              </a:ext>
            </a:extLst>
          </p:cNvPr>
          <p:cNvSpPr txBox="1"/>
          <p:nvPr/>
        </p:nvSpPr>
        <p:spPr>
          <a:xfrm>
            <a:off x="8241524" y="2505137"/>
            <a:ext cx="1371600" cy="1077218"/>
          </a:xfrm>
          <a:prstGeom prst="rect">
            <a:avLst/>
          </a:prstGeom>
          <a:noFill/>
        </p:spPr>
        <p:txBody>
          <a:bodyPr wrap="square">
            <a:spAutoFit/>
          </a:bodyPr>
          <a:lstStyle/>
          <a:p>
            <a:pPr algn="r"/>
            <a:r>
              <a:rPr lang="en-US" sz="1600" b="1" dirty="0"/>
              <a:t>16 </a:t>
            </a:r>
            <a:r>
              <a:rPr lang="en-US" sz="1600" dirty="0"/>
              <a:t>Measurement of Cost Differentials </a:t>
            </a:r>
          </a:p>
        </p:txBody>
      </p:sp>
      <p:pic>
        <p:nvPicPr>
          <p:cNvPr id="8" name="Picture 7">
            <a:extLst>
              <a:ext uri="{FF2B5EF4-FFF2-40B4-BE49-F238E27FC236}">
                <a16:creationId xmlns:a16="http://schemas.microsoft.com/office/drawing/2014/main" id="{F0BFFED6-BB61-3779-34CB-DFB3D7918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1515" y="3815438"/>
            <a:ext cx="1371600" cy="215798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9D7EBF0-44FE-F696-A41D-DE0DCCB29E28}"/>
              </a:ext>
            </a:extLst>
          </p:cNvPr>
          <p:cNvSpPr txBox="1"/>
          <p:nvPr/>
        </p:nvSpPr>
        <p:spPr>
          <a:xfrm>
            <a:off x="9855398" y="3678237"/>
            <a:ext cx="1619425" cy="2062103"/>
          </a:xfrm>
          <a:prstGeom prst="rect">
            <a:avLst/>
          </a:prstGeom>
          <a:noFill/>
        </p:spPr>
        <p:txBody>
          <a:bodyPr wrap="square">
            <a:spAutoFit/>
          </a:bodyPr>
          <a:lstStyle/>
          <a:p>
            <a:pPr algn="r"/>
            <a:r>
              <a:rPr lang="en-US" sz="1600" b="1" dirty="0"/>
              <a:t>8</a:t>
            </a:r>
            <a:r>
              <a:rPr lang="en-US" sz="1600" dirty="0"/>
              <a:t> </a:t>
            </a:r>
          </a:p>
          <a:p>
            <a:pPr algn="r"/>
            <a:r>
              <a:rPr lang="en-US" sz="1600" dirty="0"/>
              <a:t>Performance Standards and Educational Cost Indexes: You Can't Have One Without the Other</a:t>
            </a:r>
          </a:p>
        </p:txBody>
      </p:sp>
      <p:pic>
        <p:nvPicPr>
          <p:cNvPr id="7" name="Picture 6">
            <a:extLst>
              <a:ext uri="{FF2B5EF4-FFF2-40B4-BE49-F238E27FC236}">
                <a16:creationId xmlns:a16="http://schemas.microsoft.com/office/drawing/2014/main" id="{9F529954-5DD8-0693-ABF2-ACF7B03A359B}"/>
              </a:ext>
            </a:extLst>
          </p:cNvPr>
          <p:cNvPicPr>
            <a:picLocks noChangeAspect="1"/>
          </p:cNvPicPr>
          <p:nvPr/>
        </p:nvPicPr>
        <p:blipFill>
          <a:blip r:embed="rId4"/>
          <a:stretch>
            <a:fillRect/>
          </a:stretch>
        </p:blipFill>
        <p:spPr>
          <a:xfrm>
            <a:off x="10173016" y="6259606"/>
            <a:ext cx="1743075" cy="381000"/>
          </a:xfrm>
          <a:prstGeom prst="rect">
            <a:avLst/>
          </a:prstGeom>
        </p:spPr>
      </p:pic>
      <p:cxnSp>
        <p:nvCxnSpPr>
          <p:cNvPr id="9" name="Straight Connector 8">
            <a:extLst>
              <a:ext uri="{FF2B5EF4-FFF2-40B4-BE49-F238E27FC236}">
                <a16:creationId xmlns:a16="http://schemas.microsoft.com/office/drawing/2014/main" id="{F99E50AB-D9C8-5DD1-0C29-AB3CF8F3C123}"/>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30E5783A-877E-92B7-5F36-EA65C8967CFD}"/>
              </a:ext>
            </a:extLst>
          </p:cNvPr>
          <p:cNvGrpSpPr/>
          <p:nvPr/>
        </p:nvGrpSpPr>
        <p:grpSpPr>
          <a:xfrm>
            <a:off x="0" y="0"/>
            <a:ext cx="2581836" cy="591670"/>
            <a:chOff x="0" y="0"/>
            <a:chExt cx="2581836" cy="591670"/>
          </a:xfrm>
        </p:grpSpPr>
        <p:sp>
          <p:nvSpPr>
            <p:cNvPr id="13" name="Rectangle 12">
              <a:extLst>
                <a:ext uri="{FF2B5EF4-FFF2-40B4-BE49-F238E27FC236}">
                  <a16:creationId xmlns:a16="http://schemas.microsoft.com/office/drawing/2014/main" id="{8CA0F790-807B-F004-654D-E0145A490450}"/>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4" name="Rectangle 13">
              <a:extLst>
                <a:ext uri="{FF2B5EF4-FFF2-40B4-BE49-F238E27FC236}">
                  <a16:creationId xmlns:a16="http://schemas.microsoft.com/office/drawing/2014/main" id="{C5771036-BDD7-99B6-0A8F-F4DF701A1FD4}"/>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5" name="Picture 14">
            <a:extLst>
              <a:ext uri="{FF2B5EF4-FFF2-40B4-BE49-F238E27FC236}">
                <a16:creationId xmlns:a16="http://schemas.microsoft.com/office/drawing/2014/main" id="{A0F768DA-FD30-1558-2543-D15D2DB8AB3D}"/>
              </a:ext>
            </a:extLst>
          </p:cNvPr>
          <p:cNvPicPr>
            <a:picLocks noChangeAspect="1"/>
          </p:cNvPicPr>
          <p:nvPr/>
        </p:nvPicPr>
        <p:blipFill>
          <a:blip r:embed="rId5"/>
          <a:srcRect l="8096" t="18884" r="7751" b="21440"/>
          <a:stretch/>
        </p:blipFill>
        <p:spPr>
          <a:xfrm>
            <a:off x="11228355" y="51546"/>
            <a:ext cx="681318" cy="392206"/>
          </a:xfrm>
          <a:prstGeom prst="rect">
            <a:avLst/>
          </a:prstGeom>
        </p:spPr>
      </p:pic>
    </p:spTree>
    <p:extLst>
      <p:ext uri="{BB962C8B-B14F-4D97-AF65-F5344CB8AC3E}">
        <p14:creationId xmlns:p14="http://schemas.microsoft.com/office/powerpoint/2010/main" val="110198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E9F2DB-5D5D-4CA7-A1B3-D81C19B8A860}"/>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8</a:t>
            </a:fld>
            <a:endParaRPr lang="en-US" dirty="0"/>
          </a:p>
        </p:txBody>
      </p:sp>
      <p:pic>
        <p:nvPicPr>
          <p:cNvPr id="6" name="Picture 5">
            <a:extLst>
              <a:ext uri="{FF2B5EF4-FFF2-40B4-BE49-F238E27FC236}">
                <a16:creationId xmlns:a16="http://schemas.microsoft.com/office/drawing/2014/main" id="{1718BDBE-D3DC-ECDB-7EA3-ED0D176D2822}"/>
              </a:ext>
            </a:extLst>
          </p:cNvPr>
          <p:cNvPicPr>
            <a:picLocks noChangeAspect="1"/>
          </p:cNvPicPr>
          <p:nvPr/>
        </p:nvPicPr>
        <p:blipFill>
          <a:blip r:embed="rId3"/>
          <a:stretch>
            <a:fillRect/>
          </a:stretch>
        </p:blipFill>
        <p:spPr>
          <a:xfrm>
            <a:off x="10173016" y="6259606"/>
            <a:ext cx="1743075" cy="381000"/>
          </a:xfrm>
          <a:prstGeom prst="rect">
            <a:avLst/>
          </a:prstGeom>
        </p:spPr>
      </p:pic>
      <p:cxnSp>
        <p:nvCxnSpPr>
          <p:cNvPr id="7" name="Straight Connector 6">
            <a:extLst>
              <a:ext uri="{FF2B5EF4-FFF2-40B4-BE49-F238E27FC236}">
                <a16:creationId xmlns:a16="http://schemas.microsoft.com/office/drawing/2014/main" id="{9A91A98E-8034-52C2-9D58-FE0BFFBC3AD0}"/>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59E01E20-08C7-8BF8-AAA8-BAD18F0712FC}"/>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645DB182-C730-22ED-15F3-8732E45DC8B6}"/>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739F15E0-D25A-CE9E-D8B0-6768CD12103F}"/>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CB0376EB-EF0B-F490-D680-8B8A1CA1EA4F}"/>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9" name="Title 8">
            <a:extLst>
              <a:ext uri="{FF2B5EF4-FFF2-40B4-BE49-F238E27FC236}">
                <a16:creationId xmlns:a16="http://schemas.microsoft.com/office/drawing/2014/main" id="{A7C50178-7B70-DB14-EDDB-9918C98EF177}"/>
              </a:ext>
            </a:extLst>
          </p:cNvPr>
          <p:cNvSpPr>
            <a:spLocks noGrp="1"/>
          </p:cNvSpPr>
          <p:nvPr>
            <p:ph type="title"/>
          </p:nvPr>
        </p:nvSpPr>
        <p:spPr/>
        <p:txBody>
          <a:bodyPr/>
          <a:lstStyle/>
          <a:p>
            <a:r>
              <a:rPr lang="en-US" dirty="0"/>
              <a:t>Recommendation #1 – Phase 1:</a:t>
            </a:r>
          </a:p>
        </p:txBody>
      </p:sp>
      <p:sp>
        <p:nvSpPr>
          <p:cNvPr id="17" name="Content Placeholder 16">
            <a:extLst>
              <a:ext uri="{FF2B5EF4-FFF2-40B4-BE49-F238E27FC236}">
                <a16:creationId xmlns:a16="http://schemas.microsoft.com/office/drawing/2014/main" id="{FFB53055-DFF6-613D-57D5-3E8E555C307A}"/>
              </a:ext>
            </a:extLst>
          </p:cNvPr>
          <p:cNvSpPr>
            <a:spLocks noGrp="1"/>
          </p:cNvSpPr>
          <p:nvPr>
            <p:ph sz="half" idx="11"/>
          </p:nvPr>
        </p:nvSpPr>
        <p:spPr>
          <a:xfrm>
            <a:off x="622982" y="2840517"/>
            <a:ext cx="7555247" cy="3367235"/>
          </a:xfrm>
        </p:spPr>
        <p:txBody>
          <a:bodyPr>
            <a:normAutofit lnSpcReduction="10000"/>
          </a:bodyPr>
          <a:lstStyle/>
          <a:p>
            <a:r>
              <a:rPr lang="en-US" dirty="0"/>
              <a:t>Engage in the work of setting a manageable standard of “high quality” public schooling for Florida’s children by engaging in analyses of the costs associated with providing each and every child in Florida with equal educational opportunity to achieve high education outcomes. </a:t>
            </a:r>
          </a:p>
          <a:p>
            <a:pPr lvl="1"/>
            <a:r>
              <a:rPr lang="en-US" dirty="0"/>
              <a:t>Establish a statewide commission on school funding. </a:t>
            </a:r>
          </a:p>
          <a:p>
            <a:pPr lvl="1"/>
            <a:r>
              <a:rPr lang="en-US" dirty="0"/>
              <a:t>Engage stakeholders in setting standards of excellence for Florida children. </a:t>
            </a:r>
          </a:p>
          <a:p>
            <a:pPr lvl="1"/>
            <a:r>
              <a:rPr lang="en-US" dirty="0"/>
              <a:t>Engage experts to estimate the costs associated with meeting those standards, applying appropriately rigorous methods. </a:t>
            </a:r>
          </a:p>
          <a:p>
            <a:endParaRPr lang="en-US" dirty="0"/>
          </a:p>
        </p:txBody>
      </p:sp>
      <p:pic>
        <p:nvPicPr>
          <p:cNvPr id="18" name="Picture 17">
            <a:extLst>
              <a:ext uri="{FF2B5EF4-FFF2-40B4-BE49-F238E27FC236}">
                <a16:creationId xmlns:a16="http://schemas.microsoft.com/office/drawing/2014/main" id="{800BAC2E-DAE8-17FB-8F9B-364889B91970}"/>
              </a:ext>
            </a:extLst>
          </p:cNvPr>
          <p:cNvPicPr>
            <a:picLocks noChangeAspect="1"/>
          </p:cNvPicPr>
          <p:nvPr/>
        </p:nvPicPr>
        <p:blipFill>
          <a:blip r:embed="rId5"/>
          <a:stretch>
            <a:fillRect/>
          </a:stretch>
        </p:blipFill>
        <p:spPr>
          <a:xfrm>
            <a:off x="8859222" y="2557185"/>
            <a:ext cx="2627587" cy="3429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3098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0E575-D161-41D6-5827-746743B2D0E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BDB575B-06A6-C1A4-6A84-70B7677FF7DE}"/>
              </a:ext>
            </a:extLst>
          </p:cNvPr>
          <p:cNvSpPr>
            <a:spLocks noGrp="1"/>
          </p:cNvSpPr>
          <p:nvPr>
            <p:ph type="sldNum" sz="quarter" idx="4"/>
          </p:nvPr>
        </p:nvSpPr>
        <p:spPr>
          <a:prstGeom prst="rect">
            <a:avLst/>
          </a:prstGeom>
        </p:spPr>
        <p:txBody>
          <a:bodyPr vert="horz" lIns="0" tIns="0" rIns="0" bIns="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EC87DC6-08C9-425A-98F4-C2C9E61CAB33}" type="slidenum">
              <a:rPr lang="en-US" smtClean="0"/>
              <a:pPr/>
              <a:t>9</a:t>
            </a:fld>
            <a:endParaRPr lang="en-US" dirty="0"/>
          </a:p>
        </p:txBody>
      </p:sp>
      <p:pic>
        <p:nvPicPr>
          <p:cNvPr id="6" name="Picture 5">
            <a:extLst>
              <a:ext uri="{FF2B5EF4-FFF2-40B4-BE49-F238E27FC236}">
                <a16:creationId xmlns:a16="http://schemas.microsoft.com/office/drawing/2014/main" id="{078557C0-75CA-60FC-BDFE-6E055A0F78E6}"/>
              </a:ext>
            </a:extLst>
          </p:cNvPr>
          <p:cNvPicPr>
            <a:picLocks noChangeAspect="1"/>
          </p:cNvPicPr>
          <p:nvPr/>
        </p:nvPicPr>
        <p:blipFill>
          <a:blip r:embed="rId3"/>
          <a:stretch>
            <a:fillRect/>
          </a:stretch>
        </p:blipFill>
        <p:spPr>
          <a:xfrm>
            <a:off x="10173016" y="6259606"/>
            <a:ext cx="1743075" cy="381000"/>
          </a:xfrm>
          <a:prstGeom prst="rect">
            <a:avLst/>
          </a:prstGeom>
        </p:spPr>
      </p:pic>
      <p:cxnSp>
        <p:nvCxnSpPr>
          <p:cNvPr id="7" name="Straight Connector 6">
            <a:extLst>
              <a:ext uri="{FF2B5EF4-FFF2-40B4-BE49-F238E27FC236}">
                <a16:creationId xmlns:a16="http://schemas.microsoft.com/office/drawing/2014/main" id="{A03118E3-34F1-7828-4F2D-5B0274FC5396}"/>
              </a:ext>
            </a:extLst>
          </p:cNvPr>
          <p:cNvCxnSpPr>
            <a:cxnSpLocks/>
          </p:cNvCxnSpPr>
          <p:nvPr/>
        </p:nvCxnSpPr>
        <p:spPr>
          <a:xfrm>
            <a:off x="622982" y="2357718"/>
            <a:ext cx="11156642"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3E6CC376-2639-1047-F977-BCC22D6033B6}"/>
              </a:ext>
            </a:extLst>
          </p:cNvPr>
          <p:cNvGrpSpPr/>
          <p:nvPr/>
        </p:nvGrpSpPr>
        <p:grpSpPr>
          <a:xfrm>
            <a:off x="0" y="0"/>
            <a:ext cx="2581836" cy="591670"/>
            <a:chOff x="0" y="0"/>
            <a:chExt cx="2581836" cy="591670"/>
          </a:xfrm>
        </p:grpSpPr>
        <p:sp>
          <p:nvSpPr>
            <p:cNvPr id="11" name="Rectangle 10">
              <a:extLst>
                <a:ext uri="{FF2B5EF4-FFF2-40B4-BE49-F238E27FC236}">
                  <a16:creationId xmlns:a16="http://schemas.microsoft.com/office/drawing/2014/main" id="{462CB58B-2C6D-3DD8-FAC3-67B612E73C2A}"/>
                </a:ext>
              </a:extLst>
            </p:cNvPr>
            <p:cNvSpPr/>
            <p:nvPr/>
          </p:nvSpPr>
          <p:spPr>
            <a:xfrm>
              <a:off x="0" y="0"/>
              <a:ext cx="2581836" cy="29583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SchoolFinance101.com</a:t>
              </a:r>
            </a:p>
          </p:txBody>
        </p:sp>
        <p:sp>
          <p:nvSpPr>
            <p:cNvPr id="12" name="Rectangle 11">
              <a:extLst>
                <a:ext uri="{FF2B5EF4-FFF2-40B4-BE49-F238E27FC236}">
                  <a16:creationId xmlns:a16="http://schemas.microsoft.com/office/drawing/2014/main" id="{944CEF8A-5A4B-EB21-F0E6-69978BE828E3}"/>
                </a:ext>
              </a:extLst>
            </p:cNvPr>
            <p:cNvSpPr/>
            <p:nvPr/>
          </p:nvSpPr>
          <p:spPr>
            <a:xfrm>
              <a:off x="0" y="295835"/>
              <a:ext cx="2581836" cy="29583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SchoolFinanceData.org</a:t>
              </a:r>
            </a:p>
          </p:txBody>
        </p:sp>
      </p:grpSp>
      <p:pic>
        <p:nvPicPr>
          <p:cNvPr id="13" name="Picture 12">
            <a:extLst>
              <a:ext uri="{FF2B5EF4-FFF2-40B4-BE49-F238E27FC236}">
                <a16:creationId xmlns:a16="http://schemas.microsoft.com/office/drawing/2014/main" id="{EA387003-0FBF-E7DA-AB54-647FC8BCEA5C}"/>
              </a:ext>
            </a:extLst>
          </p:cNvPr>
          <p:cNvPicPr>
            <a:picLocks noChangeAspect="1"/>
          </p:cNvPicPr>
          <p:nvPr/>
        </p:nvPicPr>
        <p:blipFill>
          <a:blip r:embed="rId4"/>
          <a:srcRect l="8096" t="18884" r="7751" b="21440"/>
          <a:stretch/>
        </p:blipFill>
        <p:spPr>
          <a:xfrm>
            <a:off x="11228355" y="51546"/>
            <a:ext cx="681318" cy="392206"/>
          </a:xfrm>
          <a:prstGeom prst="rect">
            <a:avLst/>
          </a:prstGeom>
        </p:spPr>
      </p:pic>
      <p:sp>
        <p:nvSpPr>
          <p:cNvPr id="9" name="Title 8">
            <a:extLst>
              <a:ext uri="{FF2B5EF4-FFF2-40B4-BE49-F238E27FC236}">
                <a16:creationId xmlns:a16="http://schemas.microsoft.com/office/drawing/2014/main" id="{75702CB5-D65A-B11E-58E1-7455A298F0FA}"/>
              </a:ext>
            </a:extLst>
          </p:cNvPr>
          <p:cNvSpPr>
            <a:spLocks noGrp="1"/>
          </p:cNvSpPr>
          <p:nvPr>
            <p:ph type="title"/>
          </p:nvPr>
        </p:nvSpPr>
        <p:spPr/>
        <p:txBody>
          <a:bodyPr/>
          <a:lstStyle/>
          <a:p>
            <a:r>
              <a:rPr lang="en-US" dirty="0"/>
              <a:t>Recommendation #1 – Phase 2:</a:t>
            </a:r>
          </a:p>
        </p:txBody>
      </p:sp>
      <p:sp>
        <p:nvSpPr>
          <p:cNvPr id="17" name="Content Placeholder 16">
            <a:extLst>
              <a:ext uri="{FF2B5EF4-FFF2-40B4-BE49-F238E27FC236}">
                <a16:creationId xmlns:a16="http://schemas.microsoft.com/office/drawing/2014/main" id="{CA11637D-2A86-B6FA-9B8C-6E3E7680FE07}"/>
              </a:ext>
            </a:extLst>
          </p:cNvPr>
          <p:cNvSpPr>
            <a:spLocks noGrp="1"/>
          </p:cNvSpPr>
          <p:nvPr>
            <p:ph sz="half" idx="11"/>
          </p:nvPr>
        </p:nvSpPr>
        <p:spPr>
          <a:xfrm>
            <a:off x="622982" y="2563919"/>
            <a:ext cx="7555247" cy="3643834"/>
          </a:xfrm>
        </p:spPr>
        <p:txBody>
          <a:bodyPr>
            <a:normAutofit/>
          </a:bodyPr>
          <a:lstStyle/>
          <a:p>
            <a:r>
              <a:rPr lang="en-US" dirty="0"/>
              <a:t>Guided by those estimates, reform the school finance formula and increase state aid to schools so as to provide them with the necessary resources for all children to have equal educational opportunity to achieve high education outcomes. That is, meet the constitutional standard ratified by Florida voters in 1998 and 2002. This should include estimates of commensurate funding for charter schools, based on needs and costs. </a:t>
            </a:r>
          </a:p>
          <a:p>
            <a:pPr lvl="1"/>
            <a:r>
              <a:rPr lang="en-US" b="1" dirty="0">
                <a:solidFill>
                  <a:srgbClr val="FF0000"/>
                </a:solidFill>
              </a:rPr>
              <a:t>Take eliminating or reducing property taxes off the table. The most effective form of property tax relief is increased state aid, as would occur under implementation of this recommendation. </a:t>
            </a:r>
          </a:p>
          <a:p>
            <a:endParaRPr lang="en-US" dirty="0"/>
          </a:p>
        </p:txBody>
      </p:sp>
      <p:pic>
        <p:nvPicPr>
          <p:cNvPr id="2" name="Picture 1">
            <a:extLst>
              <a:ext uri="{FF2B5EF4-FFF2-40B4-BE49-F238E27FC236}">
                <a16:creationId xmlns:a16="http://schemas.microsoft.com/office/drawing/2014/main" id="{D34C0C19-684F-CA45-F9A4-268A5E2C11C1}"/>
              </a:ext>
            </a:extLst>
          </p:cNvPr>
          <p:cNvPicPr>
            <a:picLocks noChangeAspect="1"/>
          </p:cNvPicPr>
          <p:nvPr/>
        </p:nvPicPr>
        <p:blipFill>
          <a:blip r:embed="rId5"/>
          <a:stretch>
            <a:fillRect/>
          </a:stretch>
        </p:blipFill>
        <p:spPr>
          <a:xfrm>
            <a:off x="8859222" y="2557185"/>
            <a:ext cx="2627587" cy="3429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27759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C81E5FF9B20C47A0187C39C7F2E661" ma:contentTypeVersion="4" ma:contentTypeDescription="Create a new document." ma:contentTypeScope="" ma:versionID="dfad89dcf71e461b3263d2680524f7c2">
  <xsd:schema xmlns:xsd="http://www.w3.org/2001/XMLSchema" xmlns:xs="http://www.w3.org/2001/XMLSchema" xmlns:p="http://schemas.microsoft.com/office/2006/metadata/properties" xmlns:ns2="9dac52f7-9928-46cc-8c1d-f77f2fc6266e" targetNamespace="http://schemas.microsoft.com/office/2006/metadata/properties" ma:root="true" ma:fieldsID="c1ea671ee0b25ac5a93f1acc9d9fd596" ns2:_="">
    <xsd:import namespace="9dac52f7-9928-46cc-8c1d-f77f2fc626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c52f7-9928-46cc-8c1d-f77f2fc626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9CBE8F-213F-4143-A753-DFA86FE676F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9dac52f7-9928-46cc-8c1d-f77f2fc6266e"/>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5253C1C3-0B56-497F-BC90-834C4626FB9D}">
  <ds:schemaRefs>
    <ds:schemaRef ds:uri="http://schemas.microsoft.com/sharepoint/v3/contenttype/forms"/>
  </ds:schemaRefs>
</ds:datastoreItem>
</file>

<file path=customXml/itemProps3.xml><?xml version="1.0" encoding="utf-8"?>
<ds:datastoreItem xmlns:ds="http://schemas.openxmlformats.org/officeDocument/2006/customXml" ds:itemID="{65F81DE1-435B-40FD-8DFF-35D40971F0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c52f7-9928-46cc-8c1d-f77f2fc626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43095</TotalTime>
  <Words>3073</Words>
  <Application>Microsoft Office PowerPoint</Application>
  <PresentationFormat>Widescreen</PresentationFormat>
  <Paragraphs>237</Paragraphs>
  <Slides>44</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Aptos</vt:lpstr>
      <vt:lpstr>Aptos Display</vt:lpstr>
      <vt:lpstr>Arial</vt:lpstr>
      <vt:lpstr>Calibri</vt:lpstr>
      <vt:lpstr>Calibri Light</vt:lpstr>
      <vt:lpstr>Courier New</vt:lpstr>
      <vt:lpstr>Wingdings</vt:lpstr>
      <vt:lpstr>Office Theme</vt:lpstr>
      <vt:lpstr>PowerPoint Presentation</vt:lpstr>
      <vt:lpstr>Florida Constitution</vt:lpstr>
      <vt:lpstr>PowerPoint Presentation</vt:lpstr>
      <vt:lpstr>PowerPoint Presentation</vt:lpstr>
      <vt:lpstr>Money Matters</vt:lpstr>
      <vt:lpstr>Goals of School Finance Systems</vt:lpstr>
      <vt:lpstr>Basic Principles of “Costs” &amp; “Equal Opportunity”</vt:lpstr>
      <vt:lpstr>Recommendation #1 – Phase 1:</vt:lpstr>
      <vt:lpstr>Recommendation #1 – Phase 2:</vt:lpstr>
      <vt:lpstr>Race to the bottom on effort</vt:lpstr>
      <vt:lpstr>Increased Dependence on Property Taxes</vt:lpstr>
      <vt:lpstr>Increased Dependence on Property Taxes</vt:lpstr>
      <vt:lpstr>Consequences – Spending</vt:lpstr>
      <vt:lpstr>Middling outcomes on lower middling spending</vt:lpstr>
      <vt:lpstr>No attention to cost &amp; need in FEFP</vt:lpstr>
      <vt:lpstr>Recommendation 2 – Part 1:</vt:lpstr>
      <vt:lpstr>Segregative inefficiency &amp; inequity</vt:lpstr>
      <vt:lpstr>Segregative inefficiency &amp; inequity</vt:lpstr>
      <vt:lpstr>Low Outcomes of Florida Charter Schools</vt:lpstr>
      <vt:lpstr>Low Outcomes of Florida Charter Schools</vt:lpstr>
      <vt:lpstr>Schools of Hope: NYC Success Academies? </vt:lpstr>
      <vt:lpstr>Recommendation 2 – Parts 2 &amp; 3</vt:lpstr>
      <vt:lpstr>PowerPoint Presentation</vt:lpstr>
      <vt:lpstr>PowerPoint Presentation</vt:lpstr>
      <vt:lpstr>Recommendation 3</vt:lpstr>
      <vt:lpstr>Re-allocation of voucher funds for ROI</vt:lpstr>
      <vt:lpstr>Voucher Effects for Switchers</vt:lpstr>
      <vt:lpstr>Return on Investment by Prior Spending &amp; Need</vt:lpstr>
      <vt:lpstr>PowerPoint Presentation</vt:lpstr>
      <vt:lpstr>Recent Applications of Cost Modeling </vt:lpstr>
      <vt:lpstr>Policy Influence of Cost Modeling Studies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Arizona &amp; Florida – Race to the Bottom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Bruce Baker</dc:creator>
  <cp:lastModifiedBy>Bruce Baker</cp:lastModifiedBy>
  <cp:revision>85</cp:revision>
  <cp:lastPrinted>2025-11-10T14:32:48Z</cp:lastPrinted>
  <dcterms:created xsi:type="dcterms:W3CDTF">2025-07-23T13:42:10Z</dcterms:created>
  <dcterms:modified xsi:type="dcterms:W3CDTF">2026-05-31T15:12:34Z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0x0101000DC81E5FF9B20C47A0187C39C7F2E661</vt:lpwstr>
  </property>
</Properties>
</file>