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83" r:id="rId2"/>
    <p:sldId id="2145706203" r:id="rId3"/>
    <p:sldId id="331" r:id="rId4"/>
    <p:sldId id="530" r:id="rId5"/>
    <p:sldId id="2145706106" r:id="rId6"/>
    <p:sldId id="287" r:id="rId7"/>
    <p:sldId id="288" r:id="rId8"/>
    <p:sldId id="347" r:id="rId9"/>
    <p:sldId id="2145706066" r:id="rId10"/>
    <p:sldId id="349" r:id="rId11"/>
    <p:sldId id="289" r:id="rId12"/>
    <p:sldId id="346" r:id="rId13"/>
    <p:sldId id="2145706200" r:id="rId14"/>
    <p:sldId id="2145706182" r:id="rId15"/>
    <p:sldId id="2145706201" r:id="rId16"/>
    <p:sldId id="2145706183" r:id="rId17"/>
    <p:sldId id="2145706204" r:id="rId18"/>
    <p:sldId id="2145706199" r:id="rId19"/>
    <p:sldId id="2145706202" r:id="rId20"/>
    <p:sldId id="2145706198" r:id="rId21"/>
    <p:sldId id="277" r:id="rId22"/>
    <p:sldId id="2145706089" r:id="rId23"/>
  </p:sldIdLst>
  <p:sldSz cx="12192000" cy="6858000"/>
  <p:notesSz cx="6858000" cy="9144000"/>
  <p:defaultTextStyle>
    <a:defPPr>
      <a:defRPr lang="en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DED"/>
    <a:srgbClr val="D9D9D9"/>
    <a:srgbClr val="B01825"/>
    <a:srgbClr val="027DC3"/>
    <a:srgbClr val="1D3569"/>
    <a:srgbClr val="CA35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31"/>
    <p:restoredTop sz="85832" autoAdjust="0"/>
  </p:normalViewPr>
  <p:slideViewPr>
    <p:cSldViewPr snapToGrid="0" showGuides="1">
      <p:cViewPr varScale="1">
        <p:scale>
          <a:sx n="97" d="100"/>
          <a:sy n="97" d="100"/>
        </p:scale>
        <p:origin x="1074" y="102"/>
      </p:cViewPr>
      <p:guideLst>
        <p:guide orient="horz" pos="2160"/>
        <p:guide pos="37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046"/>
    </p:cViewPr>
  </p:sorterViewPr>
  <p:notesViewPr>
    <p:cSldViewPr snapToGrid="0">
      <p:cViewPr varScale="1">
        <p:scale>
          <a:sx n="87" d="100"/>
          <a:sy n="87" d="100"/>
        </p:scale>
        <p:origin x="402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41A4646-FCDB-C1AC-C111-F3F938F6C8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3BAA29-FEF9-E430-11E5-80EAEED23C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B2D41-70C5-C346-A1B5-3DFD951F8477}" type="datetimeFigureOut">
              <a:rPr lang="en-CO" smtClean="0"/>
              <a:t>04/28/2025</a:t>
            </a:fld>
            <a:endParaRPr lang="en-C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3C96FB-53A0-126D-AF28-50FD7F39766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62BBFE-4CC4-733B-812D-7FC8C58A07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7A92B-047F-2742-9EA8-2E695B709EB0}" type="slidenum">
              <a:rPr lang="en-CO" smtClean="0"/>
              <a:t>‹#›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2627170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2AE95-244A-7842-9997-3578B891FE95}" type="datetimeFigureOut">
              <a:rPr lang="en-CO" smtClean="0"/>
              <a:t>04/28/2025</a:t>
            </a:fld>
            <a:endParaRPr lang="en-C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E01F51-3AF5-0141-B104-D52F6BB414B5}" type="slidenum">
              <a:rPr lang="en-CO" smtClean="0"/>
              <a:t>‹#›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4168519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34D89-2683-46A8-B119-D63783D7121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8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34D89-2683-46A8-B119-D63783D7121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82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34D89-2683-46A8-B119-D63783D7121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12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for another day!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34D89-2683-46A8-B119-D63783D7121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175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 dirty="0"/>
              <a:t>(added from Insert tab, Header &amp; Footer icon, Fixed Date and time)  1/23/2018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dirty="0"/>
              <a:t>Presentation Title (added from Insert tab, Header &amp; Footer icon)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4DC83E-89B8-4806-9A94-7D2BAA520DC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774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34D89-2683-46A8-B119-D63783D7121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485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34D89-2683-46A8-B119-D63783D7121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6412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34D89-2683-46A8-B119-D63783D7121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3517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87581-C217-30E4-068F-374D2B823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179157-A802-955C-5753-11098F5901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787DB4-414A-48D6-E66A-4F58FD6605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BC806-53DA-18A0-9E0F-169BAB203DE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 dirty="0"/>
              <a:t>(added from Insert tab, Header &amp; Footer icon, Fixed Date and time)  1/23/2018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B9148-DD6C-B586-CAB4-4834ED20292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dirty="0"/>
              <a:t>Presentation Title (added from Insert tab, Header &amp; Footer icon)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EF273-3873-F9CE-8934-9CBA3EAAB8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4DC83E-89B8-4806-9A94-7D2BAA520DC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92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 dirty="0"/>
              <a:t>(added from Insert tab, Header &amp; Footer icon, Fixed Date and time)  1/23/2018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dirty="0"/>
              <a:t>Presentation Title (added from Insert tab, Header &amp; Footer icon)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4DC83E-89B8-4806-9A94-7D2BAA520DC6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327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4559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tabl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7116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949E219-A138-06A3-42B6-3B4A062C830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534152" y="2840518"/>
            <a:ext cx="5034862" cy="2688554"/>
          </a:xfrm>
        </p:spPr>
        <p:txBody>
          <a:bodyPr>
            <a:normAutofit/>
          </a:bodyPr>
          <a:lstStyle>
            <a:lvl1pPr marL="228600" indent="-228600">
              <a:buClr>
                <a:srgbClr val="CA3548"/>
              </a:buClr>
              <a:buFont typeface="Courier New" panose="02070309020205020404" pitchFamily="49" charset="0"/>
              <a:buChar char="o"/>
              <a:defRPr sz="2000" b="0" i="0">
                <a:solidFill>
                  <a:srgbClr val="1D356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3417A4B-8E9F-2B33-8913-356967FE2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985" y="1328928"/>
            <a:ext cx="10946029" cy="822591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CA354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O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63D89A4-0722-E011-A2F2-E0CB830F2C1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2983" y="2840518"/>
            <a:ext cx="5034862" cy="2688554"/>
          </a:xfrm>
        </p:spPr>
        <p:txBody>
          <a:bodyPr>
            <a:normAutofit/>
          </a:bodyPr>
          <a:lstStyle>
            <a:lvl1pPr marL="228600" indent="-228600">
              <a:buClr>
                <a:srgbClr val="CA3548"/>
              </a:buClr>
              <a:buFont typeface="Courier New" panose="02070309020205020404" pitchFamily="49" charset="0"/>
              <a:buChar char="o"/>
              <a:defRPr sz="2000" b="0" i="0">
                <a:solidFill>
                  <a:srgbClr val="1D356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62C7A-AC0F-B743-7E70-00C8019D86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11214" y="6207760"/>
            <a:ext cx="3695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27DC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22F16716-AD63-934C-8326-853CEBAA26FF}" type="slidenum">
              <a:rPr lang="en-CO" smtClean="0"/>
              <a:pPr/>
              <a:t>‹#›</a:t>
            </a:fld>
            <a:endParaRPr lang="en-CO" dirty="0"/>
          </a:p>
        </p:txBody>
      </p:sp>
    </p:spTree>
    <p:extLst>
      <p:ext uri="{BB962C8B-B14F-4D97-AF65-F5344CB8AC3E}">
        <p14:creationId xmlns:p14="http://schemas.microsoft.com/office/powerpoint/2010/main" val="3925680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itle + Content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729F727-922E-7B91-16EA-24FDD5050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986" y="1328928"/>
            <a:ext cx="5034856" cy="822591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CA354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O" dirty="0"/>
          </a:p>
        </p:txBody>
      </p:sp>
      <p:sp>
        <p:nvSpPr>
          <p:cNvPr id="16" name="Chart Placeholder 15">
            <a:extLst>
              <a:ext uri="{FF2B5EF4-FFF2-40B4-BE49-F238E27FC236}">
                <a16:creationId xmlns:a16="http://schemas.microsoft.com/office/drawing/2014/main" id="{A7AACF91-4639-16F4-E908-CE0FEE599EE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534152" y="1328929"/>
            <a:ext cx="5034862" cy="4008882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rgbClr val="1D356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CO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60B57E87-9188-DAA8-C243-D5C2757AF4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34152" y="5417812"/>
            <a:ext cx="3702048" cy="180348"/>
          </a:xfrm>
        </p:spPr>
        <p:txBody>
          <a:bodyPr anchor="ctr">
            <a:normAutofit/>
          </a:bodyPr>
          <a:lstStyle>
            <a:lvl1pPr marL="0" indent="0">
              <a:buNone/>
              <a:defRPr sz="750" b="0" i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97335-D462-DBDA-EEF1-9E939B3F8B3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2983" y="2840518"/>
            <a:ext cx="5034862" cy="2757642"/>
          </a:xfrm>
        </p:spPr>
        <p:txBody>
          <a:bodyPr>
            <a:normAutofit/>
          </a:bodyPr>
          <a:lstStyle>
            <a:lvl1pPr marL="228600" indent="-228600">
              <a:buClr>
                <a:srgbClr val="CA3548"/>
              </a:buClr>
              <a:buFont typeface="Courier New" panose="02070309020205020404" pitchFamily="49" charset="0"/>
              <a:buChar char="o"/>
              <a:defRPr sz="2000" b="0" i="0">
                <a:solidFill>
                  <a:srgbClr val="1D356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98BFF-FD50-A78A-F97F-82BB5A0CA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11214" y="6207760"/>
            <a:ext cx="3695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27DC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22F16716-AD63-934C-8326-853CEBAA26FF}" type="slidenum">
              <a:rPr lang="en-CO" smtClean="0"/>
              <a:pPr/>
              <a:t>‹#›</a:t>
            </a:fld>
            <a:endParaRPr lang="en-CO" dirty="0"/>
          </a:p>
        </p:txBody>
      </p:sp>
    </p:spTree>
    <p:extLst>
      <p:ext uri="{BB962C8B-B14F-4D97-AF65-F5344CB8AC3E}">
        <p14:creationId xmlns:p14="http://schemas.microsoft.com/office/powerpoint/2010/main" val="1732915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itle + Sub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23B2DA7-F85D-090E-E7B1-7DFE74AD3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985" y="1328928"/>
            <a:ext cx="10946029" cy="822591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CA354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O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BF10F3-81EA-63E7-1E26-668BA5F0ACF6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2984" y="3898154"/>
            <a:ext cx="5034852" cy="1630918"/>
          </a:xfrm>
        </p:spPr>
        <p:txBody>
          <a:bodyPr lIns="0">
            <a:noAutofit/>
          </a:bodyPr>
          <a:lstStyle>
            <a:lvl1pPr marL="285750" indent="-285750">
              <a:buClr>
                <a:srgbClr val="CA3548"/>
              </a:buClr>
              <a:buFont typeface="Courier New" panose="02070309020205020404" pitchFamily="49" charset="0"/>
              <a:buChar char="o"/>
              <a:defRPr sz="2000" b="0" i="0">
                <a:solidFill>
                  <a:srgbClr val="1D356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Font typeface="Wingdings" pitchFamily="2" charset="2"/>
              <a:buChar char="§"/>
              <a:defRPr>
                <a:solidFill>
                  <a:srgbClr val="0080C5"/>
                </a:solidFill>
              </a:defRPr>
            </a:lvl2pPr>
            <a:lvl3pPr>
              <a:buFont typeface="Wingdings" pitchFamily="2" charset="2"/>
              <a:buChar char="§"/>
              <a:defRPr>
                <a:solidFill>
                  <a:srgbClr val="0080C5"/>
                </a:solidFill>
              </a:defRPr>
            </a:lvl3pPr>
            <a:lvl4pPr>
              <a:buFont typeface="Wingdings" pitchFamily="2" charset="2"/>
              <a:buChar char="§"/>
              <a:defRPr>
                <a:solidFill>
                  <a:srgbClr val="0080C5"/>
                </a:solidFill>
              </a:defRPr>
            </a:lvl4pPr>
            <a:lvl5pPr>
              <a:buFont typeface="Wingdings" pitchFamily="2" charset="2"/>
              <a:buChar char="§"/>
              <a:defRPr>
                <a:solidFill>
                  <a:srgbClr val="0080C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60CF719-3A50-BEB0-9A71-9B15A9E775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4018" y="2671803"/>
            <a:ext cx="5046486" cy="822590"/>
          </a:xfrm>
        </p:spPr>
        <p:txBody>
          <a:bodyPr lIns="0" bIns="0" anchor="b">
            <a:noAutofit/>
          </a:bodyPr>
          <a:lstStyle>
            <a:lvl1pPr marL="0" indent="0">
              <a:buNone/>
              <a:defRPr lang="en-US" sz="2200" b="1" i="0" kern="1200" dirty="0" smtClean="0">
                <a:solidFill>
                  <a:srgbClr val="027DC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  <a:endParaRPr lang="es-ES_tradnl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6F7A0D2-126C-7790-72BE-36C1CB3A0C3F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540464" y="3898154"/>
            <a:ext cx="5034852" cy="1630918"/>
          </a:xfrm>
        </p:spPr>
        <p:txBody>
          <a:bodyPr lIns="0">
            <a:noAutofit/>
          </a:bodyPr>
          <a:lstStyle>
            <a:lvl1pPr marL="285750" indent="-285750">
              <a:buClr>
                <a:srgbClr val="CA3548"/>
              </a:buClr>
              <a:buFont typeface="Courier New" panose="02070309020205020404" pitchFamily="49" charset="0"/>
              <a:buChar char="o"/>
              <a:defRPr sz="2000" b="0" i="0">
                <a:solidFill>
                  <a:srgbClr val="1D356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Font typeface="Wingdings" pitchFamily="2" charset="2"/>
              <a:buChar char="§"/>
              <a:defRPr>
                <a:solidFill>
                  <a:srgbClr val="0080C5"/>
                </a:solidFill>
              </a:defRPr>
            </a:lvl2pPr>
            <a:lvl3pPr>
              <a:buFont typeface="Wingdings" pitchFamily="2" charset="2"/>
              <a:buChar char="§"/>
              <a:defRPr>
                <a:solidFill>
                  <a:srgbClr val="0080C5"/>
                </a:solidFill>
              </a:defRPr>
            </a:lvl3pPr>
            <a:lvl4pPr>
              <a:buFont typeface="Wingdings" pitchFamily="2" charset="2"/>
              <a:buChar char="§"/>
              <a:defRPr>
                <a:solidFill>
                  <a:srgbClr val="0080C5"/>
                </a:solidFill>
              </a:defRPr>
            </a:lvl4pPr>
            <a:lvl5pPr>
              <a:buFont typeface="Wingdings" pitchFamily="2" charset="2"/>
              <a:buChar char="§"/>
              <a:defRPr>
                <a:solidFill>
                  <a:srgbClr val="0080C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0E6D80A2-1005-8F71-2BCF-BFB51F2DF7E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31498" y="2662718"/>
            <a:ext cx="5046486" cy="822590"/>
          </a:xfrm>
        </p:spPr>
        <p:txBody>
          <a:bodyPr lIns="0" bIns="0" anchor="b">
            <a:noAutofit/>
          </a:bodyPr>
          <a:lstStyle>
            <a:lvl1pPr marL="0" indent="0">
              <a:buNone/>
              <a:defRPr lang="en-US" sz="2200" b="1" i="0" kern="1200" dirty="0" smtClean="0">
                <a:solidFill>
                  <a:srgbClr val="027DC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  <a:endParaRPr lang="es-ES_tradnl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1CC2031-42D7-400D-043C-097FE8610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11214" y="6207760"/>
            <a:ext cx="3695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27DC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22F16716-AD63-934C-8326-853CEBAA26FF}" type="slidenum">
              <a:rPr lang="en-CO" smtClean="0"/>
              <a:pPr/>
              <a:t>‹#›</a:t>
            </a:fld>
            <a:endParaRPr lang="en-CO" dirty="0"/>
          </a:p>
        </p:txBody>
      </p:sp>
    </p:spTree>
    <p:extLst>
      <p:ext uri="{BB962C8B-B14F-4D97-AF65-F5344CB8AC3E}">
        <p14:creationId xmlns:p14="http://schemas.microsoft.com/office/powerpoint/2010/main" val="2840272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9F241F3-991D-F152-EA92-39281E40C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985" y="1328928"/>
            <a:ext cx="5682303" cy="3954272"/>
          </a:xfrm>
        </p:spPr>
        <p:txBody>
          <a:bodyPr anchor="b">
            <a:normAutofit/>
          </a:bodyPr>
          <a:lstStyle>
            <a:lvl1pPr>
              <a:defRPr sz="3600" b="1" i="1">
                <a:solidFill>
                  <a:srgbClr val="CA354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O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2E2A668-FC4C-F66F-AF1E-E07C491194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983" y="5438775"/>
            <a:ext cx="5682303" cy="365125"/>
          </a:xfrm>
        </p:spPr>
        <p:txBody>
          <a:bodyPr anchor="ctr">
            <a:noAutofit/>
          </a:bodyPr>
          <a:lstStyle>
            <a:lvl1pPr marL="0" indent="0">
              <a:buNone/>
              <a:defRPr sz="2000" b="0" i="1">
                <a:solidFill>
                  <a:srgbClr val="027DC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D0D83FB-66A9-C871-945D-C308D1ED8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11214" y="6207760"/>
            <a:ext cx="3695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27DC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22F16716-AD63-934C-8326-853CEBAA26FF}" type="slidenum">
              <a:rPr lang="en-CO" smtClean="0"/>
              <a:pPr/>
              <a:t>‹#›</a:t>
            </a:fld>
            <a:endParaRPr lang="en-CO" dirty="0"/>
          </a:p>
        </p:txBody>
      </p:sp>
    </p:spTree>
    <p:extLst>
      <p:ext uri="{BB962C8B-B14F-4D97-AF65-F5344CB8AC3E}">
        <p14:creationId xmlns:p14="http://schemas.microsoft.com/office/powerpoint/2010/main" val="2721606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ext + Conten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D1A9BED-8A1D-3066-BFEB-2E90E5F56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985" y="1328928"/>
            <a:ext cx="10946029" cy="822591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CA354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O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8C984FF-EABC-3C73-2677-4E3DF0BA7A44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2983" y="2840518"/>
            <a:ext cx="5034862" cy="2760182"/>
          </a:xfrm>
        </p:spPr>
        <p:txBody>
          <a:bodyPr>
            <a:normAutofit/>
          </a:bodyPr>
          <a:lstStyle>
            <a:lvl1pPr marL="228600" indent="-228600">
              <a:buClr>
                <a:srgbClr val="CA3548"/>
              </a:buClr>
              <a:buFont typeface="Courier New" panose="02070309020205020404" pitchFamily="49" charset="0"/>
              <a:buChar char="o"/>
              <a:defRPr sz="2000" b="0" i="0">
                <a:solidFill>
                  <a:srgbClr val="1D356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C1540638-A623-A285-EFED-41808D0DB5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34157" y="2840518"/>
            <a:ext cx="5034862" cy="2508198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rgbClr val="1D356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O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5AE5D644-7683-784E-5C0C-9887A83CAC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34158" y="5420352"/>
            <a:ext cx="3702042" cy="180348"/>
          </a:xfrm>
        </p:spPr>
        <p:txBody>
          <a:bodyPr anchor="ctr">
            <a:normAutofit/>
          </a:bodyPr>
          <a:lstStyle>
            <a:lvl1pPr marL="0" indent="0">
              <a:buNone/>
              <a:defRPr sz="750" b="0" i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B536D-25D7-2323-14DE-7C11B590E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11214" y="6207760"/>
            <a:ext cx="3695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27DC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22F16716-AD63-934C-8326-853CEBAA26FF}" type="slidenum">
              <a:rPr lang="en-CO" smtClean="0"/>
              <a:pPr/>
              <a:t>‹#›</a:t>
            </a:fld>
            <a:endParaRPr lang="en-CO" dirty="0"/>
          </a:p>
        </p:txBody>
      </p:sp>
    </p:spTree>
    <p:extLst>
      <p:ext uri="{BB962C8B-B14F-4D97-AF65-F5344CB8AC3E}">
        <p14:creationId xmlns:p14="http://schemas.microsoft.com/office/powerpoint/2010/main" val="1398610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itle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able Placeholder 12">
            <a:extLst>
              <a:ext uri="{FF2B5EF4-FFF2-40B4-BE49-F238E27FC236}">
                <a16:creationId xmlns:a16="http://schemas.microsoft.com/office/drawing/2014/main" id="{6DA1471F-3565-14CF-87AC-8AFB61114E6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2983" y="2824163"/>
            <a:ext cx="10946716" cy="2513636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rgbClr val="1D356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C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9F241F3-991D-F152-EA92-39281E40C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985" y="1328928"/>
            <a:ext cx="10946029" cy="822591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CA354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O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2E2A668-FC4C-F66F-AF1E-E07C491194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983" y="5420352"/>
            <a:ext cx="10946031" cy="180348"/>
          </a:xfrm>
        </p:spPr>
        <p:txBody>
          <a:bodyPr anchor="ctr">
            <a:normAutofit/>
          </a:bodyPr>
          <a:lstStyle>
            <a:lvl1pPr marL="0" indent="0">
              <a:buNone/>
              <a:defRPr sz="750" b="0" i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3789257-4B76-8F38-E0E6-D5BD8E386F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11214" y="6207760"/>
            <a:ext cx="3695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27DC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22F16716-AD63-934C-8326-853CEBAA26FF}" type="slidenum">
              <a:rPr lang="en-CO" smtClean="0"/>
              <a:pPr/>
              <a:t>‹#›</a:t>
            </a:fld>
            <a:endParaRPr lang="en-CO" dirty="0"/>
          </a:p>
        </p:txBody>
      </p:sp>
    </p:spTree>
    <p:extLst>
      <p:ext uri="{BB962C8B-B14F-4D97-AF65-F5344CB8AC3E}">
        <p14:creationId xmlns:p14="http://schemas.microsoft.com/office/powerpoint/2010/main" val="658434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4779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C33C7-948D-40CD-A021-ED995734E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BB7AC95-9740-45EE-A3AF-35534E6F9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67C4489-0AE3-4B5E-BD3F-47834D4B4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CB14-1212-41BD-A0B1-0D209ED0F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009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EC0FD-40E0-409A-B02E-EA9B00430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79A1E-7650-4B6B-9F35-DFDFF42B1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40D12-E925-475F-8A10-7240D138A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349-51C9-476C-8901-8344166D8F73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3E54F-8E54-46F8-8B20-0E66383E1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96481-A643-4A87-B8C6-2DD57D44A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D49C26-6757-4F35-9510-6C3347FA42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18B8CD-A82A-495C-9883-900FFA25E8A1}"/>
              </a:ext>
            </a:extLst>
          </p:cNvPr>
          <p:cNvCxnSpPr>
            <a:cxnSpLocks/>
          </p:cNvCxnSpPr>
          <p:nvPr/>
        </p:nvCxnSpPr>
        <p:spPr>
          <a:xfrm>
            <a:off x="0" y="6284422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0FEB10BC-40B0-486A-A687-433E9571BD8D}"/>
              </a:ext>
            </a:extLst>
          </p:cNvPr>
          <p:cNvSpPr/>
          <p:nvPr/>
        </p:nvSpPr>
        <p:spPr>
          <a:xfrm>
            <a:off x="0" y="1325563"/>
            <a:ext cx="12192000" cy="49313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6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2F4B4A-6132-5A22-4D06-8B5AF7D9F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9DE00-E6D0-2FD2-2341-02ECEB328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8178F-9556-D271-6FEB-B15C61919C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E429E5-3391-2F49-B520-FCA092358AB1}" type="datetime1">
              <a:rPr lang="en-US" smtClean="0"/>
              <a:t>4/28/2025</a:t>
            </a:fld>
            <a:endParaRPr lang="en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BFF5D-1895-EBF7-96D9-B151679178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11215" y="6356350"/>
            <a:ext cx="3695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27DC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22F16716-AD63-934C-8326-853CEBAA26FF}" type="slidenum">
              <a:rPr lang="en-CO" smtClean="0"/>
              <a:pPr/>
              <a:t>‹#›</a:t>
            </a:fld>
            <a:endParaRPr lang="en-CO" dirty="0"/>
          </a:p>
        </p:txBody>
      </p:sp>
    </p:spTree>
    <p:extLst>
      <p:ext uri="{BB962C8B-B14F-4D97-AF65-F5344CB8AC3E}">
        <p14:creationId xmlns:p14="http://schemas.microsoft.com/office/powerpoint/2010/main" val="396542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1" r:id="rId3"/>
    <p:sldLayoutId id="2147483653" r:id="rId4"/>
    <p:sldLayoutId id="2147483654" r:id="rId5"/>
    <p:sldLayoutId id="2147483658" r:id="rId6"/>
    <p:sldLayoutId id="2147483652" r:id="rId7"/>
    <p:sldLayoutId id="2147483657" r:id="rId8"/>
    <p:sldLayoutId id="2147483656" r:id="rId9"/>
    <p:sldLayoutId id="2147483661" r:id="rId10"/>
    <p:sldLayoutId id="2147483662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rgbClr val="CA3548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200" b="1" i="0" kern="1200">
          <a:solidFill>
            <a:srgbClr val="027DC3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A3548"/>
        </a:buClr>
        <a:buFont typeface="Courier New" panose="02070309020205020404" pitchFamily="49" charset="0"/>
        <a:buChar char="o"/>
        <a:defRPr sz="2000" b="0" i="0" kern="1200">
          <a:solidFill>
            <a:srgbClr val="1D3569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750" b="0" i="1" kern="1200">
          <a:solidFill>
            <a:schemeClr val="bg1">
              <a:lumMod val="7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rgbClr val="027DC3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olis.oregonlegislature.gov/liz/2025R1/Downloads/CommitteeMeetingDocument/291280" TargetMode="External"/><Relationship Id="rId2" Type="http://schemas.openxmlformats.org/officeDocument/2006/relationships/hyperlink" Target="https://www.cde.state.co.us/cdedepcom/schoolfinancecostmodelingadequacystudyreport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2ECDA2E-2847-7313-A041-19528032A7E2}"/>
              </a:ext>
            </a:extLst>
          </p:cNvPr>
          <p:cNvSpPr/>
          <p:nvPr/>
        </p:nvSpPr>
        <p:spPr>
          <a:xfrm>
            <a:off x="0" y="0"/>
            <a:ext cx="3496236" cy="685799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0F9033-585E-5EEF-C176-D6533EC60801}"/>
              </a:ext>
            </a:extLst>
          </p:cNvPr>
          <p:cNvSpPr txBox="1"/>
          <p:nvPr/>
        </p:nvSpPr>
        <p:spPr>
          <a:xfrm>
            <a:off x="3496236" y="2474893"/>
            <a:ext cx="68938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Framework for Evaluating and Reforming School Finance Systems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3627DFB-2C54-889E-C01E-1A7173B17047}"/>
              </a:ext>
            </a:extLst>
          </p:cNvPr>
          <p:cNvCxnSpPr>
            <a:cxnSpLocks/>
          </p:cNvCxnSpPr>
          <p:nvPr/>
        </p:nvCxnSpPr>
        <p:spPr>
          <a:xfrm>
            <a:off x="3603812" y="3579005"/>
            <a:ext cx="8166847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55D6685D-1A10-4925-1C0A-8BA650860B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95" r="51342"/>
          <a:stretch/>
        </p:blipFill>
        <p:spPr>
          <a:xfrm>
            <a:off x="230467" y="1009622"/>
            <a:ext cx="3142875" cy="2251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EF0D36-3BA3-2E94-F4FC-C8377A6569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052" r="3989"/>
          <a:stretch/>
        </p:blipFill>
        <p:spPr>
          <a:xfrm>
            <a:off x="230467" y="3668652"/>
            <a:ext cx="3142875" cy="2179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BFB660C-3821-6163-6161-4A5094081CF4}"/>
              </a:ext>
            </a:extLst>
          </p:cNvPr>
          <p:cNvGrpSpPr/>
          <p:nvPr/>
        </p:nvGrpSpPr>
        <p:grpSpPr>
          <a:xfrm>
            <a:off x="0" y="0"/>
            <a:ext cx="2581836" cy="591670"/>
            <a:chOff x="0" y="0"/>
            <a:chExt cx="2581836" cy="59167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EF6D41A-F6DF-EBAD-6553-EAE17A588189}"/>
                </a:ext>
              </a:extLst>
            </p:cNvPr>
            <p:cNvSpPr/>
            <p:nvPr/>
          </p:nvSpPr>
          <p:spPr>
            <a:xfrm>
              <a:off x="0" y="0"/>
              <a:ext cx="2581836" cy="295835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SchoolFinance101.com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BDDDDEF-EC10-1B22-3650-3F4E782C254E}"/>
                </a:ext>
              </a:extLst>
            </p:cNvPr>
            <p:cNvSpPr/>
            <p:nvPr/>
          </p:nvSpPr>
          <p:spPr>
            <a:xfrm>
              <a:off x="0" y="295835"/>
              <a:ext cx="2581836" cy="29583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SchoolFinanceData.org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BAC569B-DA33-1DE2-C1B7-85F87E0C77EA}"/>
              </a:ext>
            </a:extLst>
          </p:cNvPr>
          <p:cNvSpPr txBox="1"/>
          <p:nvPr/>
        </p:nvSpPr>
        <p:spPr>
          <a:xfrm>
            <a:off x="3496236" y="3552111"/>
            <a:ext cx="6893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Bruce D. Baker</a:t>
            </a:r>
          </a:p>
          <a:p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University of Miami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C0436C3-BFBE-55C2-FF61-5B8BD63A9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368" y="6207760"/>
            <a:ext cx="1743075" cy="381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3E745A8-93B1-9D82-A1BE-DD31E0D5FBA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96" t="18884" r="7751" b="21440"/>
          <a:stretch/>
        </p:blipFill>
        <p:spPr>
          <a:xfrm>
            <a:off x="11228355" y="51546"/>
            <a:ext cx="681318" cy="39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93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633FC-D4F7-8227-C71C-3571E16AE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A9EE2-E6E8-AC0A-2974-7CB623568379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US" dirty="0"/>
              <a:t>Goals of gov’t school finance systems</a:t>
            </a:r>
          </a:p>
          <a:p>
            <a:r>
              <a:rPr lang="en-US" dirty="0"/>
              <a:t>Equal Opportunity &amp; Adequacy</a:t>
            </a:r>
          </a:p>
          <a:p>
            <a:r>
              <a:rPr lang="en-US" dirty="0"/>
              <a:t>School Finance Indicators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F3BB0-11C8-AF53-C33A-4FDB6D7CDFD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Conceptual Framing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43B2F0-5654-603E-5631-28BA99E15DDC}"/>
              </a:ext>
            </a:extLst>
          </p:cNvPr>
          <p:cNvSpPr>
            <a:spLocks noGrp="1"/>
          </p:cNvSpPr>
          <p:nvPr>
            <p:ph idx="25"/>
          </p:nvPr>
        </p:nvSpPr>
        <p:spPr/>
        <p:txBody>
          <a:bodyPr/>
          <a:lstStyle/>
          <a:p>
            <a:r>
              <a:rPr lang="en-US" dirty="0"/>
              <a:t>Input vs. Outcome Orientated Methods</a:t>
            </a:r>
          </a:p>
          <a:p>
            <a:r>
              <a:rPr lang="en-US" dirty="0"/>
              <a:t>From Spending to Cost Models</a:t>
            </a:r>
          </a:p>
          <a:p>
            <a:r>
              <a:rPr lang="en-US" dirty="0"/>
              <a:t>Framework for Cost Modeling</a:t>
            </a:r>
          </a:p>
          <a:p>
            <a:r>
              <a:rPr lang="en-US" dirty="0"/>
              <a:t>Lessons Learned 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9532C3-BA62-2695-0276-B3C7464043D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Empirical Approaches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FF7E44-9E28-5A21-7466-05A1A2ED47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2F16716-AD63-934C-8326-853CEBAA26FF}" type="slidenum">
              <a:rPr lang="en-CO" smtClean="0"/>
              <a:pPr/>
              <a:t>2</a:t>
            </a:fld>
            <a:endParaRPr lang="en-CO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607196-25B5-0CBC-16A6-4A72AB2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4368" y="6207760"/>
            <a:ext cx="1743075" cy="3810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3905B2E-1DD9-AA4E-49ED-2ABC19A7B6E9}"/>
              </a:ext>
            </a:extLst>
          </p:cNvPr>
          <p:cNvGrpSpPr/>
          <p:nvPr/>
        </p:nvGrpSpPr>
        <p:grpSpPr>
          <a:xfrm>
            <a:off x="0" y="0"/>
            <a:ext cx="2581836" cy="591670"/>
            <a:chOff x="0" y="0"/>
            <a:chExt cx="2581836" cy="59167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D301F57-3AD2-3453-29B5-1AE2487A4127}"/>
                </a:ext>
              </a:extLst>
            </p:cNvPr>
            <p:cNvSpPr/>
            <p:nvPr/>
          </p:nvSpPr>
          <p:spPr>
            <a:xfrm>
              <a:off x="0" y="0"/>
              <a:ext cx="2581836" cy="295835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SchoolFinance101.com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A75905E-61EC-2AD3-D8E2-A785F5787407}"/>
                </a:ext>
              </a:extLst>
            </p:cNvPr>
            <p:cNvSpPr/>
            <p:nvPr/>
          </p:nvSpPr>
          <p:spPr>
            <a:xfrm>
              <a:off x="0" y="295835"/>
              <a:ext cx="2581836" cy="29583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SchoolFinanceData.org</a:t>
              </a:r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B9B0924-996D-8092-26AC-1A0DFACE01CF}"/>
              </a:ext>
            </a:extLst>
          </p:cNvPr>
          <p:cNvCxnSpPr>
            <a:cxnSpLocks/>
          </p:cNvCxnSpPr>
          <p:nvPr/>
        </p:nvCxnSpPr>
        <p:spPr>
          <a:xfrm>
            <a:off x="622982" y="2357718"/>
            <a:ext cx="1115664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C564627-A8EF-C677-7D70-B96EF87885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96" t="18884" r="7751" b="21440"/>
          <a:stretch/>
        </p:blipFill>
        <p:spPr>
          <a:xfrm>
            <a:off x="11228355" y="51546"/>
            <a:ext cx="681318" cy="39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76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78268-E5EA-4DDF-963C-252230942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Goals of School Finance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39019-1D33-4490-A115-FC7503B0586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2982" y="2581835"/>
            <a:ext cx="5473017" cy="327211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The goal of school finance systems is to provide all children, regardless of where they live or attend school, </a:t>
            </a:r>
            <a:r>
              <a:rPr lang="en-US" b="1" i="1" dirty="0">
                <a:solidFill>
                  <a:schemeClr val="accent2"/>
                </a:solidFill>
              </a:rPr>
              <a:t>equal opportunity to achieve common, adequate outcome goals</a:t>
            </a:r>
          </a:p>
          <a:p>
            <a:pPr lvl="1"/>
            <a:r>
              <a:rPr lang="en-US" dirty="0"/>
              <a:t>Providing equal educational opportunity toward common goals costs different amounts in different settings, and across children (individually and collectively) by needs and contexts </a:t>
            </a:r>
          </a:p>
          <a:p>
            <a:pPr lvl="1"/>
            <a:r>
              <a:rPr lang="en-US" sz="2000" dirty="0"/>
              <a:t>In the U.S., State accountability systems set common goals - rate, rank and evaluate schools on whether they meet those goals</a:t>
            </a:r>
          </a:p>
          <a:p>
            <a:pPr lvl="1"/>
            <a:r>
              <a:rPr lang="en-US" sz="2000" dirty="0"/>
              <a:t>A fair system requires funding sufficient to provide equal opportunity to meet these goals (which are often used for articulating constitutional rights)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41EA50-C73A-003F-7CFA-C89AC4E2E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184" y="2590493"/>
            <a:ext cx="1773922" cy="2534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7C15ABE-27EE-F603-15E0-098DA8A60A34}"/>
              </a:ext>
            </a:extLst>
          </p:cNvPr>
          <p:cNvSpPr txBox="1"/>
          <p:nvPr/>
        </p:nvSpPr>
        <p:spPr>
          <a:xfrm>
            <a:off x="9430853" y="2590493"/>
            <a:ext cx="24852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dirty="0"/>
              <a:t>14 </a:t>
            </a:r>
            <a:r>
              <a:rPr lang="en-US" sz="1600" dirty="0"/>
              <a:t>Conceptions of Equity and Adequacy in School Finance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496D0F-914F-EA86-DD78-F707B3E72DB8}"/>
              </a:ext>
            </a:extLst>
          </p:cNvPr>
          <p:cNvSpPr txBox="1"/>
          <p:nvPr/>
        </p:nvSpPr>
        <p:spPr>
          <a:xfrm>
            <a:off x="9657355" y="3633119"/>
            <a:ext cx="22587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dirty="0"/>
              <a:t>16 </a:t>
            </a:r>
            <a:r>
              <a:rPr lang="en-US" sz="1600" dirty="0"/>
              <a:t>Measurement of Cost Differentials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141539-A06B-DE11-87E7-E0C0AC064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3016" y="6259606"/>
            <a:ext cx="1743075" cy="381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38C1B3-219E-A6E9-C4CD-D93EE79F63A9}"/>
              </a:ext>
            </a:extLst>
          </p:cNvPr>
          <p:cNvCxnSpPr>
            <a:cxnSpLocks/>
          </p:cNvCxnSpPr>
          <p:nvPr/>
        </p:nvCxnSpPr>
        <p:spPr>
          <a:xfrm>
            <a:off x="622982" y="2357718"/>
            <a:ext cx="1115664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E88649A1-21AD-909D-E76F-CC168E79D1B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096" t="18884" r="7751" b="21440"/>
          <a:stretch/>
        </p:blipFill>
        <p:spPr>
          <a:xfrm>
            <a:off x="11228355" y="51546"/>
            <a:ext cx="681318" cy="392206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AFE0592E-3D19-9261-34C5-3EB123436258}"/>
              </a:ext>
            </a:extLst>
          </p:cNvPr>
          <p:cNvGrpSpPr/>
          <p:nvPr/>
        </p:nvGrpSpPr>
        <p:grpSpPr>
          <a:xfrm>
            <a:off x="0" y="0"/>
            <a:ext cx="2581836" cy="591670"/>
            <a:chOff x="0" y="0"/>
            <a:chExt cx="2581836" cy="59167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37308B4-5E1F-0DA6-1C66-853704CAD448}"/>
                </a:ext>
              </a:extLst>
            </p:cNvPr>
            <p:cNvSpPr/>
            <p:nvPr/>
          </p:nvSpPr>
          <p:spPr>
            <a:xfrm>
              <a:off x="0" y="0"/>
              <a:ext cx="2581836" cy="295835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SchoolFinance101.com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3395A65-CBFE-DFF3-C3A7-E62872870D2E}"/>
                </a:ext>
              </a:extLst>
            </p:cNvPr>
            <p:cNvSpPr/>
            <p:nvPr/>
          </p:nvSpPr>
          <p:spPr>
            <a:xfrm>
              <a:off x="0" y="295835"/>
              <a:ext cx="2581836" cy="29583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SchoolFinanceData.org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4818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3A50D-0FDF-24A2-CF5D-931FAB9D7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Basic Principles of “Costs” &amp; “Equal Opportunity”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8C0F0-5CF5-FF3C-D068-2C84237A50AB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2982" y="2590853"/>
            <a:ext cx="5700101" cy="350514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It costs more to achieve higher than lower outcomes </a:t>
            </a:r>
          </a:p>
          <a:p>
            <a:pPr lvl="1"/>
            <a:r>
              <a:rPr lang="en-US" dirty="0"/>
              <a:t>All else equal, the per pupil spending required to achieve higher, and broader outcome goals is higher than the per pupil spending required to achieve narrower and/or lower goals</a:t>
            </a:r>
          </a:p>
          <a:p>
            <a:r>
              <a:rPr lang="en-US" dirty="0"/>
              <a:t>It costs more to achieve the same outcomes with some children than others</a:t>
            </a:r>
          </a:p>
          <a:p>
            <a:pPr lvl="1"/>
            <a:r>
              <a:rPr lang="en-US" dirty="0"/>
              <a:t>Collective, social context effects (poverty)</a:t>
            </a:r>
          </a:p>
          <a:p>
            <a:pPr lvl="1"/>
            <a:r>
              <a:rPr lang="en-US" dirty="0"/>
              <a:t>Specific student needs (ELL, Disability)</a:t>
            </a:r>
          </a:p>
          <a:p>
            <a:r>
              <a:rPr lang="en-US" dirty="0"/>
              <a:t>It costs more to achieve the same outcomes with some children than others in some settings than others</a:t>
            </a:r>
          </a:p>
          <a:p>
            <a:pPr lvl="1"/>
            <a:r>
              <a:rPr lang="en-US" dirty="0"/>
              <a:t>Economies of Scale – Small, sparsely populated remote school districts</a:t>
            </a:r>
          </a:p>
          <a:p>
            <a:pPr lvl="1"/>
            <a:r>
              <a:rPr lang="en-US" dirty="0"/>
              <a:t>Regional variations in the competitiveness of wages (labor market effects)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ED6124-CFD1-422F-636D-7414E9FCD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492" y="2556910"/>
            <a:ext cx="1435623" cy="2050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0DD770-A5F0-F4D4-282F-9D26D1C9CCBC}"/>
              </a:ext>
            </a:extLst>
          </p:cNvPr>
          <p:cNvSpPr txBox="1"/>
          <p:nvPr/>
        </p:nvSpPr>
        <p:spPr>
          <a:xfrm>
            <a:off x="8241524" y="2505137"/>
            <a:ext cx="13716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dirty="0"/>
              <a:t>16 </a:t>
            </a:r>
            <a:r>
              <a:rPr lang="en-US" sz="1600" dirty="0"/>
              <a:t>Measurement of Cost Differentials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BFFED6-BB61-3779-34CB-DFB3D7918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515" y="3815438"/>
            <a:ext cx="1371600" cy="2157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9D7EBF0-44FE-F696-A41D-DE0DCCB29E28}"/>
              </a:ext>
            </a:extLst>
          </p:cNvPr>
          <p:cNvSpPr txBox="1"/>
          <p:nvPr/>
        </p:nvSpPr>
        <p:spPr>
          <a:xfrm>
            <a:off x="9855398" y="3678237"/>
            <a:ext cx="161942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dirty="0"/>
              <a:t>8</a:t>
            </a:r>
            <a:r>
              <a:rPr lang="en-US" sz="1600" dirty="0"/>
              <a:t> </a:t>
            </a:r>
          </a:p>
          <a:p>
            <a:pPr algn="r"/>
            <a:r>
              <a:rPr lang="en-US" sz="1600" dirty="0"/>
              <a:t>Performance Standards and Educational Cost Indexes: You Can't Have One Without the Other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529954-5DD8-0693-ABF2-ACF7B03A35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3016" y="6259606"/>
            <a:ext cx="1743075" cy="381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9E50AB-D9C8-5DD1-0C29-AB3CF8F3C123}"/>
              </a:ext>
            </a:extLst>
          </p:cNvPr>
          <p:cNvCxnSpPr>
            <a:cxnSpLocks/>
          </p:cNvCxnSpPr>
          <p:nvPr/>
        </p:nvCxnSpPr>
        <p:spPr>
          <a:xfrm>
            <a:off x="622982" y="2357718"/>
            <a:ext cx="1115664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E5783A-877E-92B7-5F36-EA65C8967CFD}"/>
              </a:ext>
            </a:extLst>
          </p:cNvPr>
          <p:cNvGrpSpPr/>
          <p:nvPr/>
        </p:nvGrpSpPr>
        <p:grpSpPr>
          <a:xfrm>
            <a:off x="0" y="0"/>
            <a:ext cx="2581836" cy="591670"/>
            <a:chOff x="0" y="0"/>
            <a:chExt cx="2581836" cy="59167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CA0F790-807B-F004-654D-E0145A490450}"/>
                </a:ext>
              </a:extLst>
            </p:cNvPr>
            <p:cNvSpPr/>
            <p:nvPr/>
          </p:nvSpPr>
          <p:spPr>
            <a:xfrm>
              <a:off x="0" y="0"/>
              <a:ext cx="2581836" cy="295835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SchoolFinance101.com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5771036-BDD7-99B6-0A8F-F4DF701A1FD4}"/>
                </a:ext>
              </a:extLst>
            </p:cNvPr>
            <p:cNvSpPr/>
            <p:nvPr/>
          </p:nvSpPr>
          <p:spPr>
            <a:xfrm>
              <a:off x="0" y="295835"/>
              <a:ext cx="2581836" cy="29583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SchoolFinanceData.org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A0F768DA-FD30-1558-2543-D15D2DB8AB3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096" t="18884" r="7751" b="21440"/>
          <a:stretch/>
        </p:blipFill>
        <p:spPr>
          <a:xfrm>
            <a:off x="11228355" y="51546"/>
            <a:ext cx="681318" cy="39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982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90F7F-418F-58AE-A867-F2A88B4C6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U.S. School Finance Indicators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D806D-FB4B-AE12-A41B-DC8EE68067A5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2985" y="2767132"/>
            <a:ext cx="6019864" cy="307618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Adequacy </a:t>
            </a:r>
          </a:p>
          <a:p>
            <a:pPr lvl="1"/>
            <a:r>
              <a:rPr lang="en-US" dirty="0"/>
              <a:t>Funding with respect to (cost of achieving) Outcome Benchmark</a:t>
            </a:r>
          </a:p>
          <a:p>
            <a:r>
              <a:rPr lang="en-US" dirty="0"/>
              <a:t>Equal Opportunity </a:t>
            </a:r>
          </a:p>
          <a:p>
            <a:pPr lvl="1"/>
            <a:r>
              <a:rPr lang="en-US" dirty="0"/>
              <a:t>within states to achieve common outcomes across contexts by race &amp; poverty</a:t>
            </a:r>
          </a:p>
          <a:p>
            <a:r>
              <a:rPr lang="en-US" dirty="0"/>
              <a:t>Effort</a:t>
            </a:r>
          </a:p>
          <a:p>
            <a:pPr lvl="1"/>
            <a:r>
              <a:rPr lang="en-US" dirty="0"/>
              <a:t>Share of state capacity spent on k-12 education, where capacity is measured  by: GDP-State and Aggregate Personal Income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59D612-F563-987D-6502-6A8805183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4352" y="1758151"/>
            <a:ext cx="3336378" cy="43188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DD22A0-E074-5A4E-6DAB-52A111B70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3016" y="6259606"/>
            <a:ext cx="1743075" cy="381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E47820-2AD8-3A98-207B-8CA776D32CB0}"/>
              </a:ext>
            </a:extLst>
          </p:cNvPr>
          <p:cNvCxnSpPr>
            <a:cxnSpLocks/>
          </p:cNvCxnSpPr>
          <p:nvPr/>
        </p:nvCxnSpPr>
        <p:spPr>
          <a:xfrm>
            <a:off x="622982" y="2357718"/>
            <a:ext cx="6019867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BC920A9-F3FF-C86C-E983-33D9C2C7F960}"/>
              </a:ext>
            </a:extLst>
          </p:cNvPr>
          <p:cNvGrpSpPr/>
          <p:nvPr/>
        </p:nvGrpSpPr>
        <p:grpSpPr>
          <a:xfrm>
            <a:off x="0" y="0"/>
            <a:ext cx="2581836" cy="591670"/>
            <a:chOff x="0" y="0"/>
            <a:chExt cx="2581836" cy="59167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D4E5A27-ED0D-DDED-0D9F-BC85A9DF1DFA}"/>
                </a:ext>
              </a:extLst>
            </p:cNvPr>
            <p:cNvSpPr/>
            <p:nvPr/>
          </p:nvSpPr>
          <p:spPr>
            <a:xfrm>
              <a:off x="0" y="0"/>
              <a:ext cx="2581836" cy="295835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SchoolFinance101.com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363B3E-B14E-857E-DBC1-420F7391FDFA}"/>
                </a:ext>
              </a:extLst>
            </p:cNvPr>
            <p:cNvSpPr/>
            <p:nvPr/>
          </p:nvSpPr>
          <p:spPr>
            <a:xfrm>
              <a:off x="0" y="295835"/>
              <a:ext cx="2581836" cy="29583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SchoolFinanceData.org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E47E3945-035A-27B7-7E9A-9EFDC5F2A9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96" t="18884" r="7751" b="21440"/>
          <a:stretch/>
        </p:blipFill>
        <p:spPr>
          <a:xfrm>
            <a:off x="11228355" y="51546"/>
            <a:ext cx="681318" cy="39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616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56983-CA08-4F8D-BAA8-218996753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Progressiveness vs. Adequacy</a:t>
            </a:r>
            <a:br>
              <a:rPr lang="en-US" dirty="0"/>
            </a:br>
            <a:r>
              <a:rPr lang="en-US" sz="2900" dirty="0"/>
              <a:t>(SFID, Urban Institute &amp; Ed Trust)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F513C7-0D33-431A-B367-2BC0379DA0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8CBACF-E8BF-33A7-BBB2-D1DA35F34A6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2983" y="2664544"/>
            <a:ext cx="5034862" cy="293361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Several U.S. organizations track “progressiveness” of spending (and revenue)</a:t>
            </a:r>
          </a:p>
          <a:p>
            <a:r>
              <a:rPr lang="en-US" dirty="0"/>
              <a:t>A progressive funding is one in which higher levels of resources exist in schools serving students with greater needs (e.g. child poverty)</a:t>
            </a:r>
          </a:p>
          <a:p>
            <a:pPr lvl="1"/>
            <a:r>
              <a:rPr lang="en-US" dirty="0"/>
              <a:t>Progressiveness improves equal educational opportunity</a:t>
            </a:r>
          </a:p>
          <a:p>
            <a:pPr lvl="1"/>
            <a:r>
              <a:rPr lang="en-US" dirty="0"/>
              <a:t>But without information on the magnitude needed for providing EEO</a:t>
            </a:r>
          </a:p>
          <a:p>
            <a:pPr lvl="1"/>
            <a:r>
              <a:rPr lang="en-US" dirty="0"/>
              <a:t>And without information on the level of funding needed for adequate educational programs and services</a:t>
            </a:r>
          </a:p>
          <a:p>
            <a:endParaRPr lang="en-US" dirty="0"/>
          </a:p>
        </p:txBody>
      </p:sp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5DD59F45-8403-43FA-86F8-5D3DD966C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18" y="1871957"/>
            <a:ext cx="5682530" cy="34658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C4C027-772E-F0CA-A456-2EFAB5DC2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3016" y="6259606"/>
            <a:ext cx="1743075" cy="381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CDF43F-8EF9-06A9-2C57-B16211C88735}"/>
              </a:ext>
            </a:extLst>
          </p:cNvPr>
          <p:cNvCxnSpPr>
            <a:cxnSpLocks/>
          </p:cNvCxnSpPr>
          <p:nvPr/>
        </p:nvCxnSpPr>
        <p:spPr>
          <a:xfrm>
            <a:off x="622982" y="2357718"/>
            <a:ext cx="503486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D282DD7-0DF1-32C2-E80A-00A7814AA497}"/>
              </a:ext>
            </a:extLst>
          </p:cNvPr>
          <p:cNvGrpSpPr/>
          <p:nvPr/>
        </p:nvGrpSpPr>
        <p:grpSpPr>
          <a:xfrm>
            <a:off x="0" y="0"/>
            <a:ext cx="2581836" cy="591670"/>
            <a:chOff x="0" y="0"/>
            <a:chExt cx="2581836" cy="59167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B0EE290-3FB5-BFF8-0C3A-A2718FAB9A3C}"/>
                </a:ext>
              </a:extLst>
            </p:cNvPr>
            <p:cNvSpPr/>
            <p:nvPr/>
          </p:nvSpPr>
          <p:spPr>
            <a:xfrm>
              <a:off x="0" y="0"/>
              <a:ext cx="2581836" cy="295835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SchoolFinance101.com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F4BC3B6-2529-D832-F074-8647F92A4D31}"/>
                </a:ext>
              </a:extLst>
            </p:cNvPr>
            <p:cNvSpPr/>
            <p:nvPr/>
          </p:nvSpPr>
          <p:spPr>
            <a:xfrm>
              <a:off x="0" y="295835"/>
              <a:ext cx="2581836" cy="29583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SchoolFinanceData.org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93AFEA7D-992A-942A-BA10-E4A1803C35A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096" t="18884" r="7751" b="21440"/>
          <a:stretch/>
        </p:blipFill>
        <p:spPr>
          <a:xfrm>
            <a:off x="11228355" y="51546"/>
            <a:ext cx="681318" cy="39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65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56983-CA08-4F8D-BAA8-218996753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Progressiveness vs. Adequacy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E1D4C6-27D1-568D-68AA-E2E0826B77F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2983" y="2644878"/>
            <a:ext cx="5034862" cy="2955822"/>
          </a:xfrm>
        </p:spPr>
        <p:txBody>
          <a:bodyPr/>
          <a:lstStyle/>
          <a:p>
            <a:r>
              <a:rPr lang="en-US" dirty="0"/>
              <a:t>Adequacy addresses the level of funding needed for providing adequate educational programs and services</a:t>
            </a:r>
          </a:p>
          <a:p>
            <a:pPr lvl="1"/>
            <a:r>
              <a:rPr lang="en-US" dirty="0"/>
              <a:t>Adequacy most often gauged against the outcome goals desired;</a:t>
            </a:r>
          </a:p>
          <a:p>
            <a:r>
              <a:rPr lang="en-US" dirty="0"/>
              <a:t>To achieve equal opportunity and adequacy, we must address both the level and slope.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EEAC97-D5FD-33EC-9D67-5A1D9F9929F2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722EAA-E350-6450-E8CE-AE9F82E7A0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EC8A975C-D733-40BB-8243-6C32267A7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544" y="2126251"/>
            <a:ext cx="5454087" cy="33193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37CD36-7598-B0EB-D805-225D0C747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3016" y="6259606"/>
            <a:ext cx="1743075" cy="381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B496693-DD42-CD92-01C0-D70A7AFBC5C6}"/>
              </a:ext>
            </a:extLst>
          </p:cNvPr>
          <p:cNvCxnSpPr>
            <a:cxnSpLocks/>
          </p:cNvCxnSpPr>
          <p:nvPr/>
        </p:nvCxnSpPr>
        <p:spPr>
          <a:xfrm>
            <a:off x="622982" y="2357718"/>
            <a:ext cx="503486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229D06-D7CF-A34D-3A1D-8CFADEBD4A5E}"/>
              </a:ext>
            </a:extLst>
          </p:cNvPr>
          <p:cNvGrpSpPr/>
          <p:nvPr/>
        </p:nvGrpSpPr>
        <p:grpSpPr>
          <a:xfrm>
            <a:off x="0" y="0"/>
            <a:ext cx="2581836" cy="591670"/>
            <a:chOff x="0" y="0"/>
            <a:chExt cx="2581836" cy="59167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F5EF5A9-994A-9FE0-248E-7EE9EF03DD84}"/>
                </a:ext>
              </a:extLst>
            </p:cNvPr>
            <p:cNvSpPr/>
            <p:nvPr/>
          </p:nvSpPr>
          <p:spPr>
            <a:xfrm>
              <a:off x="0" y="0"/>
              <a:ext cx="2581836" cy="295835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SchoolFinance101.com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09C6AEA-346D-17C3-349E-4F45763D66C5}"/>
                </a:ext>
              </a:extLst>
            </p:cNvPr>
            <p:cNvSpPr/>
            <p:nvPr/>
          </p:nvSpPr>
          <p:spPr>
            <a:xfrm>
              <a:off x="0" y="295835"/>
              <a:ext cx="2581836" cy="29583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SchoolFinanceData.org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EB1B75F7-7819-C3F6-92FD-E1E238DF7F5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096" t="18884" r="7751" b="21440"/>
          <a:stretch/>
        </p:blipFill>
        <p:spPr>
          <a:xfrm>
            <a:off x="11228355" y="51546"/>
            <a:ext cx="681318" cy="39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358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21543-1ED3-40C9-9871-616743AA0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Unifying concepts, methods &amp; causes of action under U.S. law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DDCDB5-6AE6-D0D6-F8AF-CE2AFC1A2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9818" y="2282912"/>
            <a:ext cx="7652359" cy="40806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A78B3A8-806C-598C-77FF-5672124CC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3016" y="6259606"/>
            <a:ext cx="1743075" cy="38100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2FEE8C3-37EA-36CB-2DE6-DC1C8DA7CC1B}"/>
              </a:ext>
            </a:extLst>
          </p:cNvPr>
          <p:cNvCxnSpPr>
            <a:cxnSpLocks/>
          </p:cNvCxnSpPr>
          <p:nvPr/>
        </p:nvCxnSpPr>
        <p:spPr>
          <a:xfrm>
            <a:off x="622985" y="2151519"/>
            <a:ext cx="1115664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9DCA8AB-92BD-D7CC-9805-CA8244365180}"/>
              </a:ext>
            </a:extLst>
          </p:cNvPr>
          <p:cNvGrpSpPr/>
          <p:nvPr/>
        </p:nvGrpSpPr>
        <p:grpSpPr>
          <a:xfrm>
            <a:off x="0" y="0"/>
            <a:ext cx="2581836" cy="591670"/>
            <a:chOff x="0" y="0"/>
            <a:chExt cx="2581836" cy="59167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461DA94-7951-E1FA-B303-0CC287479F99}"/>
                </a:ext>
              </a:extLst>
            </p:cNvPr>
            <p:cNvSpPr/>
            <p:nvPr/>
          </p:nvSpPr>
          <p:spPr>
            <a:xfrm>
              <a:off x="0" y="0"/>
              <a:ext cx="2581836" cy="295835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SchoolFinance101.com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8C4C2A1-B52E-51A0-46DE-7BDD79525F61}"/>
                </a:ext>
              </a:extLst>
            </p:cNvPr>
            <p:cNvSpPr/>
            <p:nvPr/>
          </p:nvSpPr>
          <p:spPr>
            <a:xfrm>
              <a:off x="0" y="295835"/>
              <a:ext cx="2581836" cy="29583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SchoolFinanceData.org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EC90FE7B-6DBD-501F-B7EB-07A9DF6F9F0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096" t="18884" r="7751" b="21440"/>
          <a:stretch/>
        </p:blipFill>
        <p:spPr>
          <a:xfrm>
            <a:off x="11228355" y="51546"/>
            <a:ext cx="681318" cy="39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47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8E2D5-F66F-459D-9C2C-D743B08C957D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 vert="horz" lIns="0" tIns="0" rIns="0" bIns="0" rtlCol="0" anchor="t">
            <a:no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SzPts val="2400"/>
            </a:pPr>
            <a:r>
              <a:rPr lang="en-US" sz="2400" b="1" dirty="0"/>
              <a:t>Outcome Oriented </a:t>
            </a:r>
          </a:p>
          <a:p>
            <a:pPr lvl="1">
              <a:spcBef>
                <a:spcPts val="0"/>
              </a:spcBef>
              <a:spcAft>
                <a:spcPts val="400"/>
              </a:spcAft>
              <a:buSzPts val="2400"/>
            </a:pPr>
            <a:r>
              <a:rPr lang="en-US" sz="2200" dirty="0"/>
              <a:t>Evaluate aggregated spending per-student as a function of student outcomes and several cost factors including needs, labor price levels, scale of operations and other institutional characteristics. [Education Cost Function Analysis (Duncombe &amp; Yinger, 2011; Levin et al., 2022)]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224192-FB51-4A70-9E2B-C4E55EAF9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cs typeface="Times New Roman"/>
              </a:rPr>
              <a:t>Cost analysis methodologies</a:t>
            </a:r>
            <a:endParaRPr lang="en-US" b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A3CA91D-30AF-6938-F32A-7B55D24B1802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SzPts val="2400"/>
            </a:pPr>
            <a:r>
              <a:rPr lang="en-US" sz="2400" b="1" dirty="0"/>
              <a:t>Input Oriented </a:t>
            </a:r>
          </a:p>
          <a:p>
            <a:pPr lvl="1">
              <a:spcBef>
                <a:spcPts val="0"/>
              </a:spcBef>
              <a:spcAft>
                <a:spcPts val="400"/>
              </a:spcAft>
              <a:buSzPts val="2400"/>
            </a:pPr>
            <a:r>
              <a:rPr lang="en-US" sz="2200" dirty="0"/>
              <a:t>Determine the personnel and non-personnel resources and corresponding costs associated with the educational services used to generate student outcomes. [Ingredients Method (Levin et al., 2018; Baker &amp; Morphew, 2007)]</a:t>
            </a:r>
          </a:p>
          <a:p>
            <a:pPr lvl="1">
              <a:spcBef>
                <a:spcPts val="0"/>
              </a:spcBef>
              <a:spcAft>
                <a:spcPts val="400"/>
              </a:spcAft>
              <a:buSzPts val="2400"/>
            </a:pPr>
            <a:r>
              <a:rPr lang="en-US" sz="2200" dirty="0"/>
              <a:t>Resource Cost Models or Ingredients methods</a:t>
            </a:r>
            <a:endParaRPr lang="en-US" sz="950" dirty="0"/>
          </a:p>
          <a:p>
            <a:pPr lvl="1">
              <a:spcBef>
                <a:spcPts val="0"/>
              </a:spcBef>
              <a:spcAft>
                <a:spcPts val="400"/>
              </a:spcAft>
              <a:buSzPts val="2400"/>
            </a:pPr>
            <a:r>
              <a:rPr lang="en-US" sz="2200" dirty="0"/>
              <a:t>Institutional production/delivery or student consumption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E9F2DB-5D5D-4CA7-A1B3-D81C19B8A8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576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EC87DC6-08C9-425A-98F4-C2C9E61CAB33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18BDBE-D3DC-ECDB-7EA3-ED0D176D2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3016" y="6259606"/>
            <a:ext cx="1743075" cy="381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A91A98E-8034-52C2-9D58-FE0BFFBC3AD0}"/>
              </a:ext>
            </a:extLst>
          </p:cNvPr>
          <p:cNvCxnSpPr>
            <a:cxnSpLocks/>
          </p:cNvCxnSpPr>
          <p:nvPr/>
        </p:nvCxnSpPr>
        <p:spPr>
          <a:xfrm>
            <a:off x="622982" y="2357718"/>
            <a:ext cx="1115664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59E01E20-08C7-8BF8-AAA8-BAD18F0712FC}"/>
              </a:ext>
            </a:extLst>
          </p:cNvPr>
          <p:cNvGrpSpPr/>
          <p:nvPr/>
        </p:nvGrpSpPr>
        <p:grpSpPr>
          <a:xfrm>
            <a:off x="0" y="0"/>
            <a:ext cx="2581836" cy="591670"/>
            <a:chOff x="0" y="0"/>
            <a:chExt cx="2581836" cy="59167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45DB182-C730-22ED-15F3-8732E45DC8B6}"/>
                </a:ext>
              </a:extLst>
            </p:cNvPr>
            <p:cNvSpPr/>
            <p:nvPr/>
          </p:nvSpPr>
          <p:spPr>
            <a:xfrm>
              <a:off x="0" y="0"/>
              <a:ext cx="2581836" cy="295835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SchoolFinance101.com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39F15E0-D25A-CE9E-D8B0-6768CD12103F}"/>
                </a:ext>
              </a:extLst>
            </p:cNvPr>
            <p:cNvSpPr/>
            <p:nvPr/>
          </p:nvSpPr>
          <p:spPr>
            <a:xfrm>
              <a:off x="0" y="295835"/>
              <a:ext cx="2581836" cy="29583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SchoolFinanceData.org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CB0376EB-EF0B-F490-D680-8B8A1CA1EA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96" t="18884" r="7751" b="21440"/>
          <a:stretch/>
        </p:blipFill>
        <p:spPr>
          <a:xfrm>
            <a:off x="11228355" y="51546"/>
            <a:ext cx="681318" cy="39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985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1CE04-0438-47CB-B5BD-11660333B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96" y="0"/>
            <a:ext cx="10145704" cy="1325563"/>
          </a:xfrm>
        </p:spPr>
        <p:txBody>
          <a:bodyPr/>
          <a:lstStyle/>
          <a:p>
            <a:r>
              <a:rPr lang="en-US" b="1" dirty="0"/>
              <a:t>Modeling Differences in Spending &amp; Cost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926A3-815A-4D45-A9D3-D13AC544F9B9}"/>
              </a:ext>
            </a:extLst>
          </p:cNvPr>
          <p:cNvSpPr txBox="1"/>
          <p:nvPr/>
        </p:nvSpPr>
        <p:spPr>
          <a:xfrm>
            <a:off x="235631" y="1624613"/>
            <a:ext cx="27270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Progressiveness (What is?)</a:t>
            </a:r>
          </a:p>
          <a:p>
            <a:r>
              <a:rPr lang="en-US" b="1" dirty="0">
                <a:solidFill>
                  <a:srgbClr val="FF0000"/>
                </a:solidFill>
              </a:rPr>
              <a:t>“Spending” Model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B356A3-8A3E-4374-BBD6-32DD8B08A77A}"/>
              </a:ext>
            </a:extLst>
          </p:cNvPr>
          <p:cNvSpPr txBox="1"/>
          <p:nvPr/>
        </p:nvSpPr>
        <p:spPr>
          <a:xfrm>
            <a:off x="6007679" y="1624612"/>
            <a:ext cx="3377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Predicted Cost (What should be?)</a:t>
            </a:r>
          </a:p>
          <a:p>
            <a:r>
              <a:rPr lang="en-US" b="1" dirty="0">
                <a:solidFill>
                  <a:srgbClr val="FF0000"/>
                </a:solidFill>
              </a:rPr>
              <a:t>“Cost” Model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39529D-9DD3-403C-95F4-23EA6F4AD6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11" t="4025" r="10472" b="21239"/>
          <a:stretch/>
        </p:blipFill>
        <p:spPr>
          <a:xfrm>
            <a:off x="133166" y="2442039"/>
            <a:ext cx="5874513" cy="2765394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C3BA860-C05C-46B4-9388-193CF50165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147"/>
          <a:stretch/>
        </p:blipFill>
        <p:spPr>
          <a:xfrm>
            <a:off x="5948217" y="2442039"/>
            <a:ext cx="6110617" cy="32964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CB3CFC-BBF0-40F3-B066-CF5C723A3854}"/>
              </a:ext>
            </a:extLst>
          </p:cNvPr>
          <p:cNvSpPr txBox="1"/>
          <p:nvPr/>
        </p:nvSpPr>
        <p:spPr>
          <a:xfrm>
            <a:off x="401875" y="5378526"/>
            <a:ext cx="5694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Q: How much does existing spending vary with respect to measures of need and cost?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A76FA9-9B6A-4477-B433-64B33F5A292C}"/>
              </a:ext>
            </a:extLst>
          </p:cNvPr>
          <p:cNvSpPr txBox="1"/>
          <p:nvPr/>
        </p:nvSpPr>
        <p:spPr>
          <a:xfrm>
            <a:off x="6216926" y="5841863"/>
            <a:ext cx="5694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Q: How much does existing spending vary with respect to measures of need and cost, </a:t>
            </a:r>
            <a:r>
              <a:rPr lang="en-US" i="1" u="sng" dirty="0"/>
              <a:t>holding outcomes constant</a:t>
            </a:r>
            <a:r>
              <a:rPr lang="en-US" i="1" dirty="0"/>
              <a:t>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E8A9A1-3932-D189-44EA-91EC88661F7B}"/>
              </a:ext>
            </a:extLst>
          </p:cNvPr>
          <p:cNvCxnSpPr>
            <a:cxnSpLocks/>
          </p:cNvCxnSpPr>
          <p:nvPr/>
        </p:nvCxnSpPr>
        <p:spPr>
          <a:xfrm>
            <a:off x="369896" y="1201271"/>
            <a:ext cx="1115664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47906064-6443-B062-B86A-93716A6D30A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096" t="18884" r="7751" b="21440"/>
          <a:stretch/>
        </p:blipFill>
        <p:spPr>
          <a:xfrm>
            <a:off x="11228355" y="51546"/>
            <a:ext cx="681318" cy="39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065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1CE04-0438-47CB-B5BD-11660333B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96" y="0"/>
            <a:ext cx="10145704" cy="1325563"/>
          </a:xfrm>
        </p:spPr>
        <p:txBody>
          <a:bodyPr/>
          <a:lstStyle/>
          <a:p>
            <a:r>
              <a:rPr lang="en-US" b="1" dirty="0"/>
              <a:t>Modeling Differences in Spending &amp; Cost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926A3-815A-4D45-A9D3-D13AC544F9B9}"/>
              </a:ext>
            </a:extLst>
          </p:cNvPr>
          <p:cNvSpPr txBox="1"/>
          <p:nvPr/>
        </p:nvSpPr>
        <p:spPr>
          <a:xfrm>
            <a:off x="235631" y="1624613"/>
            <a:ext cx="27270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Progressiveness (What is?)</a:t>
            </a:r>
          </a:p>
          <a:p>
            <a:r>
              <a:rPr lang="en-US" b="1" dirty="0">
                <a:solidFill>
                  <a:srgbClr val="FF0000"/>
                </a:solidFill>
              </a:rPr>
              <a:t>“Spending” Model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B356A3-8A3E-4374-BBD6-32DD8B08A77A}"/>
              </a:ext>
            </a:extLst>
          </p:cNvPr>
          <p:cNvSpPr txBox="1"/>
          <p:nvPr/>
        </p:nvSpPr>
        <p:spPr>
          <a:xfrm>
            <a:off x="6007679" y="1624612"/>
            <a:ext cx="3377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Predicted Cost (What should be?)</a:t>
            </a:r>
          </a:p>
          <a:p>
            <a:r>
              <a:rPr lang="en-US" b="1" dirty="0">
                <a:solidFill>
                  <a:srgbClr val="FF0000"/>
                </a:solidFill>
              </a:rPr>
              <a:t>“Cost” Model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39529D-9DD3-403C-95F4-23EA6F4AD6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11" t="4025" r="10472" b="21239"/>
          <a:stretch/>
        </p:blipFill>
        <p:spPr>
          <a:xfrm>
            <a:off x="133166" y="2442039"/>
            <a:ext cx="5874513" cy="2765394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C3BA860-C05C-46B4-9388-193CF50165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147"/>
          <a:stretch/>
        </p:blipFill>
        <p:spPr>
          <a:xfrm>
            <a:off x="5948217" y="2442039"/>
            <a:ext cx="6110617" cy="32964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CB3CFC-BBF0-40F3-B066-CF5C723A3854}"/>
              </a:ext>
            </a:extLst>
          </p:cNvPr>
          <p:cNvSpPr txBox="1"/>
          <p:nvPr/>
        </p:nvSpPr>
        <p:spPr>
          <a:xfrm>
            <a:off x="401875" y="5378526"/>
            <a:ext cx="5694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Q: How much does existing spending vary with respect to measures of need and cost?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A76FA9-9B6A-4477-B433-64B33F5A292C}"/>
              </a:ext>
            </a:extLst>
          </p:cNvPr>
          <p:cNvSpPr txBox="1"/>
          <p:nvPr/>
        </p:nvSpPr>
        <p:spPr>
          <a:xfrm>
            <a:off x="6216926" y="5841863"/>
            <a:ext cx="5694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Q: How much does existing spending vary with respect to measures of need and cost, </a:t>
            </a:r>
            <a:r>
              <a:rPr lang="en-US" i="1" u="sng" dirty="0"/>
              <a:t>holding outcomes constant</a:t>
            </a:r>
            <a:r>
              <a:rPr lang="en-US" i="1" dirty="0"/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80561C-144E-4C0A-9251-255039CF4C9E}"/>
              </a:ext>
            </a:extLst>
          </p:cNvPr>
          <p:cNvSpPr/>
          <p:nvPr/>
        </p:nvSpPr>
        <p:spPr>
          <a:xfrm>
            <a:off x="10351363" y="3755254"/>
            <a:ext cx="1636450" cy="8345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C08468A-144E-4ADC-B808-EBE356BFEA54}"/>
              </a:ext>
            </a:extLst>
          </p:cNvPr>
          <p:cNvSpPr/>
          <p:nvPr/>
        </p:nvSpPr>
        <p:spPr>
          <a:xfrm>
            <a:off x="7634796" y="4678533"/>
            <a:ext cx="1589103" cy="10599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FA4E4C7-37A4-7EED-F170-C12A4310E57F}"/>
              </a:ext>
            </a:extLst>
          </p:cNvPr>
          <p:cNvCxnSpPr>
            <a:cxnSpLocks/>
          </p:cNvCxnSpPr>
          <p:nvPr/>
        </p:nvCxnSpPr>
        <p:spPr>
          <a:xfrm>
            <a:off x="369896" y="1228165"/>
            <a:ext cx="1115664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79699256-59A1-A525-A85A-E459BAEA173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096" t="18884" r="7751" b="21440"/>
          <a:stretch/>
        </p:blipFill>
        <p:spPr>
          <a:xfrm>
            <a:off x="11228355" y="51546"/>
            <a:ext cx="681318" cy="39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196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526410D-2CBC-4FF6-9C2E-402617502B19}"/>
              </a:ext>
            </a:extLst>
          </p:cNvPr>
          <p:cNvSpPr/>
          <p:nvPr/>
        </p:nvSpPr>
        <p:spPr>
          <a:xfrm>
            <a:off x="5850385" y="1482571"/>
            <a:ext cx="6208450" cy="521119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21CE04-0438-47CB-B5BD-11660333B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58" y="0"/>
            <a:ext cx="10086242" cy="1325563"/>
          </a:xfrm>
        </p:spPr>
        <p:txBody>
          <a:bodyPr/>
          <a:lstStyle/>
          <a:p>
            <a:r>
              <a:rPr lang="en-US" b="1" dirty="0"/>
              <a:t>Modeling Differences in Spending &amp; Cost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926A3-815A-4D45-A9D3-D13AC544F9B9}"/>
              </a:ext>
            </a:extLst>
          </p:cNvPr>
          <p:cNvSpPr txBox="1"/>
          <p:nvPr/>
        </p:nvSpPr>
        <p:spPr>
          <a:xfrm>
            <a:off x="235631" y="1624613"/>
            <a:ext cx="27270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Progressiveness (What is?)</a:t>
            </a:r>
          </a:p>
          <a:p>
            <a:r>
              <a:rPr lang="en-US" b="1" dirty="0"/>
              <a:t>“Spending” Model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B356A3-8A3E-4374-BBD6-32DD8B08A77A}"/>
              </a:ext>
            </a:extLst>
          </p:cNvPr>
          <p:cNvSpPr txBox="1"/>
          <p:nvPr/>
        </p:nvSpPr>
        <p:spPr>
          <a:xfrm>
            <a:off x="6007679" y="1546239"/>
            <a:ext cx="3377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Predicted Cost (What should be?)</a:t>
            </a:r>
          </a:p>
          <a:p>
            <a:r>
              <a:rPr lang="en-US" b="1" dirty="0">
                <a:solidFill>
                  <a:srgbClr val="FF0000"/>
                </a:solidFill>
              </a:rPr>
              <a:t>“Cost” Model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39529D-9DD3-403C-95F4-23EA6F4AD6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11" t="4025" r="10472" b="21239"/>
          <a:stretch/>
        </p:blipFill>
        <p:spPr>
          <a:xfrm>
            <a:off x="133167" y="2526955"/>
            <a:ext cx="5694126" cy="2680478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C3BA860-C05C-46B4-9388-193CF50165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147"/>
          <a:stretch/>
        </p:blipFill>
        <p:spPr>
          <a:xfrm>
            <a:off x="5948217" y="2442039"/>
            <a:ext cx="6110617" cy="32964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CB3CFC-BBF0-40F3-B066-CF5C723A3854}"/>
              </a:ext>
            </a:extLst>
          </p:cNvPr>
          <p:cNvSpPr txBox="1"/>
          <p:nvPr/>
        </p:nvSpPr>
        <p:spPr>
          <a:xfrm>
            <a:off x="401875" y="5378526"/>
            <a:ext cx="5694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Q: How much does existing spending vary with respect to measures of need and cost?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A76FA9-9B6A-4477-B433-64B33F5A292C}"/>
              </a:ext>
            </a:extLst>
          </p:cNvPr>
          <p:cNvSpPr txBox="1"/>
          <p:nvPr/>
        </p:nvSpPr>
        <p:spPr>
          <a:xfrm>
            <a:off x="5928416" y="5738444"/>
            <a:ext cx="6110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Q: How much spending is needed, controlling for need and cost factors (and inefficiency), to achieve specific outcome goals?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EF3EE5-627A-42B1-9D77-A1871FD86C57}"/>
              </a:ext>
            </a:extLst>
          </p:cNvPr>
          <p:cNvSpPr/>
          <p:nvPr/>
        </p:nvSpPr>
        <p:spPr>
          <a:xfrm>
            <a:off x="133167" y="1482571"/>
            <a:ext cx="5694126" cy="472292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ACC1A5F-5CDC-CEDD-5305-9F4264B276D1}"/>
              </a:ext>
            </a:extLst>
          </p:cNvPr>
          <p:cNvCxnSpPr>
            <a:cxnSpLocks/>
          </p:cNvCxnSpPr>
          <p:nvPr/>
        </p:nvCxnSpPr>
        <p:spPr>
          <a:xfrm>
            <a:off x="429358" y="1165412"/>
            <a:ext cx="1115664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C27E1AB4-EB0C-F89A-D815-8EDF910FFDC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096" t="18884" r="7751" b="21440"/>
          <a:stretch/>
        </p:blipFill>
        <p:spPr>
          <a:xfrm>
            <a:off x="11228355" y="51546"/>
            <a:ext cx="681318" cy="39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389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12850-4CEF-186E-437B-727528406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129E5-F971-775E-EB5D-C3B3F8CA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33" y="1637514"/>
            <a:ext cx="5034856" cy="822591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cs typeface="Times New Roman"/>
              </a:rPr>
              <a:t>Equal Opportunity &amp; Adequacy </a:t>
            </a:r>
            <a:endParaRPr lang="en-US" sz="3600" b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AF90B32-82CE-387A-553E-FC887B52D67A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More adequate resources (fully controlling for cost factors) lead to higher outcomes</a:t>
            </a:r>
          </a:p>
          <a:p>
            <a:pPr lvl="1"/>
            <a:r>
              <a:rPr lang="en-US" dirty="0"/>
              <a:t>And, it costs more to achieve higher outcomes</a:t>
            </a:r>
          </a:p>
          <a:p>
            <a:r>
              <a:rPr lang="en-US" dirty="0"/>
              <a:t>Equal educational opportunity can be centered around current average outcomes achieved at current average spending (&amp; average efficiency), whether those outcomes are adequate or not</a:t>
            </a:r>
          </a:p>
          <a:p>
            <a:r>
              <a:rPr lang="en-US" dirty="0"/>
              <a:t>Adequacy requires defining outcome goals and operationalizing them as empirical targets.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3CE039-BE79-EFDD-3530-78BAFFC2C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576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EC87DC6-08C9-425A-98F4-C2C9E61CAB33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542F53-2781-D967-F177-F7DDE07CA43F}"/>
              </a:ext>
            </a:extLst>
          </p:cNvPr>
          <p:cNvSpPr txBox="1"/>
          <p:nvPr/>
        </p:nvSpPr>
        <p:spPr>
          <a:xfrm>
            <a:off x="430831" y="1523033"/>
            <a:ext cx="3316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30173AA6-6728-2787-4A11-C88BCA1C9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1404" y="1637514"/>
            <a:ext cx="5288231" cy="43550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C8A9FE1-D338-47A6-031C-635F729F02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3016" y="6259606"/>
            <a:ext cx="1743075" cy="381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33AD44A-08E9-E222-457A-2D08087DBB35}"/>
              </a:ext>
            </a:extLst>
          </p:cNvPr>
          <p:cNvCxnSpPr>
            <a:cxnSpLocks/>
          </p:cNvCxnSpPr>
          <p:nvPr/>
        </p:nvCxnSpPr>
        <p:spPr>
          <a:xfrm>
            <a:off x="685735" y="2662518"/>
            <a:ext cx="503486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4000F40-12AA-FA63-D14A-3AC4D843EB13}"/>
              </a:ext>
            </a:extLst>
          </p:cNvPr>
          <p:cNvGrpSpPr/>
          <p:nvPr/>
        </p:nvGrpSpPr>
        <p:grpSpPr>
          <a:xfrm>
            <a:off x="0" y="0"/>
            <a:ext cx="2581836" cy="591670"/>
            <a:chOff x="0" y="0"/>
            <a:chExt cx="2581836" cy="59167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E9844AA-D781-A241-AB87-A74B3AA3529E}"/>
                </a:ext>
              </a:extLst>
            </p:cNvPr>
            <p:cNvSpPr/>
            <p:nvPr/>
          </p:nvSpPr>
          <p:spPr>
            <a:xfrm>
              <a:off x="0" y="0"/>
              <a:ext cx="2581836" cy="295835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SchoolFinance101.com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61D1C55-EC4F-4A92-B820-0A77F2C2A3EF}"/>
                </a:ext>
              </a:extLst>
            </p:cNvPr>
            <p:cNvSpPr/>
            <p:nvPr/>
          </p:nvSpPr>
          <p:spPr>
            <a:xfrm>
              <a:off x="0" y="295835"/>
              <a:ext cx="2581836" cy="29583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SchoolFinanceData.org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97B125F9-6227-2326-B711-6E351BD555C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096" t="18884" r="7751" b="21440"/>
          <a:stretch/>
        </p:blipFill>
        <p:spPr>
          <a:xfrm>
            <a:off x="11228355" y="51546"/>
            <a:ext cx="681318" cy="39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78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24192-FB51-4A70-9E2B-C4E55EAF9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cs typeface="Times New Roman"/>
              </a:rPr>
              <a:t>Illustration of outcome-oriented approach to cost analysis</a:t>
            </a:r>
            <a:endParaRPr lang="en-US" sz="3600" b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7C1744D-B8BB-9272-72E5-1D26D3A7DF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2982" y="2840517"/>
            <a:ext cx="5288231" cy="333330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Model using multiple years of data on all schools and/or districts in a state (or </a:t>
            </a:r>
            <a:r>
              <a:rPr lang="en-US" b="1" dirty="0"/>
              <a:t>nation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13,000 Local Education Agencies </a:t>
            </a:r>
          </a:p>
          <a:p>
            <a:pPr lvl="1"/>
            <a:r>
              <a:rPr lang="en-US" dirty="0"/>
              <a:t>Across 50 State Systems</a:t>
            </a:r>
          </a:p>
          <a:p>
            <a:pPr lvl="1"/>
            <a:r>
              <a:rPr lang="en-US" dirty="0"/>
              <a:t>12 years of data</a:t>
            </a:r>
          </a:p>
          <a:p>
            <a:r>
              <a:rPr lang="en-US" dirty="0"/>
              <a:t>Identifying the statistical relationships represented by each connection in the figure (based on the best available data from state and federal sources)</a:t>
            </a:r>
          </a:p>
          <a:p>
            <a:r>
              <a:rPr lang="en-US" dirty="0"/>
              <a:t>Using that model to project the spending needed to achieve a given level of outcomes</a:t>
            </a:r>
          </a:p>
          <a:p>
            <a:pPr lvl="1"/>
            <a:r>
              <a:rPr lang="en-US" dirty="0"/>
              <a:t>Across all children</a:t>
            </a:r>
          </a:p>
          <a:p>
            <a:pPr lvl="1"/>
            <a:r>
              <a:rPr lang="en-US" dirty="0"/>
              <a:t>Across all settings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E9F2DB-5D5D-4CA7-A1B3-D81C19B8A8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576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EC87DC6-08C9-425A-98F4-C2C9E61CAB33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A711218A-44CE-0B05-9F2A-7731090D66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147"/>
          <a:stretch/>
        </p:blipFill>
        <p:spPr>
          <a:xfrm>
            <a:off x="5817268" y="2692619"/>
            <a:ext cx="5976560" cy="32240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8DBD9E-D248-9FB5-18A5-C55DB4094E9C}"/>
              </a:ext>
            </a:extLst>
          </p:cNvPr>
          <p:cNvSpPr txBox="1"/>
          <p:nvPr/>
        </p:nvSpPr>
        <p:spPr>
          <a:xfrm>
            <a:off x="430831" y="1523033"/>
            <a:ext cx="3316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9C2888-4298-06EE-C700-2FFCB90191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3016" y="6259606"/>
            <a:ext cx="1743075" cy="381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8964C92-50FA-299D-ADE8-BDC0F53890C3}"/>
              </a:ext>
            </a:extLst>
          </p:cNvPr>
          <p:cNvCxnSpPr>
            <a:cxnSpLocks/>
          </p:cNvCxnSpPr>
          <p:nvPr/>
        </p:nvCxnSpPr>
        <p:spPr>
          <a:xfrm>
            <a:off x="702463" y="2348753"/>
            <a:ext cx="1115664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02003EF-413D-F6C2-D850-7154B23AF034}"/>
              </a:ext>
            </a:extLst>
          </p:cNvPr>
          <p:cNvGrpSpPr/>
          <p:nvPr/>
        </p:nvGrpSpPr>
        <p:grpSpPr>
          <a:xfrm>
            <a:off x="0" y="0"/>
            <a:ext cx="2581836" cy="591670"/>
            <a:chOff x="0" y="0"/>
            <a:chExt cx="2581836" cy="59167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363C4E-8406-DE1C-82C6-B60090080AF4}"/>
                </a:ext>
              </a:extLst>
            </p:cNvPr>
            <p:cNvSpPr/>
            <p:nvPr/>
          </p:nvSpPr>
          <p:spPr>
            <a:xfrm>
              <a:off x="0" y="0"/>
              <a:ext cx="2581836" cy="295835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SchoolFinance101.com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4FD5225-C373-31AE-3811-0076E090864A}"/>
                </a:ext>
              </a:extLst>
            </p:cNvPr>
            <p:cNvSpPr/>
            <p:nvPr/>
          </p:nvSpPr>
          <p:spPr>
            <a:xfrm>
              <a:off x="0" y="295835"/>
              <a:ext cx="2581836" cy="29583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SchoolFinanceData.org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8C019360-1D34-22A6-D071-8C975574150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096" t="18884" r="7751" b="21440"/>
          <a:stretch/>
        </p:blipFill>
        <p:spPr>
          <a:xfrm>
            <a:off x="11228355" y="51546"/>
            <a:ext cx="681318" cy="39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954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CBC5040-3E3A-0B90-DF91-6BE73A0E8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 of Funding Gaps and Outcome Gaps in the U.S.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B58AEB-8139-119B-D2B1-AEF6A9C1D4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993CB14-1212-41BD-A0B1-0D209ED0F8CD}" type="slidenum">
              <a:rPr lang="en-US" smtClean="0"/>
              <a:t>15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37EBA0-7730-2EDF-DF22-CDB7F55F5D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95" r="3450"/>
          <a:stretch/>
        </p:blipFill>
        <p:spPr>
          <a:xfrm>
            <a:off x="622301" y="2285643"/>
            <a:ext cx="10871530" cy="3792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1B5DC1A-9D3C-495C-9E80-83C531BE9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3016" y="6259606"/>
            <a:ext cx="1743075" cy="38100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632AD8B-BE09-21A3-EC7D-0A14926003FF}"/>
              </a:ext>
            </a:extLst>
          </p:cNvPr>
          <p:cNvCxnSpPr>
            <a:cxnSpLocks/>
          </p:cNvCxnSpPr>
          <p:nvPr/>
        </p:nvCxnSpPr>
        <p:spPr>
          <a:xfrm>
            <a:off x="622301" y="2178413"/>
            <a:ext cx="1115664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CB273221-61ED-ECE0-D750-512767A820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3100" y="189826"/>
            <a:ext cx="1418924" cy="1836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7732B58-969E-2130-2CF6-16652F167B21}"/>
              </a:ext>
            </a:extLst>
          </p:cNvPr>
          <p:cNvGrpSpPr/>
          <p:nvPr/>
        </p:nvGrpSpPr>
        <p:grpSpPr>
          <a:xfrm>
            <a:off x="0" y="0"/>
            <a:ext cx="2581836" cy="591670"/>
            <a:chOff x="0" y="0"/>
            <a:chExt cx="2581836" cy="59167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1215D64-20DB-C723-7051-269479E16359}"/>
                </a:ext>
              </a:extLst>
            </p:cNvPr>
            <p:cNvSpPr/>
            <p:nvPr/>
          </p:nvSpPr>
          <p:spPr>
            <a:xfrm>
              <a:off x="0" y="0"/>
              <a:ext cx="2581836" cy="295835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SchoolFinance101.com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2887F78-BCEA-4F7D-BAF3-2EAD2EFFB9ED}"/>
                </a:ext>
              </a:extLst>
            </p:cNvPr>
            <p:cNvSpPr/>
            <p:nvPr/>
          </p:nvSpPr>
          <p:spPr>
            <a:xfrm>
              <a:off x="0" y="295835"/>
              <a:ext cx="2581836" cy="29583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SchoolFinanceData.org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3605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33843-010D-3AF7-2843-6EBF14D9D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/>
              <a:t>Framework for Outcome </a:t>
            </a:r>
            <a:br>
              <a:rPr lang="en-US" sz="3600" b="1" dirty="0"/>
            </a:br>
            <a:r>
              <a:rPr lang="en-US" sz="3600" b="1" dirty="0"/>
              <a:t>Oriented Analysis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0FEE69-4909-3610-1954-D13D3158E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3016" y="6259606"/>
            <a:ext cx="1743075" cy="381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A23F99-B3AD-3A67-DEF7-F176F9D506D1}"/>
              </a:ext>
            </a:extLst>
          </p:cNvPr>
          <p:cNvCxnSpPr>
            <a:cxnSpLocks/>
          </p:cNvCxnSpPr>
          <p:nvPr/>
        </p:nvCxnSpPr>
        <p:spPr>
          <a:xfrm>
            <a:off x="622985" y="2151519"/>
            <a:ext cx="1115664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8C90205-7C1B-DE9C-2E13-1AFF59953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1382" y="217394"/>
            <a:ext cx="2784709" cy="3604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D5512B6-55D9-B640-097B-6D6C6E314B55}"/>
              </a:ext>
            </a:extLst>
          </p:cNvPr>
          <p:cNvGrpSpPr/>
          <p:nvPr/>
        </p:nvGrpSpPr>
        <p:grpSpPr>
          <a:xfrm>
            <a:off x="0" y="0"/>
            <a:ext cx="2581836" cy="591670"/>
            <a:chOff x="0" y="0"/>
            <a:chExt cx="2581836" cy="59167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2CEDC37-5E35-F10C-F789-D06B2BDD1C0F}"/>
                </a:ext>
              </a:extLst>
            </p:cNvPr>
            <p:cNvSpPr/>
            <p:nvPr/>
          </p:nvSpPr>
          <p:spPr>
            <a:xfrm>
              <a:off x="0" y="0"/>
              <a:ext cx="2581836" cy="295835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SchoolFinance101.com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29E0460-BB68-360F-7428-2E260EF69739}"/>
                </a:ext>
              </a:extLst>
            </p:cNvPr>
            <p:cNvSpPr/>
            <p:nvPr/>
          </p:nvSpPr>
          <p:spPr>
            <a:xfrm>
              <a:off x="0" y="295835"/>
              <a:ext cx="2581836" cy="29583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SchoolFinanceData.org</a:t>
              </a:r>
            </a:p>
          </p:txBody>
        </p:sp>
      </p:grpSp>
      <p:pic>
        <p:nvPicPr>
          <p:cNvPr id="71" name="Picture 70">
            <a:extLst>
              <a:ext uri="{FF2B5EF4-FFF2-40B4-BE49-F238E27FC236}">
                <a16:creationId xmlns:a16="http://schemas.microsoft.com/office/drawing/2014/main" id="{862C0480-5D97-4B35-AA8F-0D7D1C39C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9092" y="2244704"/>
            <a:ext cx="6835284" cy="429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334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33843-010D-3AF7-2843-6EBF14D9D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/>
              <a:t>Framework for Outcome </a:t>
            </a:r>
            <a:br>
              <a:rPr lang="en-US" sz="3600" b="1" dirty="0"/>
            </a:br>
            <a:r>
              <a:rPr lang="en-US" sz="3600" b="1" dirty="0"/>
              <a:t>Oriented Analysis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0FEE69-4909-3610-1954-D13D3158E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3016" y="6259606"/>
            <a:ext cx="1743075" cy="381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A23F99-B3AD-3A67-DEF7-F176F9D506D1}"/>
              </a:ext>
            </a:extLst>
          </p:cNvPr>
          <p:cNvCxnSpPr>
            <a:cxnSpLocks/>
          </p:cNvCxnSpPr>
          <p:nvPr/>
        </p:nvCxnSpPr>
        <p:spPr>
          <a:xfrm>
            <a:off x="622985" y="2151519"/>
            <a:ext cx="1115664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8C90205-7C1B-DE9C-2E13-1AFF59953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1382" y="217394"/>
            <a:ext cx="2784709" cy="3604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D5512B6-55D9-B640-097B-6D6C6E314B55}"/>
              </a:ext>
            </a:extLst>
          </p:cNvPr>
          <p:cNvGrpSpPr/>
          <p:nvPr/>
        </p:nvGrpSpPr>
        <p:grpSpPr>
          <a:xfrm>
            <a:off x="0" y="0"/>
            <a:ext cx="2581836" cy="591670"/>
            <a:chOff x="0" y="0"/>
            <a:chExt cx="2581836" cy="59167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2CEDC37-5E35-F10C-F789-D06B2BDD1C0F}"/>
                </a:ext>
              </a:extLst>
            </p:cNvPr>
            <p:cNvSpPr/>
            <p:nvPr/>
          </p:nvSpPr>
          <p:spPr>
            <a:xfrm>
              <a:off x="0" y="0"/>
              <a:ext cx="2581836" cy="295835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SchoolFinance101.com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29E0460-BB68-360F-7428-2E260EF69739}"/>
                </a:ext>
              </a:extLst>
            </p:cNvPr>
            <p:cNvSpPr/>
            <p:nvPr/>
          </p:nvSpPr>
          <p:spPr>
            <a:xfrm>
              <a:off x="0" y="295835"/>
              <a:ext cx="2581836" cy="29583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SchoolFinanceData.org</a:t>
              </a:r>
            </a:p>
          </p:txBody>
        </p:sp>
      </p:grpSp>
      <p:pic>
        <p:nvPicPr>
          <p:cNvPr id="71" name="Picture 70">
            <a:extLst>
              <a:ext uri="{FF2B5EF4-FFF2-40B4-BE49-F238E27FC236}">
                <a16:creationId xmlns:a16="http://schemas.microsoft.com/office/drawing/2014/main" id="{862C0480-5D97-4B35-AA8F-0D7D1C39C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9092" y="2244704"/>
            <a:ext cx="6835284" cy="429883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0D58E3E-C4E7-9C21-0EE8-E81A12BD8D12}"/>
              </a:ext>
            </a:extLst>
          </p:cNvPr>
          <p:cNvSpPr/>
          <p:nvPr/>
        </p:nvSpPr>
        <p:spPr>
          <a:xfrm>
            <a:off x="1848465" y="4316360"/>
            <a:ext cx="2979174" cy="239906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344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48">
            <a:extLst>
              <a:ext uri="{FF2B5EF4-FFF2-40B4-BE49-F238E27FC236}">
                <a16:creationId xmlns:a16="http://schemas.microsoft.com/office/drawing/2014/main" id="{B4FC8E0B-AE91-39D1-8180-96200ABA7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Selecting Measures</a:t>
            </a:r>
          </a:p>
        </p:txBody>
      </p:sp>
      <p:sp>
        <p:nvSpPr>
          <p:cNvPr id="51" name="Chart Placeholder 50">
            <a:extLst>
              <a:ext uri="{FF2B5EF4-FFF2-40B4-BE49-F238E27FC236}">
                <a16:creationId xmlns:a16="http://schemas.microsoft.com/office/drawing/2014/main" id="{14F12A81-976D-D716-2782-04AA7768C649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/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17B17549-5E1D-D37B-BC7F-1129E9F924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52" name="Content Placeholder 51">
            <a:extLst>
              <a:ext uri="{FF2B5EF4-FFF2-40B4-BE49-F238E27FC236}">
                <a16:creationId xmlns:a16="http://schemas.microsoft.com/office/drawing/2014/main" id="{FF8FE715-A112-9EE6-124A-F9F1445D68BB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r>
              <a:rPr lang="en-US" dirty="0"/>
              <a:t>Creating comprehensive outcome measures</a:t>
            </a:r>
          </a:p>
          <a:p>
            <a:r>
              <a:rPr lang="en-US" dirty="0"/>
              <a:t>Creating comprehensive spending measures (of attributed &amp; allocated funds for mission centers)</a:t>
            </a:r>
          </a:p>
          <a:p>
            <a:r>
              <a:rPr lang="en-US" dirty="0"/>
              <a:t>Identifying/constructing relevant instruments</a:t>
            </a:r>
          </a:p>
          <a:p>
            <a:r>
              <a:rPr lang="en-US" dirty="0"/>
              <a:t>Exploring/identifying efficiency measures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28DF97-D9C4-BF58-07D3-6ED7AC6819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2F16716-AD63-934C-8326-853CEBAA26FF}" type="slidenum">
              <a:rPr lang="en-CO" smtClean="0"/>
              <a:pPr/>
              <a:t>18</a:t>
            </a:fld>
            <a:endParaRPr lang="en-CO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EA592E25-062F-44D3-9E03-B543121480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86" r="1790"/>
          <a:stretch/>
        </p:blipFill>
        <p:spPr>
          <a:xfrm>
            <a:off x="5728446" y="499645"/>
            <a:ext cx="6302188" cy="5667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DFB9431E-3654-C8B1-D3EC-49DE75E8C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4885" y="6233141"/>
            <a:ext cx="1743075" cy="381000"/>
          </a:xfrm>
          <a:prstGeom prst="rect">
            <a:avLst/>
          </a:prstGeom>
        </p:spPr>
      </p:pic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824F295-3733-D8E0-F718-696C86B50E34}"/>
              </a:ext>
            </a:extLst>
          </p:cNvPr>
          <p:cNvCxnSpPr>
            <a:cxnSpLocks/>
          </p:cNvCxnSpPr>
          <p:nvPr/>
        </p:nvCxnSpPr>
        <p:spPr>
          <a:xfrm>
            <a:off x="622983" y="2519083"/>
            <a:ext cx="503486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15423AE-0CF1-8F5F-B31D-080F605FA08F}"/>
              </a:ext>
            </a:extLst>
          </p:cNvPr>
          <p:cNvGrpSpPr/>
          <p:nvPr/>
        </p:nvGrpSpPr>
        <p:grpSpPr>
          <a:xfrm>
            <a:off x="0" y="0"/>
            <a:ext cx="2581836" cy="591670"/>
            <a:chOff x="0" y="0"/>
            <a:chExt cx="2581836" cy="591670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7AEDB01-39E2-9ED7-FA26-26261A890E68}"/>
                </a:ext>
              </a:extLst>
            </p:cNvPr>
            <p:cNvSpPr/>
            <p:nvPr/>
          </p:nvSpPr>
          <p:spPr>
            <a:xfrm>
              <a:off x="0" y="0"/>
              <a:ext cx="2581836" cy="295835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SchoolFinance101.com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D51F655-7E1C-DF50-0E69-8811CC732D08}"/>
                </a:ext>
              </a:extLst>
            </p:cNvPr>
            <p:cNvSpPr/>
            <p:nvPr/>
          </p:nvSpPr>
          <p:spPr>
            <a:xfrm>
              <a:off x="0" y="295835"/>
              <a:ext cx="2581836" cy="29583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SchoolFinanceData.org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9040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19F88-0FFF-111C-8787-1C4184E8E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4011B5D-DD81-2A44-D696-B62048DEC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Identifying Student Needs &amp; Context Measures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9C25C69D-ACB2-43F8-8A9B-9F978B0BF9C2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/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6A09778-804A-C377-28E6-C395C5FDB8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A95C2FA-0A3F-F17D-F3E6-062278B52175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2983" y="2622475"/>
            <a:ext cx="5034858" cy="324940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Student need measures should be those that explain the largest shares of variation in the outcome measures</a:t>
            </a:r>
          </a:p>
          <a:p>
            <a:pPr lvl="1"/>
            <a:r>
              <a:rPr lang="en-US" dirty="0"/>
              <a:t>The goal is to identify those factor that present the greatest individual or collective “risk” of lower educational outcomes in order to identify the costs of mitigating that risk </a:t>
            </a:r>
          </a:p>
          <a:p>
            <a:r>
              <a:rPr lang="en-US" dirty="0"/>
              <a:t>Context measures typically include</a:t>
            </a:r>
          </a:p>
          <a:p>
            <a:pPr lvl="1"/>
            <a:r>
              <a:rPr lang="en-US" dirty="0"/>
              <a:t>Institutional characteristics</a:t>
            </a:r>
          </a:p>
          <a:p>
            <a:pPr lvl="1"/>
            <a:r>
              <a:rPr lang="en-US" dirty="0"/>
              <a:t>Geographic characteristics</a:t>
            </a:r>
          </a:p>
          <a:p>
            <a:pPr lvl="1"/>
            <a:r>
              <a:rPr lang="en-US" dirty="0"/>
              <a:t>Labor market characteristics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3B51C-6A34-1994-C498-18BF410287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2F16716-AD63-934C-8326-853CEBAA26FF}" type="slidenum">
              <a:rPr lang="en-CO" smtClean="0"/>
              <a:pPr/>
              <a:t>19</a:t>
            </a:fld>
            <a:endParaRPr lang="en-C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EF75A3-8BFA-7417-B36F-24C10942D9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86" r="1956"/>
          <a:stretch/>
        </p:blipFill>
        <p:spPr>
          <a:xfrm>
            <a:off x="5657841" y="407595"/>
            <a:ext cx="6372793" cy="5800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AD5AEE-3F29-50CB-9D4D-89E78FBF9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3016" y="6259606"/>
            <a:ext cx="1743075" cy="381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F0D7FF-5477-0266-A3FE-BC7A639C6592}"/>
              </a:ext>
            </a:extLst>
          </p:cNvPr>
          <p:cNvCxnSpPr>
            <a:cxnSpLocks/>
          </p:cNvCxnSpPr>
          <p:nvPr/>
        </p:nvCxnSpPr>
        <p:spPr>
          <a:xfrm>
            <a:off x="622983" y="2438400"/>
            <a:ext cx="503486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D73F4F6-32BB-FE8D-635F-9898ED801CC1}"/>
              </a:ext>
            </a:extLst>
          </p:cNvPr>
          <p:cNvGrpSpPr/>
          <p:nvPr/>
        </p:nvGrpSpPr>
        <p:grpSpPr>
          <a:xfrm>
            <a:off x="0" y="0"/>
            <a:ext cx="2581836" cy="591670"/>
            <a:chOff x="0" y="0"/>
            <a:chExt cx="2581836" cy="59167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2069506-C0AE-6E02-D7D2-68137404B537}"/>
                </a:ext>
              </a:extLst>
            </p:cNvPr>
            <p:cNvSpPr/>
            <p:nvPr/>
          </p:nvSpPr>
          <p:spPr>
            <a:xfrm>
              <a:off x="0" y="0"/>
              <a:ext cx="2581836" cy="295835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SchoolFinance101.com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4C8B2C2-7E7E-4D4A-9C9C-2BE43E2A2E12}"/>
                </a:ext>
              </a:extLst>
            </p:cNvPr>
            <p:cNvSpPr/>
            <p:nvPr/>
          </p:nvSpPr>
          <p:spPr>
            <a:xfrm>
              <a:off x="0" y="295835"/>
              <a:ext cx="2581836" cy="29583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SchoolFinanceData.org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1121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EAB06-37C3-4F8A-0480-9EFA00F9B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340" y="0"/>
            <a:ext cx="10094259" cy="1325563"/>
          </a:xfrm>
        </p:spPr>
        <p:txBody>
          <a:bodyPr/>
          <a:lstStyle/>
          <a:p>
            <a:r>
              <a:rPr lang="en-US" dirty="0"/>
              <a:t>Elements of a Comprehensive Study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2302C262-3888-FD91-EE44-958A45582F8E}"/>
              </a:ext>
            </a:extLst>
          </p:cNvPr>
          <p:cNvSpPr txBox="1"/>
          <p:nvPr/>
        </p:nvSpPr>
        <p:spPr>
          <a:xfrm>
            <a:off x="421340" y="1232652"/>
            <a:ext cx="6562164" cy="1958613"/>
          </a:xfrm>
          <a:prstGeom prst="rect">
            <a:avLst/>
          </a:prstGeom>
          <a:solidFill>
            <a:srgbClr val="D1EEFC"/>
          </a:solidFill>
          <a:ln w="12700">
            <a:solidFill>
              <a:schemeClr val="accent1"/>
            </a:solidFill>
          </a:ln>
          <a:effectLst/>
        </p:spPr>
        <p:txBody>
          <a:bodyPr wrap="square" rtlCol="0" anchor="ctr" anchorCtr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900"/>
              </a:spcBef>
              <a:spcAft>
                <a:spcPts val="600"/>
              </a:spcAft>
            </a:pPr>
            <a:r>
              <a:rPr lang="en-US" sz="1400" b="1" cap="all" dirty="0">
                <a:solidFill>
                  <a:srgbClr val="00507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1: Education Cost Model (ECM)</a:t>
            </a:r>
          </a:p>
          <a:p>
            <a:pPr marL="0" marR="228600">
              <a:lnSpc>
                <a:spcPct val="115000"/>
              </a:lnSpc>
              <a:spcBef>
                <a:spcPts val="600"/>
              </a:spcBef>
            </a:pPr>
            <a:r>
              <a:rPr lang="en-US" sz="1400" dirty="0">
                <a:solidFill>
                  <a:srgbClr val="00507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 ECM to determine:</a:t>
            </a:r>
          </a:p>
          <a:p>
            <a:pPr marL="228600" marR="0" indent="-228600">
              <a:lnSpc>
                <a:spcPct val="115000"/>
              </a:lnSpc>
            </a:pPr>
            <a:r>
              <a:rPr lang="en-US" sz="1400" dirty="0">
                <a:solidFill>
                  <a:srgbClr val="00507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 per-pupil cost of providing adequate education</a:t>
            </a:r>
          </a:p>
          <a:p>
            <a:pPr marL="228600" marR="0" indent="-228600">
              <a:lnSpc>
                <a:spcPct val="115000"/>
              </a:lnSpc>
            </a:pPr>
            <a:r>
              <a:rPr lang="en-US" sz="1400" dirty="0">
                <a:solidFill>
                  <a:srgbClr val="00507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 cost-based funding adjustments to account for cost factors, including student needs, resource price levels, scale of operations, and other contextual characteristics</a:t>
            </a:r>
          </a:p>
          <a:p>
            <a:pPr marL="228600" marR="0" indent="-228600">
              <a:lnSpc>
                <a:spcPct val="115000"/>
              </a:lnSpc>
            </a:pPr>
            <a:r>
              <a:rPr lang="en-US" sz="1400" dirty="0">
                <a:solidFill>
                  <a:srgbClr val="00507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Variation in adequate cost with respect to different target level goals for outcomes included in the model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5DBE82D9-FB0C-A97F-0842-4B7A5B11A3A5}"/>
              </a:ext>
            </a:extLst>
          </p:cNvPr>
          <p:cNvSpPr txBox="1"/>
          <p:nvPr/>
        </p:nvSpPr>
        <p:spPr>
          <a:xfrm>
            <a:off x="421340" y="3345003"/>
            <a:ext cx="6562165" cy="1958613"/>
          </a:xfrm>
          <a:prstGeom prst="rect">
            <a:avLst/>
          </a:prstGeom>
          <a:solidFill>
            <a:srgbClr val="D1EEFC"/>
          </a:solidFill>
          <a:ln w="12700">
            <a:solidFill>
              <a:schemeClr val="accent1"/>
            </a:solidFill>
          </a:ln>
        </p:spPr>
        <p:txBody>
          <a:bodyPr wrap="square" rtlCol="0" anchor="ctr" anchorCtr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900"/>
              </a:spcBef>
              <a:spcAft>
                <a:spcPts val="600"/>
              </a:spcAft>
            </a:pPr>
            <a:r>
              <a:rPr lang="en-US" sz="1400" b="1" cap="all" dirty="0">
                <a:solidFill>
                  <a:srgbClr val="00507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2: Identify Efficient Schools and Districts</a:t>
            </a:r>
          </a:p>
          <a:p>
            <a:pPr marL="0" marR="228600">
              <a:lnSpc>
                <a:spcPct val="115000"/>
              </a:lnSpc>
              <a:spcBef>
                <a:spcPts val="600"/>
              </a:spcBef>
            </a:pPr>
            <a:r>
              <a:rPr lang="en-US" sz="1400" dirty="0">
                <a:solidFill>
                  <a:srgbClr val="00507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estimated ECM to identify sample of schools/districts serving different student populations in different contexts and operating above, below, and at statewide average efficiency to:</a:t>
            </a:r>
          </a:p>
          <a:p>
            <a:pPr marL="228600" marR="0" indent="-228600">
              <a:lnSpc>
                <a:spcPct val="115000"/>
              </a:lnSpc>
            </a:pPr>
            <a:r>
              <a:rPr lang="en-US" sz="1400" dirty="0">
                <a:solidFill>
                  <a:srgbClr val="00507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Determine adequate cost projections for sampled schools/districts</a:t>
            </a:r>
          </a:p>
          <a:p>
            <a:pPr marL="228600" marR="0" indent="-228600">
              <a:lnSpc>
                <a:spcPct val="115000"/>
              </a:lnSpc>
            </a:pPr>
            <a:r>
              <a:rPr lang="en-US" sz="1400" dirty="0">
                <a:solidFill>
                  <a:srgbClr val="00507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 resource profiles for sampled schools/districts, including staffing ratios for different types of key staff and per-pupil spending for categories of non-personnel resources</a:t>
            </a:r>
          </a:p>
          <a:p>
            <a:pPr marL="228600" marR="0" indent="-228600">
              <a:lnSpc>
                <a:spcPct val="115000"/>
              </a:lnSpc>
            </a:pPr>
            <a:r>
              <a:rPr lang="en-US" sz="1400" dirty="0">
                <a:solidFill>
                  <a:srgbClr val="00507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Explore differences in how schools/districts that are more versus less efficient allocate resources</a:t>
            </a: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A9FDFD71-62FA-72C3-70E9-B1C0CE0ED526}"/>
              </a:ext>
            </a:extLst>
          </p:cNvPr>
          <p:cNvSpPr txBox="1"/>
          <p:nvPr/>
        </p:nvSpPr>
        <p:spPr>
          <a:xfrm>
            <a:off x="7144871" y="1855052"/>
            <a:ext cx="4771220" cy="2608022"/>
          </a:xfrm>
          <a:prstGeom prst="rect">
            <a:avLst/>
          </a:prstGeom>
          <a:solidFill>
            <a:srgbClr val="D1EEFC"/>
          </a:solidFill>
          <a:ln w="12700">
            <a:solidFill>
              <a:schemeClr val="accent1"/>
            </a:solidFill>
          </a:ln>
        </p:spPr>
        <p:txBody>
          <a:bodyPr wrap="square" rtlCol="0" anchor="ctr" anchorCtr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900"/>
              </a:spcBef>
              <a:spcAft>
                <a:spcPts val="600"/>
              </a:spcAft>
            </a:pPr>
            <a:r>
              <a:rPr lang="en-US" sz="1400" b="1" cap="all" dirty="0">
                <a:solidFill>
                  <a:srgbClr val="00507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3: Resource Cost Model</a:t>
            </a:r>
          </a:p>
          <a:p>
            <a:pPr marL="0" marR="228600">
              <a:lnSpc>
                <a:spcPct val="115000"/>
              </a:lnSpc>
              <a:spcBef>
                <a:spcPts val="600"/>
              </a:spcBef>
            </a:pPr>
            <a:r>
              <a:rPr lang="en-US" sz="1400" dirty="0">
                <a:solidFill>
                  <a:srgbClr val="00507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Convene panels of expert educational practitioners (PJ panels) to:</a:t>
            </a:r>
          </a:p>
          <a:p>
            <a:pPr marL="0" marR="228600">
              <a:lnSpc>
                <a:spcPct val="115000"/>
              </a:lnSpc>
              <a:spcBef>
                <a:spcPts val="600"/>
              </a:spcBef>
            </a:pPr>
            <a:r>
              <a:rPr lang="en-US" sz="1400" dirty="0">
                <a:solidFill>
                  <a:srgbClr val="00507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Propose resource configurations for schools to meet desired outcome goals, including civic engagement, arts/enrichment/cultural growth goals, mental health, etc. which may not be reflected in cost modeling goals.</a:t>
            </a:r>
          </a:p>
          <a:p>
            <a:pPr marL="0" marR="228600">
              <a:lnSpc>
                <a:spcPct val="115000"/>
              </a:lnSpc>
              <a:spcBef>
                <a:spcPts val="600"/>
              </a:spcBef>
            </a:pPr>
            <a:r>
              <a:rPr lang="en-US" sz="1400" dirty="0">
                <a:solidFill>
                  <a:srgbClr val="00507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Propose how those resource needs </a:t>
            </a:r>
            <a:r>
              <a:rPr lang="en-US" sz="1400" dirty="0">
                <a:solidFill>
                  <a:srgbClr val="00507F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(schooling inputs) need to vary by: </a:t>
            </a:r>
            <a:r>
              <a:rPr lang="en-US" sz="1400" dirty="0">
                <a:solidFill>
                  <a:srgbClr val="00507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 needs, resource price levels, scale of operations, and other contextual characteristics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5DEEB4BC-1E18-A56F-D948-D4D32C9F1560}"/>
              </a:ext>
            </a:extLst>
          </p:cNvPr>
          <p:cNvSpPr txBox="1"/>
          <p:nvPr/>
        </p:nvSpPr>
        <p:spPr>
          <a:xfrm>
            <a:off x="4114797" y="5437997"/>
            <a:ext cx="5316071" cy="1044517"/>
          </a:xfrm>
          <a:prstGeom prst="rect">
            <a:avLst/>
          </a:prstGeom>
          <a:solidFill>
            <a:srgbClr val="D1EEFC"/>
          </a:solidFill>
          <a:ln w="12700">
            <a:solidFill>
              <a:schemeClr val="accent1"/>
            </a:solidFill>
          </a:ln>
        </p:spPr>
        <p:txBody>
          <a:bodyPr wrap="square" rtlCol="0" anchor="ctr" anchorCtr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900"/>
              </a:spcBef>
              <a:spcAft>
                <a:spcPts val="600"/>
              </a:spcAft>
            </a:pPr>
            <a:r>
              <a:rPr lang="en-US" sz="1400" b="1" cap="all" dirty="0">
                <a:solidFill>
                  <a:srgbClr val="00507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4: RECONCILIATION &amp; Formula development</a:t>
            </a:r>
          </a:p>
          <a:p>
            <a:pPr marL="0" marR="228600">
              <a:lnSpc>
                <a:spcPct val="115000"/>
              </a:lnSpc>
              <a:spcBef>
                <a:spcPts val="600"/>
              </a:spcBef>
            </a:pPr>
            <a:r>
              <a:rPr lang="en-US" sz="1400" dirty="0">
                <a:solidFill>
                  <a:srgbClr val="00507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Compare/evaluate and reconcile findings from Steps 1, 2 and 3. </a:t>
            </a:r>
          </a:p>
          <a:p>
            <a:pPr marL="0" marR="228600">
              <a:lnSpc>
                <a:spcPct val="115000"/>
              </a:lnSpc>
              <a:spcBef>
                <a:spcPts val="600"/>
              </a:spcBef>
            </a:pPr>
            <a:endParaRPr lang="en-US" sz="1400" dirty="0">
              <a:solidFill>
                <a:srgbClr val="00507F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165947-6E11-E4E1-DC02-C64FCD4E8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3016" y="6259606"/>
            <a:ext cx="1743075" cy="381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6D4DC0-7982-F088-9C8F-15E50C74A4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96" t="18884" r="7751" b="21440"/>
          <a:stretch/>
        </p:blipFill>
        <p:spPr>
          <a:xfrm>
            <a:off x="11228355" y="51546"/>
            <a:ext cx="681318" cy="39220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02AF835-C9FC-36DF-7162-94DB75C7D020}"/>
              </a:ext>
            </a:extLst>
          </p:cNvPr>
          <p:cNvCxnSpPr>
            <a:cxnSpLocks/>
          </p:cNvCxnSpPr>
          <p:nvPr/>
        </p:nvCxnSpPr>
        <p:spPr>
          <a:xfrm>
            <a:off x="421340" y="1048870"/>
            <a:ext cx="1148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4261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9BECA0-AA8A-8ABF-CFA0-DF24F3090154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Can be used to evaluate school funding systems</a:t>
            </a:r>
          </a:p>
          <a:p>
            <a:r>
              <a:rPr lang="en-US" dirty="0"/>
              <a:t>Can be used to inform, redesign/recalibrate school funding formulas</a:t>
            </a:r>
          </a:p>
          <a:p>
            <a:pPr lvl="1"/>
            <a:r>
              <a:rPr lang="en-US" dirty="0"/>
              <a:t>Toward equal opportunity &amp; adequacy goals</a:t>
            </a:r>
            <a:endParaRPr lang="en-CO" dirty="0"/>
          </a:p>
          <a:p>
            <a:pPr lvl="1"/>
            <a:r>
              <a:rPr lang="en-US" dirty="0"/>
              <a:t>To calibrate basic levels of funding &amp; weights or cost adjustments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35E2E2-67BB-4D6D-5E4C-E33FDE0EA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CO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61506-6974-BC8F-B873-38CF74A9B539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Increased longitudinal data availability enables cost modeling</a:t>
            </a:r>
          </a:p>
          <a:p>
            <a:pPr lvl="1"/>
            <a:r>
              <a:rPr lang="en-US" dirty="0"/>
              <a:t>Harmonized outcomes</a:t>
            </a:r>
          </a:p>
          <a:p>
            <a:pPr lvl="1"/>
            <a:r>
              <a:rPr lang="en-US" dirty="0"/>
              <a:t>Student characteristics</a:t>
            </a:r>
          </a:p>
          <a:p>
            <a:pPr lvl="1"/>
            <a:r>
              <a:rPr lang="en-US" dirty="0"/>
              <a:t>Context &amp; institutional characteristics</a:t>
            </a:r>
          </a:p>
          <a:p>
            <a:r>
              <a:rPr lang="en-US" dirty="0"/>
              <a:t>Cost models are producing increasingly consistent, robust results</a:t>
            </a:r>
          </a:p>
          <a:p>
            <a:r>
              <a:rPr lang="en-US" dirty="0"/>
              <a:t>Applications in both elementary &amp; secondary as well as post-secondary (U.S. Community Colleges) settings</a:t>
            </a:r>
            <a:endParaRPr lang="en-C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37008-F20D-DCAE-2E72-223F000C29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2F16716-AD63-934C-8326-853CEBAA26FF}" type="slidenum">
              <a:rPr lang="en-CO" smtClean="0"/>
              <a:pPr/>
              <a:t>21</a:t>
            </a:fld>
            <a:endParaRPr lang="en-C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3ABAE7-1951-9B59-D230-3085D5F0D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3016" y="6259606"/>
            <a:ext cx="1743075" cy="381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44463B2-2E43-2DDA-5EA4-156760AF791F}"/>
              </a:ext>
            </a:extLst>
          </p:cNvPr>
          <p:cNvCxnSpPr>
            <a:cxnSpLocks/>
          </p:cNvCxnSpPr>
          <p:nvPr/>
        </p:nvCxnSpPr>
        <p:spPr>
          <a:xfrm>
            <a:off x="702463" y="2348753"/>
            <a:ext cx="1115664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35976A90-FFD6-B19B-DD6B-77B30F93799A}"/>
              </a:ext>
            </a:extLst>
          </p:cNvPr>
          <p:cNvGrpSpPr/>
          <p:nvPr/>
        </p:nvGrpSpPr>
        <p:grpSpPr>
          <a:xfrm>
            <a:off x="0" y="0"/>
            <a:ext cx="2581836" cy="591670"/>
            <a:chOff x="0" y="0"/>
            <a:chExt cx="2581836" cy="59167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09FDF20-31F4-0610-BB1D-B8667EDB52C1}"/>
                </a:ext>
              </a:extLst>
            </p:cNvPr>
            <p:cNvSpPr/>
            <p:nvPr/>
          </p:nvSpPr>
          <p:spPr>
            <a:xfrm>
              <a:off x="0" y="0"/>
              <a:ext cx="2581836" cy="295835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SchoolFinance101.com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17064E8-E5BD-5FCE-9169-0247C19A9166}"/>
                </a:ext>
              </a:extLst>
            </p:cNvPr>
            <p:cNvSpPr/>
            <p:nvPr/>
          </p:nvSpPr>
          <p:spPr>
            <a:xfrm>
              <a:off x="0" y="295835"/>
              <a:ext cx="2581836" cy="29583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SchoolFinanceData.org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37ECD515-C759-BF3F-3C4A-FC17500C8E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96" t="18884" r="7751" b="21440"/>
          <a:stretch/>
        </p:blipFill>
        <p:spPr>
          <a:xfrm>
            <a:off x="11228355" y="51546"/>
            <a:ext cx="681318" cy="39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189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44EAD-C379-4C4B-8AA5-282F352E24D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72729" y="2379791"/>
            <a:ext cx="6302729" cy="40105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State Studies</a:t>
            </a:r>
          </a:p>
          <a:p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Colorado: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https://www.cde.state.co.us/cdedepcom/schoolfinancecostmodelingadequacystudyreport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Oregon: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https://olis.oregonlegislature.gov/liz/2025R1/Downloads/CommitteeMeetingDocument/291280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Atchison, B.D. Baker, J. Levin, S. Fatima, A. Trauth, A. Srikanth, C.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Herberle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N. Gannon-Slater, L. Junk, K.: Wallace (2023) Assessment of Delaware Public School Funding. https://education.delaware.gov/wp-content/uploads/2023/12/23-22933_1_Delaware_Full_Report-FMT-ed103023-Version-2.pdf </a:t>
            </a:r>
          </a:p>
          <a:p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Baker, B.D., Atchison, D., Levin, J., Kearns, C. (2020) New Hampshire Commission to Study School Funding, Final Report: https://carsey.unh.edu/sites/default/files/media/2020/09/20-12685_nh_final_report_version_v5_draft_1.pdf  </a:t>
            </a:r>
          </a:p>
          <a:p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Kolbe, T., Baker, B.D., Atchison, D., Levin, J. (2019) Pupil Weighting Factors Report. State of Vermont, House and Senate Committees on Education. https://legislature.vermont.gov/assets/Legislative-Reports/edu-legislative-report-pupil-weighting-factors-2019.pdf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25DB36-C2AC-4F62-B5AE-2CAE98A7E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Recent Applications of Cost Modeling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D377CA-F679-F685-3F1D-CDEFA63527D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2985" y="2379790"/>
            <a:ext cx="5149744" cy="339104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2400" dirty="0"/>
              <a:t>Peer Reviewed Articles &amp; Working Papers</a:t>
            </a:r>
          </a:p>
          <a:p>
            <a:r>
              <a:rPr lang="en-US" dirty="0"/>
              <a:t>Baker, B. D. (2024). How and Why Racial Isolation Affects Education Costs &amp; the Provision of Equal Educational Opportunity. </a:t>
            </a:r>
            <a:r>
              <a:rPr lang="en-US" dirty="0" err="1"/>
              <a:t>EdWorkingPaper</a:t>
            </a:r>
            <a:r>
              <a:rPr lang="en-US" dirty="0"/>
              <a:t> No. 24-1047. Annenberg Institute for School Reform at Brown University.</a:t>
            </a:r>
          </a:p>
          <a:p>
            <a:r>
              <a:rPr lang="en-US" dirty="0"/>
              <a:t>Baker, B. D., Weber, M., &amp; Srikanth, A. (2021). Informing Federal School Finance Policy with Empirical Evidence. Journal of Education Finance, 47(1), 1-25.</a:t>
            </a:r>
          </a:p>
          <a:p>
            <a:r>
              <a:rPr lang="en-US" dirty="0"/>
              <a:t>Levin, J., Baker, B., Lee, J., Atchison, D., &amp; Kelchen, R. (2022). An Examination of the Costs of Texas Community Colleges. REL 2023-142. Regional Educational Laboratory Southwest.</a:t>
            </a:r>
          </a:p>
          <a:p>
            <a:r>
              <a:rPr lang="en-US" dirty="0"/>
              <a:t>Kolbe, T., Baker, B. D., Atchison, D., Levin, J., &amp; Harris, P. (2021). The additional cost of operating rural schools: Evidence from Vermont. AERA Open, 7, 2332858420988868.</a:t>
            </a:r>
          </a:p>
          <a:p>
            <a:r>
              <a:rPr lang="en-US" dirty="0"/>
              <a:t>Zhao, B. (2022). Estimating the cost function of Connecticut public K–12 education: implications for inequity and inadequacy in school spending. Education Economics, 1-32.</a:t>
            </a:r>
          </a:p>
          <a:p>
            <a:r>
              <a:rPr lang="en-US" dirty="0"/>
              <a:t>Gronberg, T. J., Jansen, D. W., &amp; Taylor, L. L. (2017). Are charters the best alternative? A cost frontier analysis of alternative education campuses in Texas. Southern Economic Journal, 83(3), 721-743.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AA016-8ED2-4EE1-A1B9-6FEC11D446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0140E4-156D-4B1E-82AF-9521E33A519B}" type="slidenum">
              <a:rPr lang="en-US" smtClean="0"/>
              <a:t>22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6A6A5-8E9B-4A08-A92F-5D2994D5B0F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fld id="{AF4F851E-1753-436F-B466-819FFC989B94}" type="datetime1">
              <a:rPr lang="en-US" smtClean="0"/>
              <a:t>4/28/2025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A4AAC2-305F-0BE7-8F49-AC4D1B47BC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3016" y="6259606"/>
            <a:ext cx="1743075" cy="381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33235E5-C555-6A68-8B25-4EA6FE114CFB}"/>
              </a:ext>
            </a:extLst>
          </p:cNvPr>
          <p:cNvCxnSpPr>
            <a:cxnSpLocks/>
          </p:cNvCxnSpPr>
          <p:nvPr/>
        </p:nvCxnSpPr>
        <p:spPr>
          <a:xfrm>
            <a:off x="702463" y="2250142"/>
            <a:ext cx="1115664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B4E07B4-D326-48BB-2250-6F583AB83B58}"/>
              </a:ext>
            </a:extLst>
          </p:cNvPr>
          <p:cNvGrpSpPr/>
          <p:nvPr/>
        </p:nvGrpSpPr>
        <p:grpSpPr>
          <a:xfrm>
            <a:off x="0" y="0"/>
            <a:ext cx="2581836" cy="591670"/>
            <a:chOff x="0" y="0"/>
            <a:chExt cx="2581836" cy="59167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AA21917-4D69-C2D0-2620-9E0A5749E1A9}"/>
                </a:ext>
              </a:extLst>
            </p:cNvPr>
            <p:cNvSpPr/>
            <p:nvPr/>
          </p:nvSpPr>
          <p:spPr>
            <a:xfrm>
              <a:off x="0" y="0"/>
              <a:ext cx="2581836" cy="295835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SchoolFinance101.com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BB7E745-479A-32C6-6BEC-A4C9517049D9}"/>
                </a:ext>
              </a:extLst>
            </p:cNvPr>
            <p:cNvSpPr/>
            <p:nvPr/>
          </p:nvSpPr>
          <p:spPr>
            <a:xfrm>
              <a:off x="0" y="295835"/>
              <a:ext cx="2581836" cy="29583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SchoolFinanceData.org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C9B8FBFF-FD98-25E2-855B-4293ED4D94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096" t="18884" r="7751" b="21440"/>
          <a:stretch/>
        </p:blipFill>
        <p:spPr>
          <a:xfrm>
            <a:off x="11228355" y="51546"/>
            <a:ext cx="681318" cy="39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290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5244</TotalTime>
  <Words>2131</Words>
  <Application>Microsoft Office PowerPoint</Application>
  <PresentationFormat>Widescreen</PresentationFormat>
  <Paragraphs>212</Paragraphs>
  <Slides>22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Aptos</vt:lpstr>
      <vt:lpstr>Arial</vt:lpstr>
      <vt:lpstr>Arial Narrow</vt:lpstr>
      <vt:lpstr>Calibri</vt:lpstr>
      <vt:lpstr>Calibri Light</vt:lpstr>
      <vt:lpstr>Courier New</vt:lpstr>
      <vt:lpstr>Times New Roman</vt:lpstr>
      <vt:lpstr>Wingdings</vt:lpstr>
      <vt:lpstr>Office Theme</vt:lpstr>
      <vt:lpstr>PowerPoint Presentation</vt:lpstr>
      <vt:lpstr>Overview</vt:lpstr>
      <vt:lpstr>Goals of School Finance Systems</vt:lpstr>
      <vt:lpstr>Basic Principles of “Costs” &amp; “Equal Opportunity”</vt:lpstr>
      <vt:lpstr>U.S. School Finance Indicators Database</vt:lpstr>
      <vt:lpstr>Progressiveness vs. Adequacy (SFID, Urban Institute &amp; Ed Trust)</vt:lpstr>
      <vt:lpstr>Progressiveness vs. Adequacy</vt:lpstr>
      <vt:lpstr>Unifying concepts, methods &amp; causes of action under U.S. law</vt:lpstr>
      <vt:lpstr>Cost analysis methodologies</vt:lpstr>
      <vt:lpstr>Modeling Differences in Spending &amp; Cost</vt:lpstr>
      <vt:lpstr>Modeling Differences in Spending &amp; Cost</vt:lpstr>
      <vt:lpstr>Modeling Differences in Spending &amp; Cost</vt:lpstr>
      <vt:lpstr>Equal Opportunity &amp; Adequacy </vt:lpstr>
      <vt:lpstr>Illustration of outcome-oriented approach to cost analysis</vt:lpstr>
      <vt:lpstr>Distribution of Funding Gaps and Outcome Gaps in the U.S.</vt:lpstr>
      <vt:lpstr>Framework for Outcome  Oriented Analysis</vt:lpstr>
      <vt:lpstr>Framework for Outcome  Oriented Analysis</vt:lpstr>
      <vt:lpstr>Selecting Measures</vt:lpstr>
      <vt:lpstr>Identifying Student Needs &amp; Context Measures</vt:lpstr>
      <vt:lpstr>Elements of a Comprehensive Study</vt:lpstr>
      <vt:lpstr>Summary</vt:lpstr>
      <vt:lpstr>Recent Applications of Cost Modeling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mapu200201@outlook.com</dc:creator>
  <cp:keywords/>
  <dc:description/>
  <cp:lastModifiedBy>Bruce Baker</cp:lastModifiedBy>
  <cp:revision>120</cp:revision>
  <dcterms:created xsi:type="dcterms:W3CDTF">2024-09-05T16:24:59Z</dcterms:created>
  <dcterms:modified xsi:type="dcterms:W3CDTF">2025-04-29T18:11:02Z</dcterms:modified>
  <cp:category/>
</cp:coreProperties>
</file>