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81"/>
  </p:notesMasterIdLst>
  <p:sldIdLst>
    <p:sldId id="256" r:id="rId2"/>
    <p:sldId id="557" r:id="rId3"/>
    <p:sldId id="558" r:id="rId4"/>
    <p:sldId id="2145706112" r:id="rId5"/>
    <p:sldId id="2145706118" r:id="rId6"/>
    <p:sldId id="562" r:id="rId7"/>
    <p:sldId id="2145706096" r:id="rId8"/>
    <p:sldId id="561" r:id="rId9"/>
    <p:sldId id="563" r:id="rId10"/>
    <p:sldId id="564" r:id="rId11"/>
    <p:sldId id="2145706092" r:id="rId12"/>
    <p:sldId id="2145706093" r:id="rId13"/>
    <p:sldId id="2145706094" r:id="rId14"/>
    <p:sldId id="2145706095" r:id="rId15"/>
    <p:sldId id="2145706091" r:id="rId16"/>
    <p:sldId id="2145706097" r:id="rId17"/>
    <p:sldId id="2145706098" r:id="rId18"/>
    <p:sldId id="2145706117" r:id="rId19"/>
    <p:sldId id="2145706119" r:id="rId20"/>
    <p:sldId id="2145706120" r:id="rId21"/>
    <p:sldId id="2145706121" r:id="rId22"/>
    <p:sldId id="2145706123" r:id="rId23"/>
    <p:sldId id="2145706125" r:id="rId24"/>
    <p:sldId id="2145706126" r:id="rId25"/>
    <p:sldId id="2145706122" r:id="rId26"/>
    <p:sldId id="2145706124" r:id="rId27"/>
    <p:sldId id="2145706129" r:id="rId28"/>
    <p:sldId id="2145706128" r:id="rId29"/>
    <p:sldId id="559" r:id="rId30"/>
    <p:sldId id="2145706099" r:id="rId31"/>
    <p:sldId id="2145706100" r:id="rId32"/>
    <p:sldId id="2145706101" r:id="rId33"/>
    <p:sldId id="2145706102" r:id="rId34"/>
    <p:sldId id="331" r:id="rId35"/>
    <p:sldId id="530" r:id="rId36"/>
    <p:sldId id="347" r:id="rId37"/>
    <p:sldId id="318" r:id="rId38"/>
    <p:sldId id="286" r:id="rId39"/>
    <p:sldId id="535" r:id="rId40"/>
    <p:sldId id="2145706113" r:id="rId41"/>
    <p:sldId id="541" r:id="rId42"/>
    <p:sldId id="537" r:id="rId43"/>
    <p:sldId id="538" r:id="rId44"/>
    <p:sldId id="540" r:id="rId45"/>
    <p:sldId id="544" r:id="rId46"/>
    <p:sldId id="545" r:id="rId47"/>
    <p:sldId id="546" r:id="rId48"/>
    <p:sldId id="547" r:id="rId49"/>
    <p:sldId id="548" r:id="rId50"/>
    <p:sldId id="536" r:id="rId51"/>
    <p:sldId id="539" r:id="rId52"/>
    <p:sldId id="543" r:id="rId53"/>
    <p:sldId id="271" r:id="rId54"/>
    <p:sldId id="273" r:id="rId55"/>
    <p:sldId id="2145706103" r:id="rId56"/>
    <p:sldId id="2145706111" r:id="rId57"/>
    <p:sldId id="2145706104" r:id="rId58"/>
    <p:sldId id="2145706105" r:id="rId59"/>
    <p:sldId id="2145706106" r:id="rId60"/>
    <p:sldId id="2145706107" r:id="rId61"/>
    <p:sldId id="2145706108" r:id="rId62"/>
    <p:sldId id="2145706109" r:id="rId63"/>
    <p:sldId id="2145706110" r:id="rId64"/>
    <p:sldId id="532" r:id="rId65"/>
    <p:sldId id="2145706088" r:id="rId66"/>
    <p:sldId id="366" r:id="rId67"/>
    <p:sldId id="531" r:id="rId68"/>
    <p:sldId id="400" r:id="rId69"/>
    <p:sldId id="2145706114" r:id="rId70"/>
    <p:sldId id="2145706089" r:id="rId71"/>
    <p:sldId id="333" r:id="rId72"/>
    <p:sldId id="2145706115" r:id="rId73"/>
    <p:sldId id="2145706116" r:id="rId74"/>
    <p:sldId id="393" r:id="rId75"/>
    <p:sldId id="394" r:id="rId76"/>
    <p:sldId id="395" r:id="rId77"/>
    <p:sldId id="267" r:id="rId78"/>
    <p:sldId id="542" r:id="rId79"/>
    <p:sldId id="551"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138" y="384"/>
      </p:cViewPr>
      <p:guideLst/>
    </p:cSldViewPr>
  </p:slideViewPr>
  <p:notesTextViewPr>
    <p:cViewPr>
      <p:scale>
        <a:sx n="1" d="1"/>
        <a:sy n="1" d="1"/>
      </p:scale>
      <p:origin x="0" y="0"/>
    </p:cViewPr>
  </p:notesTextViewPr>
  <p:sorterViewPr>
    <p:cViewPr varScale="1">
      <p:scale>
        <a:sx n="100" d="100"/>
        <a:sy n="100" d="100"/>
      </p:scale>
      <p:origin x="0" y="-82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C4AD0C-C145-4E58-A174-CD9D304211B5}" type="datetimeFigureOut">
              <a:rPr lang="en-US" smtClean="0"/>
              <a:t>5/14/2024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D4A04-CF6F-4956-8D6C-3C1CD04D35DB}" type="slidenum">
              <a:rPr lang="en-US" smtClean="0"/>
              <a:t>‹#›</a:t>
            </a:fld>
            <a:endParaRPr lang="en-US"/>
          </a:p>
        </p:txBody>
      </p:sp>
    </p:spTree>
    <p:extLst>
      <p:ext uri="{BB962C8B-B14F-4D97-AF65-F5344CB8AC3E}">
        <p14:creationId xmlns:p14="http://schemas.microsoft.com/office/powerpoint/2010/main" val="887468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collaboration with Matt DiCarlo at Shanker Institute  and my former doc student Mark Weber and current doc student Ajay Srikanth, we’ve been working on a parsimonious set of indicators of state school finance systems. </a:t>
            </a:r>
          </a:p>
          <a:p>
            <a:endParaRPr lang="en-US" dirty="0"/>
          </a:p>
          <a:p>
            <a:r>
              <a:rPr lang="en-US" dirty="0"/>
              <a:t>While we have it down to 3 now, it’s really  the first and third here that seem to matter most. </a:t>
            </a:r>
          </a:p>
          <a:p>
            <a:endParaRPr lang="en-US" dirty="0"/>
          </a:p>
          <a:p>
            <a:r>
              <a:rPr lang="en-US" dirty="0"/>
              <a:t>The first is state effort – how much of their economic capacity (measured 2 different ways) are states dedicating to k12 school funding? You’ll see how this matters on later slides. Yes, some states are richer than others and can spend more as a result. But some states – many states that have capacity simply don’t try and have put in less and less over time. </a:t>
            </a:r>
          </a:p>
          <a:p>
            <a:endParaRPr lang="en-US" dirty="0"/>
          </a:p>
          <a:p>
            <a:r>
              <a:rPr lang="en-US" dirty="0"/>
              <a:t>The third indicator is our combined relative adequacy and equal opportunity indicator which we have developed using cost modeling to determine the costs per pupil of achieving a common outcome target for every local school district in the country. From there, we can compare current spending to those cost predictions to evaluate the relative adequacy of existing funding toward achieving common outcome goals. </a:t>
            </a:r>
          </a:p>
          <a:p>
            <a:endParaRPr lang="en-US" dirty="0"/>
          </a:p>
          <a:p>
            <a:r>
              <a:rPr lang="en-US" dirty="0"/>
              <a:t>And, for a little more fun, we can raise and lower those outcome targets to see how that changes who’s in the over/under groups! </a:t>
            </a:r>
          </a:p>
        </p:txBody>
      </p:sp>
      <p:sp>
        <p:nvSpPr>
          <p:cNvPr id="4" name="Slide Number Placeholder 3"/>
          <p:cNvSpPr>
            <a:spLocks noGrp="1"/>
          </p:cNvSpPr>
          <p:nvPr>
            <p:ph type="sldNum" sz="quarter" idx="5"/>
          </p:nvPr>
        </p:nvSpPr>
        <p:spPr/>
        <p:txBody>
          <a:bodyPr/>
          <a:lstStyle/>
          <a:p>
            <a:fld id="{B6D34D89-2683-46A8-B119-D63783D71217}" type="slidenum">
              <a:rPr lang="en-US" smtClean="0"/>
              <a:t>5</a:t>
            </a:fld>
            <a:endParaRPr lang="en-US"/>
          </a:p>
        </p:txBody>
      </p:sp>
    </p:spTree>
    <p:extLst>
      <p:ext uri="{BB962C8B-B14F-4D97-AF65-F5344CB8AC3E}">
        <p14:creationId xmlns:p14="http://schemas.microsoft.com/office/powerpoint/2010/main" val="2687251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school finance systems should be designed to enable local public schools to provide the programs and services needed for all children – whatever their backgrounds – wherever they attend school – to have equal opportunity to achieve adequate educational outcomes! </a:t>
            </a:r>
          </a:p>
          <a:p>
            <a:endParaRPr lang="en-US" dirty="0"/>
          </a:p>
          <a:p>
            <a:r>
              <a:rPr lang="en-US" dirty="0"/>
              <a:t>That unified framing can and should serve as a substitute for older conceptions of things like “horizontal” and “vertical” equity, which are problematic in a number of ways – especially when attempting to frame legal arguments. </a:t>
            </a:r>
          </a:p>
          <a:p>
            <a:endParaRPr lang="en-US" dirty="0"/>
          </a:p>
          <a:p>
            <a:r>
              <a:rPr lang="en-US" dirty="0"/>
              <a:t>The treatment, per se, is the expectation for all children that they have equitable access to outcome goals. Ideally, those outcome goals are adequate – though equal opportunity can be maintained even if the outcomes are not adequate. </a:t>
            </a:r>
          </a:p>
          <a:p>
            <a:endParaRPr lang="en-US" dirty="0"/>
          </a:p>
          <a:p>
            <a:r>
              <a:rPr lang="en-US" dirty="0"/>
              <a:t>Under this framework, all children are similarly situated (with respect to outcome expectations), but require different resources to have equal opportunity to succeed. </a:t>
            </a:r>
          </a:p>
          <a:p>
            <a:endParaRPr lang="en-US" dirty="0"/>
          </a:p>
          <a:p>
            <a:r>
              <a:rPr lang="en-US" dirty="0"/>
              <a:t>Failing to calibrate state school finance systems to provide equal opportunity to succeed on outcome standards set by the state is inherently unfair. </a:t>
            </a:r>
          </a:p>
          <a:p>
            <a:endParaRPr lang="en-US" dirty="0"/>
          </a:p>
          <a:p>
            <a:r>
              <a:rPr lang="en-US" dirty="0"/>
              <a:t>Recall when pundits were arguing that schools/districts with fewer resources just needed to be like the Oakland Athletics in the film/book Moneyball. They always failed to mention the book’s subtitle: The art of winning an unfair game. </a:t>
            </a:r>
          </a:p>
          <a:p>
            <a:endParaRPr lang="en-US" dirty="0"/>
          </a:p>
          <a:p>
            <a:r>
              <a:rPr lang="en-US" dirty="0"/>
              <a:t>It’s fine for baseball to be unfair, but not our children’s education. </a:t>
            </a:r>
          </a:p>
          <a:p>
            <a:endParaRPr lang="en-US" dirty="0"/>
          </a:p>
        </p:txBody>
      </p:sp>
      <p:sp>
        <p:nvSpPr>
          <p:cNvPr id="4" name="Slide Number Placeholder 3"/>
          <p:cNvSpPr>
            <a:spLocks noGrp="1"/>
          </p:cNvSpPr>
          <p:nvPr>
            <p:ph type="sldNum" sz="quarter" idx="5"/>
          </p:nvPr>
        </p:nvSpPr>
        <p:spPr/>
        <p:txBody>
          <a:bodyPr/>
          <a:lstStyle/>
          <a:p>
            <a:fld id="{B6D34D89-2683-46A8-B119-D63783D71217}" type="slidenum">
              <a:rPr lang="en-US" smtClean="0"/>
              <a:t>34</a:t>
            </a:fld>
            <a:endParaRPr lang="en-US"/>
          </a:p>
        </p:txBody>
      </p:sp>
    </p:spTree>
    <p:extLst>
      <p:ext uri="{BB962C8B-B14F-4D97-AF65-F5344CB8AC3E}">
        <p14:creationId xmlns:p14="http://schemas.microsoft.com/office/powerpoint/2010/main" val="361498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 another day! </a:t>
            </a:r>
          </a:p>
        </p:txBody>
      </p:sp>
      <p:sp>
        <p:nvSpPr>
          <p:cNvPr id="4" name="Slide Number Placeholder 3"/>
          <p:cNvSpPr>
            <a:spLocks noGrp="1"/>
          </p:cNvSpPr>
          <p:nvPr>
            <p:ph type="sldNum" sz="quarter" idx="5"/>
          </p:nvPr>
        </p:nvSpPr>
        <p:spPr/>
        <p:txBody>
          <a:bodyPr/>
          <a:lstStyle/>
          <a:p>
            <a:fld id="{B6D34D89-2683-46A8-B119-D63783D71217}" type="slidenum">
              <a:rPr lang="en-US" smtClean="0"/>
              <a:t>36</a:t>
            </a:fld>
            <a:endParaRPr lang="en-US"/>
          </a:p>
        </p:txBody>
      </p:sp>
    </p:spTree>
    <p:extLst>
      <p:ext uri="{BB962C8B-B14F-4D97-AF65-F5344CB8AC3E}">
        <p14:creationId xmlns:p14="http://schemas.microsoft.com/office/powerpoint/2010/main" val="1036320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collaboration with Matt DiCarlo at Shanker Institute  and my former doc student Mark Weber and current doc student Ajay Srikanth, we’ve been working on a parsimonious set of indicators of state school finance systems. </a:t>
            </a:r>
          </a:p>
          <a:p>
            <a:endParaRPr lang="en-US" dirty="0"/>
          </a:p>
          <a:p>
            <a:r>
              <a:rPr lang="en-US" dirty="0"/>
              <a:t>While we have it down to 3 now, it’s really  the first and third here that seem to matter most. </a:t>
            </a:r>
          </a:p>
          <a:p>
            <a:endParaRPr lang="en-US" dirty="0"/>
          </a:p>
          <a:p>
            <a:r>
              <a:rPr lang="en-US" dirty="0"/>
              <a:t>The first is state effort – how much of their economic capacity (measured 2 different ways) are states dedicating to k12 school funding? You’ll see how this matters on later slides. Yes, some states are richer than others and can spend more as a result. But some states – many states that have capacity simply don’t try and have put in less and less over time. </a:t>
            </a:r>
          </a:p>
          <a:p>
            <a:endParaRPr lang="en-US" dirty="0"/>
          </a:p>
          <a:p>
            <a:r>
              <a:rPr lang="en-US" dirty="0"/>
              <a:t>The third indicator is our combined relative adequacy and equal opportunity indicator which we have developed using cost modeling to determine the costs per pupil of achieving a common outcome target for every local school district in the country. From there, we can compare current spending to those cost predictions to evaluate the relative adequacy of existing funding toward achieving common outcome goals. </a:t>
            </a:r>
          </a:p>
          <a:p>
            <a:endParaRPr lang="en-US" dirty="0"/>
          </a:p>
          <a:p>
            <a:r>
              <a:rPr lang="en-US" dirty="0"/>
              <a:t>And, for a little more fun, we can raise and lower those outcome targets to see how that changes who’s in the over/under groups! </a:t>
            </a:r>
          </a:p>
        </p:txBody>
      </p:sp>
      <p:sp>
        <p:nvSpPr>
          <p:cNvPr id="4" name="Slide Number Placeholder 3"/>
          <p:cNvSpPr>
            <a:spLocks noGrp="1"/>
          </p:cNvSpPr>
          <p:nvPr>
            <p:ph type="sldNum" sz="quarter" idx="5"/>
          </p:nvPr>
        </p:nvSpPr>
        <p:spPr/>
        <p:txBody>
          <a:bodyPr/>
          <a:lstStyle/>
          <a:p>
            <a:fld id="{B6D34D89-2683-46A8-B119-D63783D71217}" type="slidenum">
              <a:rPr lang="en-US" smtClean="0"/>
              <a:t>38</a:t>
            </a:fld>
            <a:endParaRPr lang="en-US"/>
          </a:p>
        </p:txBody>
      </p:sp>
    </p:spTree>
    <p:extLst>
      <p:ext uri="{BB962C8B-B14F-4D97-AF65-F5344CB8AC3E}">
        <p14:creationId xmlns:p14="http://schemas.microsoft.com/office/powerpoint/2010/main" val="3209252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93733E-64DE-4FBF-810E-85862E37954E}"/>
              </a:ext>
            </a:extLst>
          </p:cNvPr>
          <p:cNvSpPr/>
          <p:nvPr/>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3C822A-F24D-441A-931D-665FD66CF0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894D68-EC8B-4628-83EE-266DB71AA0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414D4E-F96A-478C-AC32-959425788154}"/>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BBB175C4-9728-4951-A267-4CDFC2B78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B26CFD-57F9-4C7D-853C-6ED091D5EB22}"/>
              </a:ext>
            </a:extLst>
          </p:cNvPr>
          <p:cNvSpPr>
            <a:spLocks noGrp="1"/>
          </p:cNvSpPr>
          <p:nvPr>
            <p:ph type="sldNum" sz="quarter" idx="12"/>
          </p:nvPr>
        </p:nvSpPr>
        <p:spPr/>
        <p:txBody>
          <a:bodyPr/>
          <a:lstStyle>
            <a:lvl1pPr>
              <a:defRPr/>
            </a:lvl1pPr>
          </a:lstStyle>
          <a:p>
            <a:fld id="{2D34561F-DAEF-4328-B038-C9857D95DE62}" type="slidenum">
              <a:rPr lang="en-US" smtClean="0"/>
              <a:t>‹#›</a:t>
            </a:fld>
            <a:endParaRPr lang="en-US"/>
          </a:p>
        </p:txBody>
      </p:sp>
      <p:cxnSp>
        <p:nvCxnSpPr>
          <p:cNvPr id="8" name="Straight Connector 7">
            <a:extLst>
              <a:ext uri="{FF2B5EF4-FFF2-40B4-BE49-F238E27FC236}">
                <a16:creationId xmlns:a16="http://schemas.microsoft.com/office/drawing/2014/main" id="{221F38A6-3386-49F5-BA44-8E3BD79804C8}"/>
              </a:ext>
            </a:extLst>
          </p:cNvPr>
          <p:cNvCxnSpPr>
            <a:cxnSpLocks/>
          </p:cNvCxnSpPr>
          <p:nvPr/>
        </p:nvCxnSpPr>
        <p:spPr>
          <a:xfrm>
            <a:off x="0" y="3602038"/>
            <a:ext cx="1219200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0883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EC0FD-40E0-409A-B02E-EA9B00430233}"/>
              </a:ext>
            </a:extLst>
          </p:cNvPr>
          <p:cNvSpPr>
            <a:spLocks noGrp="1"/>
          </p:cNvSpPr>
          <p:nvPr>
            <p:ph type="title"/>
          </p:nvPr>
        </p:nvSpPr>
        <p:spPr>
          <a:xfrm>
            <a:off x="0" y="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FC79A1E-7650-4B6B-9F35-DFDFF42B16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C40D12-E925-475F-8A10-7240D138A4F0}"/>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D913E54F-8E54-46F8-8B20-0E66383E1B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96481-A643-4A87-B8C6-2DD57D44A269}"/>
              </a:ext>
            </a:extLst>
          </p:cNvPr>
          <p:cNvSpPr>
            <a:spLocks noGrp="1"/>
          </p:cNvSpPr>
          <p:nvPr>
            <p:ph type="sldNum" sz="quarter" idx="12"/>
          </p:nvPr>
        </p:nvSpPr>
        <p:spPr/>
        <p:txBody>
          <a:bodyPr/>
          <a:lstStyle>
            <a:lvl1pPr>
              <a:defRPr/>
            </a:lvl1pPr>
          </a:lstStyle>
          <a:p>
            <a:fld id="{2D34561F-DAEF-4328-B038-C9857D95DE62}" type="slidenum">
              <a:rPr lang="en-US" smtClean="0"/>
              <a:t>‹#›</a:t>
            </a:fld>
            <a:endParaRPr lang="en-US"/>
          </a:p>
        </p:txBody>
      </p:sp>
      <p:cxnSp>
        <p:nvCxnSpPr>
          <p:cNvPr id="8" name="Straight Connector 7">
            <a:extLst>
              <a:ext uri="{FF2B5EF4-FFF2-40B4-BE49-F238E27FC236}">
                <a16:creationId xmlns:a16="http://schemas.microsoft.com/office/drawing/2014/main" id="{CA18B8CD-A82A-495C-9883-900FFA25E8A1}"/>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FEB10BC-40B0-486A-A687-433E9571BD8D}"/>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4646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1E6B6A-274A-426A-9832-5E79C32DC42D}"/>
              </a:ext>
            </a:extLst>
          </p:cNvPr>
          <p:cNvSpPr/>
          <p:nvPr/>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29586E5-BE86-40FD-AF3E-E70DDAA9F6B0}"/>
              </a:ext>
            </a:extLst>
          </p:cNvPr>
          <p:cNvCxnSpPr>
            <a:cxnSpLocks/>
          </p:cNvCxnSpPr>
          <p:nvPr/>
        </p:nvCxnSpPr>
        <p:spPr>
          <a:xfrm>
            <a:off x="0" y="4575465"/>
            <a:ext cx="1219200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9458C71-C49F-4DBE-9F12-E6842EAA32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902660-41A5-4E10-878D-1EF43986DF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ACF49C-2DB4-4F77-B348-33D4222F6EE3}"/>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1C660295-30F1-4318-A845-7692DCDC1E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C8D9AB-BE4C-404C-A945-B821AAE37915}"/>
              </a:ext>
            </a:extLst>
          </p:cNvPr>
          <p:cNvSpPr>
            <a:spLocks noGrp="1"/>
          </p:cNvSpPr>
          <p:nvPr>
            <p:ph type="sldNum" sz="quarter" idx="12"/>
          </p:nvPr>
        </p:nvSpPr>
        <p:spPr/>
        <p:txBody>
          <a:bodyPr/>
          <a:lstStyle/>
          <a:p>
            <a:fld id="{2D34561F-DAEF-4328-B038-C9857D95DE62}" type="slidenum">
              <a:rPr lang="en-US" smtClean="0"/>
              <a:t>‹#›</a:t>
            </a:fld>
            <a:endParaRPr lang="en-US"/>
          </a:p>
        </p:txBody>
      </p:sp>
    </p:spTree>
    <p:extLst>
      <p:ext uri="{BB962C8B-B14F-4D97-AF65-F5344CB8AC3E}">
        <p14:creationId xmlns:p14="http://schemas.microsoft.com/office/powerpoint/2010/main" val="3913257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14772-F19A-4D76-AEF5-4F9B14D77D14}"/>
              </a:ext>
            </a:extLst>
          </p:cNvPr>
          <p:cNvSpPr>
            <a:spLocks noGrp="1"/>
          </p:cNvSpPr>
          <p:nvPr>
            <p:ph type="title"/>
          </p:nvPr>
        </p:nvSpPr>
        <p:spPr>
          <a:xfrm>
            <a:off x="0" y="1599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4924CB35-7408-4289-9893-526BD25DEF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BD03B6-4965-4937-9BDF-13FE89C9AB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DEBA33-8E36-41ED-912F-5A3C0A5949ED}"/>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6" name="Footer Placeholder 5">
            <a:extLst>
              <a:ext uri="{FF2B5EF4-FFF2-40B4-BE49-F238E27FC236}">
                <a16:creationId xmlns:a16="http://schemas.microsoft.com/office/drawing/2014/main" id="{AEA3B100-45A7-45C5-8AAE-D6845EAC9A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F850D1-B849-4993-8C7B-3AE25CAF06F8}"/>
              </a:ext>
            </a:extLst>
          </p:cNvPr>
          <p:cNvSpPr>
            <a:spLocks noGrp="1"/>
          </p:cNvSpPr>
          <p:nvPr>
            <p:ph type="sldNum" sz="quarter" idx="12"/>
          </p:nvPr>
        </p:nvSpPr>
        <p:spPr/>
        <p:txBody>
          <a:bodyPr/>
          <a:lstStyle/>
          <a:p>
            <a:fld id="{2D34561F-DAEF-4328-B038-C9857D95DE62}" type="slidenum">
              <a:rPr lang="en-US" smtClean="0"/>
              <a:t>‹#›</a:t>
            </a:fld>
            <a:endParaRPr lang="en-US"/>
          </a:p>
        </p:txBody>
      </p:sp>
      <p:cxnSp>
        <p:nvCxnSpPr>
          <p:cNvPr id="12" name="Straight Connector 11">
            <a:extLst>
              <a:ext uri="{FF2B5EF4-FFF2-40B4-BE49-F238E27FC236}">
                <a16:creationId xmlns:a16="http://schemas.microsoft.com/office/drawing/2014/main" id="{AFE38938-C454-4B4C-888A-82A604467352}"/>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5DE4D87-921F-4996-9C30-A901D5708FBA}"/>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5779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3F03-B714-4142-8ABC-B9AFE63AE475}"/>
              </a:ext>
            </a:extLst>
          </p:cNvPr>
          <p:cNvSpPr>
            <a:spLocks noGrp="1"/>
          </p:cNvSpPr>
          <p:nvPr>
            <p:ph type="title"/>
          </p:nvPr>
        </p:nvSpPr>
        <p:spPr>
          <a:xfrm>
            <a:off x="0" y="0"/>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D13A77-E6E6-43C1-9AE1-35F03581AF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A3A3BD-AB18-4625-AC9A-25624E8A02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2BEB2A-C71B-452E-BEA5-596A899499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76680C-E603-4847-8C1E-AF6A7CA2BC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FD99CF-BD9B-4DEB-AA4D-BCCEF6CFDE61}"/>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8" name="Footer Placeholder 7">
            <a:extLst>
              <a:ext uri="{FF2B5EF4-FFF2-40B4-BE49-F238E27FC236}">
                <a16:creationId xmlns:a16="http://schemas.microsoft.com/office/drawing/2014/main" id="{608FDD2B-8AA9-4436-A896-9CA2D4BC5A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7ACA47-AEE4-4092-8B5F-1BEF27469E1D}"/>
              </a:ext>
            </a:extLst>
          </p:cNvPr>
          <p:cNvSpPr>
            <a:spLocks noGrp="1"/>
          </p:cNvSpPr>
          <p:nvPr>
            <p:ph type="sldNum" sz="quarter" idx="12"/>
          </p:nvPr>
        </p:nvSpPr>
        <p:spPr/>
        <p:txBody>
          <a:bodyPr/>
          <a:lstStyle/>
          <a:p>
            <a:fld id="{2D34561F-DAEF-4328-B038-C9857D95DE62}" type="slidenum">
              <a:rPr lang="en-US" smtClean="0"/>
              <a:t>‹#›</a:t>
            </a:fld>
            <a:endParaRPr lang="en-US"/>
          </a:p>
        </p:txBody>
      </p:sp>
      <p:cxnSp>
        <p:nvCxnSpPr>
          <p:cNvPr id="14" name="Straight Connector 13">
            <a:extLst>
              <a:ext uri="{FF2B5EF4-FFF2-40B4-BE49-F238E27FC236}">
                <a16:creationId xmlns:a16="http://schemas.microsoft.com/office/drawing/2014/main" id="{49370C1A-4610-420A-AE26-F7F062102D04}"/>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A946242-A550-4E26-BD3A-C37C5E4B7F24}"/>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5332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33C7-948D-40CD-A021-ED995734E100}"/>
              </a:ext>
            </a:extLst>
          </p:cNvPr>
          <p:cNvSpPr>
            <a:spLocks noGrp="1"/>
          </p:cNvSpPr>
          <p:nvPr>
            <p:ph type="title"/>
          </p:nvPr>
        </p:nvSpPr>
        <p:spPr>
          <a:xfrm>
            <a:off x="0" y="0"/>
            <a:ext cx="10515600" cy="1325563"/>
          </a:xfrm>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1C092F0D-EBE5-417B-9103-87295FC3B42D}"/>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2DE3C65-D217-46C4-89D1-0366EF3EC491}"/>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1">
            <a:extLst>
              <a:ext uri="{FF2B5EF4-FFF2-40B4-BE49-F238E27FC236}">
                <a16:creationId xmlns:a16="http://schemas.microsoft.com/office/drawing/2014/main" id="{EF40D742-9EC6-4B68-B1E0-EBF7A06D86BC}"/>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13" name="Footer Placeholder 12">
            <a:extLst>
              <a:ext uri="{FF2B5EF4-FFF2-40B4-BE49-F238E27FC236}">
                <a16:creationId xmlns:a16="http://schemas.microsoft.com/office/drawing/2014/main" id="{ABB7AC95-9740-45EE-A3AF-35534E6F9B3F}"/>
              </a:ext>
            </a:extLst>
          </p:cNvPr>
          <p:cNvSpPr>
            <a:spLocks noGrp="1"/>
          </p:cNvSpPr>
          <p:nvPr>
            <p:ph type="ftr" sz="quarter" idx="11"/>
          </p:nvPr>
        </p:nvSpPr>
        <p:spPr/>
        <p:txBody>
          <a:bodyPr/>
          <a:lstStyle/>
          <a:p>
            <a:endParaRPr lang="en-US"/>
          </a:p>
        </p:txBody>
      </p:sp>
      <p:sp>
        <p:nvSpPr>
          <p:cNvPr id="14" name="Slide Number Placeholder 13">
            <a:extLst>
              <a:ext uri="{FF2B5EF4-FFF2-40B4-BE49-F238E27FC236}">
                <a16:creationId xmlns:a16="http://schemas.microsoft.com/office/drawing/2014/main" id="{C67C4489-0AE3-4B5E-BD3F-47834D4B4DEE}"/>
              </a:ext>
            </a:extLst>
          </p:cNvPr>
          <p:cNvSpPr>
            <a:spLocks noGrp="1"/>
          </p:cNvSpPr>
          <p:nvPr>
            <p:ph type="sldNum" sz="quarter" idx="12"/>
          </p:nvPr>
        </p:nvSpPr>
        <p:spPr/>
        <p:txBody>
          <a:bodyPr/>
          <a:lstStyle/>
          <a:p>
            <a:fld id="{2D34561F-DAEF-4328-B038-C9857D95DE62}" type="slidenum">
              <a:rPr lang="en-US" smtClean="0"/>
              <a:t>‹#›</a:t>
            </a:fld>
            <a:endParaRPr lang="en-US"/>
          </a:p>
        </p:txBody>
      </p:sp>
    </p:spTree>
    <p:extLst>
      <p:ext uri="{BB962C8B-B14F-4D97-AF65-F5344CB8AC3E}">
        <p14:creationId xmlns:p14="http://schemas.microsoft.com/office/powerpoint/2010/main" val="606945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BBC6E2-79C8-4051-A205-65D9483A42A9}"/>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3" name="Footer Placeholder 2">
            <a:extLst>
              <a:ext uri="{FF2B5EF4-FFF2-40B4-BE49-F238E27FC236}">
                <a16:creationId xmlns:a16="http://schemas.microsoft.com/office/drawing/2014/main" id="{CDD5AD06-C58F-4F51-88D4-93484B7707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41E9AE-3D76-4EDD-9D36-9ECE23629C65}"/>
              </a:ext>
            </a:extLst>
          </p:cNvPr>
          <p:cNvSpPr>
            <a:spLocks noGrp="1"/>
          </p:cNvSpPr>
          <p:nvPr>
            <p:ph type="sldNum" sz="quarter" idx="12"/>
          </p:nvPr>
        </p:nvSpPr>
        <p:spPr/>
        <p:txBody>
          <a:bodyPr/>
          <a:lstStyle/>
          <a:p>
            <a:fld id="{2D34561F-DAEF-4328-B038-C9857D95DE62}" type="slidenum">
              <a:rPr lang="en-US" smtClean="0"/>
              <a:t>‹#›</a:t>
            </a:fld>
            <a:endParaRPr lang="en-US"/>
          </a:p>
        </p:txBody>
      </p:sp>
      <p:cxnSp>
        <p:nvCxnSpPr>
          <p:cNvPr id="9" name="Straight Connector 8">
            <a:extLst>
              <a:ext uri="{FF2B5EF4-FFF2-40B4-BE49-F238E27FC236}">
                <a16:creationId xmlns:a16="http://schemas.microsoft.com/office/drawing/2014/main" id="{D526B9AD-81C1-441F-9952-8DFEFC33A1CC}"/>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0D8860C-62BB-4FAE-A317-B7EF2D2F4DD3}"/>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453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C970-D2D0-49DB-8D36-DDDDF57079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8E1EE2-843E-48E0-AC2D-7B5D4B4E1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CEAC6F-FFFE-44D0-8AF0-87A134CC0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EC2CCE-ACF5-4922-956B-BD453A448AC6}"/>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6" name="Footer Placeholder 5">
            <a:extLst>
              <a:ext uri="{FF2B5EF4-FFF2-40B4-BE49-F238E27FC236}">
                <a16:creationId xmlns:a16="http://schemas.microsoft.com/office/drawing/2014/main" id="{E393F29A-A5A0-4B68-BC6D-272E30379C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9BDDFA-CA0E-4BEC-AC20-C0F7E6005961}"/>
              </a:ext>
            </a:extLst>
          </p:cNvPr>
          <p:cNvSpPr>
            <a:spLocks noGrp="1"/>
          </p:cNvSpPr>
          <p:nvPr>
            <p:ph type="sldNum" sz="quarter" idx="12"/>
          </p:nvPr>
        </p:nvSpPr>
        <p:spPr/>
        <p:txBody>
          <a:bodyPr/>
          <a:lstStyle/>
          <a:p>
            <a:fld id="{2D34561F-DAEF-4328-B038-C9857D95DE62}" type="slidenum">
              <a:rPr lang="en-US" smtClean="0"/>
              <a:t>‹#›</a:t>
            </a:fld>
            <a:endParaRPr lang="en-US"/>
          </a:p>
        </p:txBody>
      </p:sp>
      <p:cxnSp>
        <p:nvCxnSpPr>
          <p:cNvPr id="16" name="Straight Connector 15">
            <a:extLst>
              <a:ext uri="{FF2B5EF4-FFF2-40B4-BE49-F238E27FC236}">
                <a16:creationId xmlns:a16="http://schemas.microsoft.com/office/drawing/2014/main" id="{E9918605-21A6-4101-A388-9039CB25023E}"/>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3BFF4EC-50F7-4F95-ACF9-EFE8CAD06077}"/>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49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D015D-70AA-4537-88A8-001A4C1A97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139239-3D7B-4A59-9EFD-B618B457B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AED4E29-E2A5-489F-8656-92580063F7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E8084E-CF0C-4F35-B74C-EE9CDB0C3841}"/>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6" name="Footer Placeholder 5">
            <a:extLst>
              <a:ext uri="{FF2B5EF4-FFF2-40B4-BE49-F238E27FC236}">
                <a16:creationId xmlns:a16="http://schemas.microsoft.com/office/drawing/2014/main" id="{5458A9C1-9570-4798-818F-734820981A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765344-8762-4CB3-9AB2-7ADE3AE4EB62}"/>
              </a:ext>
            </a:extLst>
          </p:cNvPr>
          <p:cNvSpPr>
            <a:spLocks noGrp="1"/>
          </p:cNvSpPr>
          <p:nvPr>
            <p:ph type="sldNum" sz="quarter" idx="12"/>
          </p:nvPr>
        </p:nvSpPr>
        <p:spPr/>
        <p:txBody>
          <a:bodyPr/>
          <a:lstStyle/>
          <a:p>
            <a:fld id="{2D34561F-DAEF-4328-B038-C9857D95DE62}" type="slidenum">
              <a:rPr lang="en-US" smtClean="0"/>
              <a:t>‹#›</a:t>
            </a:fld>
            <a:endParaRPr lang="en-US"/>
          </a:p>
        </p:txBody>
      </p:sp>
      <p:cxnSp>
        <p:nvCxnSpPr>
          <p:cNvPr id="12" name="Straight Connector 11">
            <a:extLst>
              <a:ext uri="{FF2B5EF4-FFF2-40B4-BE49-F238E27FC236}">
                <a16:creationId xmlns:a16="http://schemas.microsoft.com/office/drawing/2014/main" id="{2AEBFC7B-CBE7-4A28-B5FB-AD1E249DC60A}"/>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28D936B-F655-4ED1-96EF-CAE152D73B8B}"/>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4803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7D5B-774B-49B1-88CA-2F2D5A14F529}"/>
              </a:ext>
            </a:extLst>
          </p:cNvPr>
          <p:cNvSpPr>
            <a:spLocks noGrp="1"/>
          </p:cNvSpPr>
          <p:nvPr>
            <p:ph type="title"/>
          </p:nvPr>
        </p:nvSpPr>
        <p:spPr>
          <a:xfrm>
            <a:off x="0" y="0"/>
            <a:ext cx="10515600" cy="132556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3394F5-D9D5-409D-802B-E9B2691785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FC136C-8BA5-4397-86D6-2856DE3BE31F}"/>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65712E54-7C95-4A26-B044-F1A8D9FFA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050831-D2F4-4490-BFBB-65FEAB8414F1}"/>
              </a:ext>
            </a:extLst>
          </p:cNvPr>
          <p:cNvSpPr>
            <a:spLocks noGrp="1"/>
          </p:cNvSpPr>
          <p:nvPr>
            <p:ph type="sldNum" sz="quarter" idx="12"/>
          </p:nvPr>
        </p:nvSpPr>
        <p:spPr/>
        <p:txBody>
          <a:bodyPr/>
          <a:lstStyle/>
          <a:p>
            <a:fld id="{2D34561F-DAEF-4328-B038-C9857D95DE62}" type="slidenum">
              <a:rPr lang="en-US" smtClean="0"/>
              <a:t>‹#›</a:t>
            </a:fld>
            <a:endParaRPr lang="en-US"/>
          </a:p>
        </p:txBody>
      </p:sp>
      <p:cxnSp>
        <p:nvCxnSpPr>
          <p:cNvPr id="11" name="Straight Connector 10">
            <a:extLst>
              <a:ext uri="{FF2B5EF4-FFF2-40B4-BE49-F238E27FC236}">
                <a16:creationId xmlns:a16="http://schemas.microsoft.com/office/drawing/2014/main" id="{0D5E055C-A547-48FC-B827-DA2347D08D03}"/>
              </a:ext>
            </a:extLst>
          </p:cNvPr>
          <p:cNvCxnSpPr>
            <a:cxnSpLocks/>
          </p:cNvCxnSpPr>
          <p:nvPr/>
        </p:nvCxnSpPr>
        <p:spPr>
          <a:xfrm>
            <a:off x="0" y="6284422"/>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F9E8C7E-D37A-4EAA-93D9-0A70FC07941D}"/>
              </a:ext>
            </a:extLst>
          </p:cNvPr>
          <p:cNvSpPr/>
          <p:nvPr/>
        </p:nvSpPr>
        <p:spPr>
          <a:xfrm>
            <a:off x="0" y="1325563"/>
            <a:ext cx="12192000" cy="4931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5406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33983A-4CE3-42B8-AC3B-831ED64516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FD74E6-9C89-4726-B217-7681B80F3A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6D80F2-9E13-4A99-992C-841953EDD5EC}"/>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49A6F733-CCA2-4278-ADAF-EA4FCD64CE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1AF2D5-85C4-4C85-9BB5-EDE37221B03C}"/>
              </a:ext>
            </a:extLst>
          </p:cNvPr>
          <p:cNvSpPr>
            <a:spLocks noGrp="1"/>
          </p:cNvSpPr>
          <p:nvPr>
            <p:ph type="sldNum" sz="quarter" idx="12"/>
          </p:nvPr>
        </p:nvSpPr>
        <p:spPr/>
        <p:txBody>
          <a:bodyPr/>
          <a:lstStyle/>
          <a:p>
            <a:fld id="{2D34561F-DAEF-4328-B038-C9857D95DE62}" type="slidenum">
              <a:rPr lang="en-US" smtClean="0"/>
              <a:t>‹#›</a:t>
            </a:fld>
            <a:endParaRPr lang="en-US"/>
          </a:p>
        </p:txBody>
      </p:sp>
    </p:spTree>
    <p:extLst>
      <p:ext uri="{BB962C8B-B14F-4D97-AF65-F5344CB8AC3E}">
        <p14:creationId xmlns:p14="http://schemas.microsoft.com/office/powerpoint/2010/main" val="3779914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93733E-64DE-4FBF-810E-85862E37954E}"/>
              </a:ext>
            </a:extLst>
          </p:cNvPr>
          <p:cNvSpPr/>
          <p:nvPr/>
        </p:nvSpPr>
        <p:spPr>
          <a:xfrm>
            <a:off x="0" y="0"/>
            <a:ext cx="121920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3C822A-F24D-441A-931D-665FD66CF0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894D68-EC8B-4628-83EE-266DB71AA0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414D4E-F96A-478C-AC32-959425788154}"/>
              </a:ext>
            </a:extLst>
          </p:cNvPr>
          <p:cNvSpPr>
            <a:spLocks noGrp="1"/>
          </p:cNvSpPr>
          <p:nvPr>
            <p:ph type="dt" sz="half" idx="10"/>
          </p:nvPr>
        </p:nvSpPr>
        <p:spPr/>
        <p:txBody>
          <a:body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BBB175C4-9728-4951-A267-4CDFC2B78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B26CFD-57F9-4C7D-853C-6ED091D5EB22}"/>
              </a:ext>
            </a:extLst>
          </p:cNvPr>
          <p:cNvSpPr>
            <a:spLocks noGrp="1"/>
          </p:cNvSpPr>
          <p:nvPr>
            <p:ph type="sldNum" sz="quarter" idx="12"/>
          </p:nvPr>
        </p:nvSpPr>
        <p:spPr/>
        <p:txBody>
          <a:bodyPr/>
          <a:lstStyle>
            <a:lvl1pPr>
              <a:defRPr/>
            </a:lvl1pPr>
          </a:lstStyle>
          <a:p>
            <a:fld id="{2D34561F-DAEF-4328-B038-C9857D95DE62}" type="slidenum">
              <a:rPr lang="en-US" smtClean="0"/>
              <a:t>‹#›</a:t>
            </a:fld>
            <a:endParaRPr lang="en-US"/>
          </a:p>
        </p:txBody>
      </p:sp>
      <p:cxnSp>
        <p:nvCxnSpPr>
          <p:cNvPr id="8" name="Straight Connector 7">
            <a:extLst>
              <a:ext uri="{FF2B5EF4-FFF2-40B4-BE49-F238E27FC236}">
                <a16:creationId xmlns:a16="http://schemas.microsoft.com/office/drawing/2014/main" id="{221F38A6-3386-49F5-BA44-8E3BD79804C8}"/>
              </a:ext>
            </a:extLst>
          </p:cNvPr>
          <p:cNvCxnSpPr>
            <a:cxnSpLocks/>
          </p:cNvCxnSpPr>
          <p:nvPr/>
        </p:nvCxnSpPr>
        <p:spPr>
          <a:xfrm>
            <a:off x="0" y="3602038"/>
            <a:ext cx="1219200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029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138968-2CB7-42C7-B980-89329052E5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FD99C4-C84B-464B-BC8A-CFCC052518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CD8454-7726-4DED-9C0E-B71BF3642E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2245A-E42E-4EC2-A493-CD066EE4495D}" type="datetimeFigureOut">
              <a:rPr lang="en-US" smtClean="0"/>
              <a:t>5/14/2024</a:t>
            </a:fld>
            <a:endParaRPr lang="en-US"/>
          </a:p>
        </p:txBody>
      </p:sp>
      <p:sp>
        <p:nvSpPr>
          <p:cNvPr id="5" name="Footer Placeholder 4">
            <a:extLst>
              <a:ext uri="{FF2B5EF4-FFF2-40B4-BE49-F238E27FC236}">
                <a16:creationId xmlns:a16="http://schemas.microsoft.com/office/drawing/2014/main" id="{1297F007-43D3-44A9-8159-FA99252973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572668-349D-4A65-833E-BD0794F49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4561F-DAEF-4328-B038-C9857D95DE62}" type="slidenum">
              <a:rPr lang="en-US" smtClean="0"/>
              <a:t>‹#›</a:t>
            </a:fld>
            <a:endParaRPr lang="en-US"/>
          </a:p>
        </p:txBody>
      </p:sp>
    </p:spTree>
    <p:extLst>
      <p:ext uri="{BB962C8B-B14F-4D97-AF65-F5344CB8AC3E}">
        <p14:creationId xmlns:p14="http://schemas.microsoft.com/office/powerpoint/2010/main" val="96261808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politico.com/story/2017/08/29/illinois-public-schools-funding-242144" TargetMode="External"/><Relationship Id="rId2" Type="http://schemas.openxmlformats.org/officeDocument/2006/relationships/hyperlink" Target="https://fordhaminstitute.org/national/research/think-again-education-funding-america-still-unequal"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hyperlink" Target="https://nepc.colorado.edu/review/education-fundin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hyperlink" Target="https://en.wikipedia.org/wiki/Lost_Highway_(Bon_Jovi_album)" TargetMode="Externa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jpg"/><Relationship Id="rId5" Type="http://schemas.openxmlformats.org/officeDocument/2006/relationships/image" Target="../media/image18.emf"/><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image" Target="../media/image23.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01%20No%20Such%20Thing.m4a" TargetMode="External"/><Relationship Id="rId5" Type="http://schemas.openxmlformats.org/officeDocument/2006/relationships/image" Target="../media/image22.emf"/><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image" Target="../media/image26.jp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13%20Motownphilly.m4a" TargetMode="External"/><Relationship Id="rId5" Type="http://schemas.openxmlformats.org/officeDocument/2006/relationships/image" Target="../media/image25.emf"/><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honorscode.blogspot.com/2014/02/proving-groups-will-gate-warlords.html" TargetMode="External"/><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hyperlink" Target="https://creativecommons.org/licenses/by-nc-nd/3.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https://creativecommons.org/licenses/by-nc-nd/3.0/" TargetMode="External"/><Relationship Id="rId4" Type="http://schemas.openxmlformats.org/officeDocument/2006/relationships/hyperlink" Target="http://honorscode.blogspot.com/2014/02/proving-groups-will-gate-warlords.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www.schoolfinancedata.org/dcdviz1/"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schoolfinancedata.org/dcdviz1/"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schoolfinancedata.org/dcdviz1/"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schoolfinancedata.org/dcdviz1/"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schoolfinancedata.org/dcdviz1/"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schoolfinancedata.org/visualization1/"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schoolfinancedata.org/visualization1/"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dese.mo.gov/media/pdf/missouri-school-funding-march-2023" TargetMode="External"/><Relationship Id="rId2" Type="http://schemas.openxmlformats.org/officeDocument/2006/relationships/hyperlink" Target="https://jlarc.virginia.gov/landing-2023-virginias-k-12-funding-formula.asp" TargetMode="External"/><Relationship Id="rId1" Type="http://schemas.openxmlformats.org/officeDocument/2006/relationships/slideLayout" Target="../slideLayouts/slideLayout2.xml"/><Relationship Id="rId4" Type="http://schemas.openxmlformats.org/officeDocument/2006/relationships/hyperlink" Target="https://www.njpp.org/publications/report/unlocking-academic-success-revitalizing-new-jerseys-school-funding-formula-for-student-achievement/"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education.delaware.gov/wp-content/uploads/2023/12/23-22933_1_Delaware_Full_Report-FMT-ed103023-Version-2.pdf" TargetMode="External"/><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hyperlink" Target="https://carsey.unh.edu/sites/default/files/media/2020/06/20-11882_5._primer_statevignettes_kansas_air_formatted_v5.pdf" TargetMode="External"/><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A6AB0-7DC3-92A1-4777-44B306BA984B}"/>
              </a:ext>
            </a:extLst>
          </p:cNvPr>
          <p:cNvSpPr>
            <a:spLocks noGrp="1"/>
          </p:cNvSpPr>
          <p:nvPr>
            <p:ph type="ctrTitle"/>
          </p:nvPr>
        </p:nvSpPr>
        <p:spPr/>
        <p:txBody>
          <a:bodyPr/>
          <a:lstStyle/>
          <a:p>
            <a:r>
              <a:rPr lang="en-US" b="1" dirty="0">
                <a:solidFill>
                  <a:schemeClr val="bg2"/>
                </a:solidFill>
              </a:rPr>
              <a:t>School Finance 101</a:t>
            </a:r>
            <a:br>
              <a:rPr lang="en-US" b="1" dirty="0">
                <a:solidFill>
                  <a:schemeClr val="bg2"/>
                </a:solidFill>
              </a:rPr>
            </a:br>
            <a:r>
              <a:rPr lang="en-US" b="1" dirty="0">
                <a:solidFill>
                  <a:schemeClr val="bg2"/>
                </a:solidFill>
              </a:rPr>
              <a:t>2023 Version</a:t>
            </a:r>
          </a:p>
        </p:txBody>
      </p:sp>
      <p:sp>
        <p:nvSpPr>
          <p:cNvPr id="3" name="Subtitle 2">
            <a:extLst>
              <a:ext uri="{FF2B5EF4-FFF2-40B4-BE49-F238E27FC236}">
                <a16:creationId xmlns:a16="http://schemas.microsoft.com/office/drawing/2014/main" id="{BA441D60-C1AD-BED6-57F7-538BD19836F9}"/>
              </a:ext>
            </a:extLst>
          </p:cNvPr>
          <p:cNvSpPr>
            <a:spLocks noGrp="1"/>
          </p:cNvSpPr>
          <p:nvPr>
            <p:ph type="subTitle" idx="1"/>
          </p:nvPr>
        </p:nvSpPr>
        <p:spPr>
          <a:xfrm>
            <a:off x="1523999" y="3602037"/>
            <a:ext cx="9440411" cy="2387599"/>
          </a:xfrm>
        </p:spPr>
        <p:txBody>
          <a:bodyPr>
            <a:normAutofit/>
          </a:bodyPr>
          <a:lstStyle/>
          <a:p>
            <a:r>
              <a:rPr lang="en-US" sz="3200" i="1" dirty="0">
                <a:solidFill>
                  <a:schemeClr val="accent4"/>
                </a:solidFill>
              </a:rPr>
              <a:t>Let’s Party Like it’s 2008!</a:t>
            </a:r>
          </a:p>
          <a:p>
            <a:endParaRPr lang="en-US" dirty="0">
              <a:solidFill>
                <a:schemeClr val="bg2"/>
              </a:solidFill>
            </a:endParaRPr>
          </a:p>
          <a:p>
            <a:endParaRPr lang="en-US" dirty="0">
              <a:solidFill>
                <a:schemeClr val="bg2"/>
              </a:solidFill>
            </a:endParaRPr>
          </a:p>
          <a:p>
            <a:r>
              <a:rPr lang="en-US" dirty="0">
                <a:solidFill>
                  <a:schemeClr val="bg2"/>
                </a:solidFill>
              </a:rPr>
              <a:t>Bruce D. Baker</a:t>
            </a:r>
          </a:p>
          <a:p>
            <a:endParaRPr lang="en-US" dirty="0">
              <a:solidFill>
                <a:schemeClr val="bg2"/>
              </a:solidFill>
            </a:endParaRPr>
          </a:p>
        </p:txBody>
      </p:sp>
      <p:pic>
        <p:nvPicPr>
          <p:cNvPr id="4" name="Picture 2" descr="The cover artwork of Taylor Swift's 2008 album Fearless, showing Swift's side profile with blonde curly hair. An action shot, her hair appears to burst outwards.">
            <a:extLst>
              <a:ext uri="{FF2B5EF4-FFF2-40B4-BE49-F238E27FC236}">
                <a16:creationId xmlns:a16="http://schemas.microsoft.com/office/drawing/2014/main" id="{C3C23E47-1E8A-23A5-5E1F-94C7EA053A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518" y="4161582"/>
            <a:ext cx="1408958" cy="14089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EEC95BA-7692-43FA-FD0D-E91DCDBEBFE2}"/>
              </a:ext>
            </a:extLst>
          </p:cNvPr>
          <p:cNvPicPr>
            <a:picLocks noChangeAspect="1"/>
          </p:cNvPicPr>
          <p:nvPr/>
        </p:nvPicPr>
        <p:blipFill>
          <a:blip r:embed="rId5"/>
          <a:stretch>
            <a:fillRect/>
          </a:stretch>
        </p:blipFill>
        <p:spPr>
          <a:xfrm>
            <a:off x="4828508" y="4656393"/>
            <a:ext cx="7162800" cy="2105025"/>
          </a:xfrm>
          <a:prstGeom prst="rect">
            <a:avLst/>
          </a:prstGeom>
        </p:spPr>
      </p:pic>
      <p:pic>
        <p:nvPicPr>
          <p:cNvPr id="6" name="Picture 5">
            <a:extLst>
              <a:ext uri="{FF2B5EF4-FFF2-40B4-BE49-F238E27FC236}">
                <a16:creationId xmlns:a16="http://schemas.microsoft.com/office/drawing/2014/main" id="{75BD718E-097C-7431-9BCC-D1827D1B58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692" y="137329"/>
            <a:ext cx="1854611" cy="1854611"/>
          </a:xfrm>
          <a:prstGeom prst="rect">
            <a:avLst/>
          </a:prstGeom>
        </p:spPr>
      </p:pic>
      <p:pic>
        <p:nvPicPr>
          <p:cNvPr id="7" name="Picture 6">
            <a:extLst>
              <a:ext uri="{FF2B5EF4-FFF2-40B4-BE49-F238E27FC236}">
                <a16:creationId xmlns:a16="http://schemas.microsoft.com/office/drawing/2014/main" id="{CDB48204-5285-AF86-EA87-7CE2EA1EAC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10738" y="169655"/>
            <a:ext cx="1580570" cy="2370855"/>
          </a:xfrm>
          <a:prstGeom prst="rect">
            <a:avLst/>
          </a:prstGeom>
        </p:spPr>
      </p:pic>
      <p:pic>
        <p:nvPicPr>
          <p:cNvPr id="8" name="03 Love Story (Taylor_s Version)">
            <a:hlinkClick r:id="" action="ppaction://media"/>
            <a:extLst>
              <a:ext uri="{FF2B5EF4-FFF2-40B4-BE49-F238E27FC236}">
                <a16:creationId xmlns:a16="http://schemas.microsoft.com/office/drawing/2014/main" id="{83740F16-A91B-D456-678A-F962D4CC79D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343750" y="5858933"/>
            <a:ext cx="430272" cy="430272"/>
          </a:xfrm>
          <a:prstGeom prst="rect">
            <a:avLst/>
          </a:prstGeom>
        </p:spPr>
      </p:pic>
    </p:spTree>
    <p:extLst>
      <p:ext uri="{BB962C8B-B14F-4D97-AF65-F5344CB8AC3E}">
        <p14:creationId xmlns:p14="http://schemas.microsoft.com/office/powerpoint/2010/main" val="140432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8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BF230-6D25-3BEF-23F8-B07F7CCC9BF5}"/>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39900DE-E63B-B695-773C-8E143907D1C3}"/>
              </a:ext>
            </a:extLst>
          </p:cNvPr>
          <p:cNvSpPr>
            <a:spLocks noGrp="1"/>
          </p:cNvSpPr>
          <p:nvPr>
            <p:ph idx="1"/>
          </p:nvPr>
        </p:nvSpPr>
        <p:spPr/>
        <p:txBody>
          <a:bodyPr/>
          <a:lstStyle/>
          <a:p>
            <a:r>
              <a:rPr lang="en-US" dirty="0"/>
              <a:t>Current Trends &amp; Cutting through the BS</a:t>
            </a:r>
          </a:p>
          <a:p>
            <a:r>
              <a:rPr lang="en-US" dirty="0"/>
              <a:t>Toward a common understanding of school finance</a:t>
            </a:r>
          </a:p>
          <a:p>
            <a:r>
              <a:rPr lang="en-US" dirty="0"/>
              <a:t>Using SFID and NECM to inform school finance reform and litigation</a:t>
            </a:r>
          </a:p>
          <a:p>
            <a:r>
              <a:rPr lang="en-US" dirty="0"/>
              <a:t>State specific analyses with SFID and NECM</a:t>
            </a:r>
          </a:p>
          <a:p>
            <a:r>
              <a:rPr lang="en-US" dirty="0"/>
              <a:t>State specific projects, modeling and analyses to inform policy &amp; reform</a:t>
            </a:r>
          </a:p>
          <a:p>
            <a:r>
              <a:rPr lang="en-US" dirty="0"/>
              <a:t>Summary</a:t>
            </a:r>
          </a:p>
          <a:p>
            <a:endParaRPr lang="en-US" dirty="0"/>
          </a:p>
          <a:p>
            <a:endParaRPr lang="en-US" dirty="0"/>
          </a:p>
        </p:txBody>
      </p:sp>
    </p:spTree>
    <p:extLst>
      <p:ext uri="{BB962C8B-B14F-4D97-AF65-F5344CB8AC3E}">
        <p14:creationId xmlns:p14="http://schemas.microsoft.com/office/powerpoint/2010/main" val="1694747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399C7-1C2F-7449-6BE6-A0D4E7298366}"/>
              </a:ext>
            </a:extLst>
          </p:cNvPr>
          <p:cNvSpPr>
            <a:spLocks noGrp="1"/>
          </p:cNvSpPr>
          <p:nvPr>
            <p:ph type="title"/>
          </p:nvPr>
        </p:nvSpPr>
        <p:spPr/>
        <p:txBody>
          <a:bodyPr/>
          <a:lstStyle/>
          <a:p>
            <a:r>
              <a:rPr lang="en-US" b="1" dirty="0">
                <a:solidFill>
                  <a:schemeClr val="bg2"/>
                </a:solidFill>
              </a:rPr>
              <a:t>Current Status &amp; Trends</a:t>
            </a:r>
          </a:p>
        </p:txBody>
      </p:sp>
      <p:sp>
        <p:nvSpPr>
          <p:cNvPr id="4" name="Text Placeholder 3">
            <a:extLst>
              <a:ext uri="{FF2B5EF4-FFF2-40B4-BE49-F238E27FC236}">
                <a16:creationId xmlns:a16="http://schemas.microsoft.com/office/drawing/2014/main" id="{1A9F9930-F4BE-EDF4-8F72-B6D19EA165DC}"/>
              </a:ext>
            </a:extLst>
          </p:cNvPr>
          <p:cNvSpPr>
            <a:spLocks noGrp="1"/>
          </p:cNvSpPr>
          <p:nvPr>
            <p:ph type="body" idx="1"/>
          </p:nvPr>
        </p:nvSpPr>
        <p:spPr>
          <a:xfrm>
            <a:off x="831850" y="4562475"/>
            <a:ext cx="10515600" cy="1500187"/>
          </a:xfrm>
        </p:spPr>
        <p:txBody>
          <a:bodyPr/>
          <a:lstStyle/>
          <a:p>
            <a:r>
              <a:rPr lang="en-US" dirty="0">
                <a:solidFill>
                  <a:schemeClr val="bg2">
                    <a:lumMod val="90000"/>
                  </a:schemeClr>
                </a:solidFill>
              </a:rPr>
              <a:t>Let’s party like it’s 2008!!!</a:t>
            </a:r>
          </a:p>
        </p:txBody>
      </p:sp>
    </p:spTree>
    <p:extLst>
      <p:ext uri="{BB962C8B-B14F-4D97-AF65-F5344CB8AC3E}">
        <p14:creationId xmlns:p14="http://schemas.microsoft.com/office/powerpoint/2010/main" val="819167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7341A-DB8C-B022-723E-EFAF6C959666}"/>
              </a:ext>
            </a:extLst>
          </p:cNvPr>
          <p:cNvSpPr>
            <a:spLocks noGrp="1"/>
          </p:cNvSpPr>
          <p:nvPr>
            <p:ph type="title"/>
          </p:nvPr>
        </p:nvSpPr>
        <p:spPr/>
        <p:txBody>
          <a:bodyPr>
            <a:normAutofit fontScale="90000"/>
          </a:bodyPr>
          <a:lstStyle/>
          <a:p>
            <a:r>
              <a:rPr lang="en-US" dirty="0"/>
              <a:t>According to a Recent TB Fordham Institute Report</a:t>
            </a:r>
            <a:br>
              <a:rPr lang="en-US" dirty="0"/>
            </a:br>
            <a:r>
              <a:rPr lang="en-US" sz="1600" dirty="0">
                <a:hlinkClick r:id="rId2"/>
              </a:rPr>
              <a:t>https://fordhaminstitute.org/national/research/think-again-education-funding-america-still-unequal</a:t>
            </a:r>
            <a:r>
              <a:rPr lang="en-US" sz="1600" dirty="0"/>
              <a:t> </a:t>
            </a:r>
          </a:p>
        </p:txBody>
      </p:sp>
      <p:sp>
        <p:nvSpPr>
          <p:cNvPr id="3" name="Content Placeholder 2">
            <a:extLst>
              <a:ext uri="{FF2B5EF4-FFF2-40B4-BE49-F238E27FC236}">
                <a16:creationId xmlns:a16="http://schemas.microsoft.com/office/drawing/2014/main" id="{985EB190-4DC4-AAE6-31AC-9299517C7716}"/>
              </a:ext>
            </a:extLst>
          </p:cNvPr>
          <p:cNvSpPr>
            <a:spLocks noGrp="1"/>
          </p:cNvSpPr>
          <p:nvPr>
            <p:ph idx="1"/>
          </p:nvPr>
        </p:nvSpPr>
        <p:spPr>
          <a:xfrm>
            <a:off x="211668" y="1537759"/>
            <a:ext cx="8492066" cy="4351338"/>
          </a:xfrm>
        </p:spPr>
        <p:txBody>
          <a:bodyPr>
            <a:normAutofit fontScale="77500" lnSpcReduction="20000"/>
          </a:bodyPr>
          <a:lstStyle/>
          <a:p>
            <a:r>
              <a:rPr lang="en-US" dirty="0"/>
              <a:t>School funding has risen dramatically over the last few decades, especially in schools serving more students from low-income families.</a:t>
            </a:r>
          </a:p>
          <a:p>
            <a:pPr lvl="1"/>
            <a:r>
              <a:rPr lang="en-US" dirty="0"/>
              <a:t>The only state where spending in schools serving poorer students is still markedly lower than in those serving wealthier ones is </a:t>
            </a:r>
            <a:r>
              <a:rPr lang="en-US" b="1" dirty="0"/>
              <a:t>Illinois</a:t>
            </a:r>
            <a:r>
              <a:rPr lang="en-US" dirty="0"/>
              <a:t>, which </a:t>
            </a:r>
            <a:r>
              <a:rPr lang="en-US" dirty="0">
                <a:hlinkClick r:id="rId3"/>
              </a:rPr>
              <a:t>enacted</a:t>
            </a:r>
            <a:r>
              <a:rPr lang="en-US" dirty="0"/>
              <a:t> school funding reforms in 2017</a:t>
            </a:r>
          </a:p>
          <a:p>
            <a:pPr lvl="1"/>
            <a:r>
              <a:rPr lang="en-US" dirty="0"/>
              <a:t>Because funding is already progressive, improving the outcomes of lower-performing students requires reforms to make schools more efficient using the funds they already have and/or allocating funding even more progressively.</a:t>
            </a:r>
          </a:p>
          <a:p>
            <a:r>
              <a:rPr lang="en-US" dirty="0"/>
              <a:t>School-finance reforms and, to a lesser extent, increases in federal education funding have </a:t>
            </a:r>
            <a:r>
              <a:rPr lang="en-US" b="1" dirty="0">
                <a:solidFill>
                  <a:srgbClr val="FF0000"/>
                </a:solidFill>
              </a:rPr>
              <a:t>eliminated the gaps between schools serving more- and less-affluent students</a:t>
            </a:r>
            <a:r>
              <a:rPr lang="en-US" dirty="0"/>
              <a:t>, at least when those schools are within the same state.</a:t>
            </a:r>
          </a:p>
          <a:p>
            <a:r>
              <a:rPr lang="en-US" dirty="0">
                <a:effectLst/>
              </a:rPr>
              <a:t>“Adequacy” is an inherently subjective, unscientific concept.</a:t>
            </a:r>
            <a:r>
              <a:rPr lang="en-US" dirty="0"/>
              <a:t> Consequently, what constitutes “adequate” funding will inevitably be contested and variable across communities.</a:t>
            </a:r>
          </a:p>
        </p:txBody>
      </p:sp>
      <p:pic>
        <p:nvPicPr>
          <p:cNvPr id="5" name="Picture 4">
            <a:extLst>
              <a:ext uri="{FF2B5EF4-FFF2-40B4-BE49-F238E27FC236}">
                <a16:creationId xmlns:a16="http://schemas.microsoft.com/office/drawing/2014/main" id="{BF975726-77D2-EF48-3873-AF03397703CF}"/>
              </a:ext>
            </a:extLst>
          </p:cNvPr>
          <p:cNvPicPr>
            <a:picLocks noChangeAspect="1"/>
          </p:cNvPicPr>
          <p:nvPr/>
        </p:nvPicPr>
        <p:blipFill>
          <a:blip r:embed="rId4"/>
          <a:stretch>
            <a:fillRect/>
          </a:stretch>
        </p:blipFill>
        <p:spPr>
          <a:xfrm>
            <a:off x="9127695" y="1896533"/>
            <a:ext cx="2530903" cy="3275058"/>
          </a:xfrm>
          <a:prstGeom prst="rect">
            <a:avLst/>
          </a:prstGeom>
        </p:spPr>
      </p:pic>
    </p:spTree>
    <p:extLst>
      <p:ext uri="{BB962C8B-B14F-4D97-AF65-F5344CB8AC3E}">
        <p14:creationId xmlns:p14="http://schemas.microsoft.com/office/powerpoint/2010/main" val="386889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0FAEE-F965-4C30-85F1-19970210369E}"/>
              </a:ext>
            </a:extLst>
          </p:cNvPr>
          <p:cNvSpPr>
            <a:spLocks noGrp="1"/>
          </p:cNvSpPr>
          <p:nvPr>
            <p:ph type="title"/>
          </p:nvPr>
        </p:nvSpPr>
        <p:spPr/>
        <p:txBody>
          <a:bodyPr/>
          <a:lstStyle/>
          <a:p>
            <a:r>
              <a:rPr lang="en-US" b="1" dirty="0"/>
              <a:t>Indicators of State School Finance Systems</a:t>
            </a:r>
          </a:p>
        </p:txBody>
      </p:sp>
      <p:sp>
        <p:nvSpPr>
          <p:cNvPr id="3" name="Content Placeholder 2">
            <a:extLst>
              <a:ext uri="{FF2B5EF4-FFF2-40B4-BE49-F238E27FC236}">
                <a16:creationId xmlns:a16="http://schemas.microsoft.com/office/drawing/2014/main" id="{1743CDF5-60C8-429C-8A79-38537917B72C}"/>
              </a:ext>
            </a:extLst>
          </p:cNvPr>
          <p:cNvSpPr>
            <a:spLocks noGrp="1"/>
          </p:cNvSpPr>
          <p:nvPr>
            <p:ph idx="1"/>
          </p:nvPr>
        </p:nvSpPr>
        <p:spPr>
          <a:xfrm>
            <a:off x="151002" y="1690688"/>
            <a:ext cx="8531180" cy="4486275"/>
          </a:xfrm>
        </p:spPr>
        <p:txBody>
          <a:bodyPr>
            <a:normAutofit fontScale="85000" lnSpcReduction="20000"/>
          </a:bodyPr>
          <a:lstStyle/>
          <a:p>
            <a:r>
              <a:rPr lang="en-US" b="1" dirty="0"/>
              <a:t>Educational Effort</a:t>
            </a:r>
          </a:p>
          <a:p>
            <a:pPr lvl="1"/>
            <a:r>
              <a:rPr lang="en-US" dirty="0"/>
              <a:t>Education spending share of aggregate personal income</a:t>
            </a:r>
          </a:p>
          <a:p>
            <a:pPr lvl="1"/>
            <a:r>
              <a:rPr lang="en-US" dirty="0"/>
              <a:t>Education spending share of gross domestic product (state)</a:t>
            </a:r>
          </a:p>
          <a:p>
            <a:r>
              <a:rPr lang="en-US" b="1" dirty="0"/>
              <a:t>Spending (revenue &amp; key resource) Progressiveness</a:t>
            </a:r>
          </a:p>
          <a:p>
            <a:pPr lvl="1"/>
            <a:r>
              <a:rPr lang="en-US" dirty="0"/>
              <a:t>Ratio of resources (per pupil) available in higher versus lower poverty settings (basically a regression slope)</a:t>
            </a:r>
          </a:p>
          <a:p>
            <a:pPr lvl="2"/>
            <a:r>
              <a:rPr lang="en-US" dirty="0"/>
              <a:t>Descriptive regression model of “what is” (in terms of resource distribution)</a:t>
            </a:r>
          </a:p>
          <a:p>
            <a:pPr lvl="2"/>
            <a:r>
              <a:rPr lang="en-US" dirty="0"/>
              <a:t>Method can be used between and/or within districts</a:t>
            </a:r>
          </a:p>
          <a:p>
            <a:pPr lvl="1"/>
            <a:r>
              <a:rPr lang="en-US" dirty="0"/>
              <a:t>Per Pupil Spending, State &amp; Local Revenue, Staffing Ratios</a:t>
            </a:r>
          </a:p>
          <a:p>
            <a:r>
              <a:rPr lang="en-US" b="1" dirty="0"/>
              <a:t>Relative Adequacy  / Equal Opportunity</a:t>
            </a:r>
          </a:p>
          <a:p>
            <a:pPr lvl="1"/>
            <a:r>
              <a:rPr lang="en-US" dirty="0"/>
              <a:t>Ratio of current spending to spending predicted to be needed (based on education cost model) to achieve national mean outcomes in reading and math.</a:t>
            </a:r>
          </a:p>
          <a:p>
            <a:pPr lvl="2"/>
            <a:r>
              <a:rPr lang="en-US" dirty="0"/>
              <a:t>By including outcome measures, allows estimation of “what should be” for comparison with “what is”</a:t>
            </a:r>
          </a:p>
        </p:txBody>
      </p:sp>
      <p:pic>
        <p:nvPicPr>
          <p:cNvPr id="5" name="Picture 4">
            <a:extLst>
              <a:ext uri="{FF2B5EF4-FFF2-40B4-BE49-F238E27FC236}">
                <a16:creationId xmlns:a16="http://schemas.microsoft.com/office/drawing/2014/main" id="{29ABE778-76A3-4103-B471-D8B8D8298A48}"/>
              </a:ext>
            </a:extLst>
          </p:cNvPr>
          <p:cNvPicPr>
            <a:picLocks noChangeAspect="1"/>
          </p:cNvPicPr>
          <p:nvPr/>
        </p:nvPicPr>
        <p:blipFill>
          <a:blip r:embed="rId3"/>
          <a:stretch>
            <a:fillRect/>
          </a:stretch>
        </p:blipFill>
        <p:spPr>
          <a:xfrm>
            <a:off x="8682182" y="1690688"/>
            <a:ext cx="3246516" cy="4202546"/>
          </a:xfrm>
          <a:prstGeom prst="rect">
            <a:avLst/>
          </a:prstGeom>
        </p:spPr>
      </p:pic>
    </p:spTree>
    <p:extLst>
      <p:ext uri="{BB962C8B-B14F-4D97-AF65-F5344CB8AC3E}">
        <p14:creationId xmlns:p14="http://schemas.microsoft.com/office/powerpoint/2010/main" val="4257760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E658-7482-FCD1-7311-9054EE4C2F46}"/>
              </a:ext>
            </a:extLst>
          </p:cNvPr>
          <p:cNvSpPr>
            <a:spLocks noGrp="1"/>
          </p:cNvSpPr>
          <p:nvPr>
            <p:ph type="title"/>
          </p:nvPr>
        </p:nvSpPr>
        <p:spPr/>
        <p:txBody>
          <a:bodyPr/>
          <a:lstStyle/>
          <a:p>
            <a:r>
              <a:rPr lang="en-US" dirty="0"/>
              <a:t>How hard are states trying? </a:t>
            </a:r>
          </a:p>
        </p:txBody>
      </p:sp>
      <p:pic>
        <p:nvPicPr>
          <p:cNvPr id="3" name="Picture 2">
            <a:extLst>
              <a:ext uri="{FF2B5EF4-FFF2-40B4-BE49-F238E27FC236}">
                <a16:creationId xmlns:a16="http://schemas.microsoft.com/office/drawing/2014/main" id="{2EFBA4AB-3328-7D0C-BCF6-0DFE4243709F}"/>
              </a:ext>
            </a:extLst>
          </p:cNvPr>
          <p:cNvPicPr>
            <a:picLocks noChangeAspect="1"/>
          </p:cNvPicPr>
          <p:nvPr/>
        </p:nvPicPr>
        <p:blipFill>
          <a:blip r:embed="rId2"/>
          <a:stretch>
            <a:fillRect/>
          </a:stretch>
        </p:blipFill>
        <p:spPr>
          <a:xfrm>
            <a:off x="152399" y="1384088"/>
            <a:ext cx="6543675" cy="4718297"/>
          </a:xfrm>
          <a:prstGeom prst="rect">
            <a:avLst/>
          </a:prstGeom>
        </p:spPr>
      </p:pic>
      <p:pic>
        <p:nvPicPr>
          <p:cNvPr id="4" name="Picture 3">
            <a:extLst>
              <a:ext uri="{FF2B5EF4-FFF2-40B4-BE49-F238E27FC236}">
                <a16:creationId xmlns:a16="http://schemas.microsoft.com/office/drawing/2014/main" id="{EE118B44-BE2A-3531-ED6D-2230CC75DFBC}"/>
              </a:ext>
            </a:extLst>
          </p:cNvPr>
          <p:cNvPicPr>
            <a:picLocks noChangeAspect="1"/>
          </p:cNvPicPr>
          <p:nvPr/>
        </p:nvPicPr>
        <p:blipFill>
          <a:blip r:embed="rId3"/>
          <a:stretch>
            <a:fillRect/>
          </a:stretch>
        </p:blipFill>
        <p:spPr>
          <a:xfrm>
            <a:off x="6936106" y="1384088"/>
            <a:ext cx="5103495" cy="4718297"/>
          </a:xfrm>
          <a:prstGeom prst="rect">
            <a:avLst/>
          </a:prstGeom>
        </p:spPr>
      </p:pic>
    </p:spTree>
    <p:extLst>
      <p:ext uri="{BB962C8B-B14F-4D97-AF65-F5344CB8AC3E}">
        <p14:creationId xmlns:p14="http://schemas.microsoft.com/office/powerpoint/2010/main" val="2427198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97A-6D9C-D156-6318-2C0975625DD6}"/>
              </a:ext>
            </a:extLst>
          </p:cNvPr>
          <p:cNvSpPr>
            <a:spLocks noGrp="1"/>
          </p:cNvSpPr>
          <p:nvPr>
            <p:ph type="title"/>
          </p:nvPr>
        </p:nvSpPr>
        <p:spPr/>
        <p:txBody>
          <a:bodyPr/>
          <a:lstStyle/>
          <a:p>
            <a:r>
              <a:rPr lang="en-US" dirty="0"/>
              <a:t>How Hard are States Trying?</a:t>
            </a:r>
          </a:p>
        </p:txBody>
      </p:sp>
      <p:pic>
        <p:nvPicPr>
          <p:cNvPr id="8" name="Picture 7">
            <a:extLst>
              <a:ext uri="{FF2B5EF4-FFF2-40B4-BE49-F238E27FC236}">
                <a16:creationId xmlns:a16="http://schemas.microsoft.com/office/drawing/2014/main" id="{CA4FEDE0-BDB3-998F-79DB-A6958F2510E3}"/>
              </a:ext>
            </a:extLst>
          </p:cNvPr>
          <p:cNvPicPr>
            <a:picLocks noChangeAspect="1"/>
          </p:cNvPicPr>
          <p:nvPr/>
        </p:nvPicPr>
        <p:blipFill>
          <a:blip r:embed="rId2"/>
          <a:stretch>
            <a:fillRect/>
          </a:stretch>
        </p:blipFill>
        <p:spPr>
          <a:xfrm>
            <a:off x="70020" y="1394333"/>
            <a:ext cx="5976048" cy="4354534"/>
          </a:xfrm>
          <a:prstGeom prst="rect">
            <a:avLst/>
          </a:prstGeom>
        </p:spPr>
      </p:pic>
      <p:pic>
        <p:nvPicPr>
          <p:cNvPr id="10" name="Picture 9">
            <a:extLst>
              <a:ext uri="{FF2B5EF4-FFF2-40B4-BE49-F238E27FC236}">
                <a16:creationId xmlns:a16="http://schemas.microsoft.com/office/drawing/2014/main" id="{225CDDAD-79B9-FD60-9A23-7CCECC593411}"/>
              </a:ext>
            </a:extLst>
          </p:cNvPr>
          <p:cNvPicPr>
            <a:picLocks noChangeAspect="1"/>
          </p:cNvPicPr>
          <p:nvPr/>
        </p:nvPicPr>
        <p:blipFill>
          <a:blip r:embed="rId3"/>
          <a:stretch>
            <a:fillRect/>
          </a:stretch>
        </p:blipFill>
        <p:spPr>
          <a:xfrm>
            <a:off x="6145934" y="1394332"/>
            <a:ext cx="5976046" cy="4354533"/>
          </a:xfrm>
          <a:prstGeom prst="rect">
            <a:avLst/>
          </a:prstGeom>
        </p:spPr>
      </p:pic>
    </p:spTree>
    <p:extLst>
      <p:ext uri="{BB962C8B-B14F-4D97-AF65-F5344CB8AC3E}">
        <p14:creationId xmlns:p14="http://schemas.microsoft.com/office/powerpoint/2010/main" val="304889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27B9-BC47-7D12-F1FC-81A2F06170D9}"/>
              </a:ext>
            </a:extLst>
          </p:cNvPr>
          <p:cNvSpPr>
            <a:spLocks noGrp="1"/>
          </p:cNvSpPr>
          <p:nvPr>
            <p:ph type="title"/>
          </p:nvPr>
        </p:nvSpPr>
        <p:spPr/>
        <p:txBody>
          <a:bodyPr/>
          <a:lstStyle/>
          <a:p>
            <a:r>
              <a:rPr lang="en-US" dirty="0"/>
              <a:t>How Has Spending Changed over Time?</a:t>
            </a:r>
          </a:p>
        </p:txBody>
      </p:sp>
      <p:pic>
        <p:nvPicPr>
          <p:cNvPr id="3" name="Picture 2">
            <a:extLst>
              <a:ext uri="{FF2B5EF4-FFF2-40B4-BE49-F238E27FC236}">
                <a16:creationId xmlns:a16="http://schemas.microsoft.com/office/drawing/2014/main" id="{1F067AE1-8924-0639-885D-D660A9305AA6}"/>
              </a:ext>
            </a:extLst>
          </p:cNvPr>
          <p:cNvPicPr>
            <a:picLocks noChangeAspect="1"/>
          </p:cNvPicPr>
          <p:nvPr/>
        </p:nvPicPr>
        <p:blipFill>
          <a:blip r:embed="rId2"/>
          <a:stretch>
            <a:fillRect/>
          </a:stretch>
        </p:blipFill>
        <p:spPr>
          <a:xfrm>
            <a:off x="0" y="1515534"/>
            <a:ext cx="6132323" cy="4383561"/>
          </a:xfrm>
          <a:prstGeom prst="rect">
            <a:avLst/>
          </a:prstGeom>
        </p:spPr>
      </p:pic>
      <p:pic>
        <p:nvPicPr>
          <p:cNvPr id="5" name="Picture 4">
            <a:extLst>
              <a:ext uri="{FF2B5EF4-FFF2-40B4-BE49-F238E27FC236}">
                <a16:creationId xmlns:a16="http://schemas.microsoft.com/office/drawing/2014/main" id="{6483C068-AE7C-2B9E-BBD3-0CE0384CECB6}"/>
              </a:ext>
            </a:extLst>
          </p:cNvPr>
          <p:cNvPicPr>
            <a:picLocks noChangeAspect="1"/>
          </p:cNvPicPr>
          <p:nvPr/>
        </p:nvPicPr>
        <p:blipFill>
          <a:blip r:embed="rId3"/>
          <a:stretch>
            <a:fillRect/>
          </a:stretch>
        </p:blipFill>
        <p:spPr>
          <a:xfrm>
            <a:off x="6176116" y="1515533"/>
            <a:ext cx="6015884" cy="4383561"/>
          </a:xfrm>
          <a:prstGeom prst="rect">
            <a:avLst/>
          </a:prstGeom>
        </p:spPr>
      </p:pic>
    </p:spTree>
    <p:extLst>
      <p:ext uri="{BB962C8B-B14F-4D97-AF65-F5344CB8AC3E}">
        <p14:creationId xmlns:p14="http://schemas.microsoft.com/office/powerpoint/2010/main" val="429987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6074D-E099-CA12-01DF-C1DD9CF478F2}"/>
              </a:ext>
            </a:extLst>
          </p:cNvPr>
          <p:cNvSpPr>
            <a:spLocks noGrp="1"/>
          </p:cNvSpPr>
          <p:nvPr>
            <p:ph type="title"/>
          </p:nvPr>
        </p:nvSpPr>
        <p:spPr/>
        <p:txBody>
          <a:bodyPr/>
          <a:lstStyle/>
          <a:p>
            <a:r>
              <a:rPr lang="en-US" dirty="0"/>
              <a:t>Spending Differences between Low &amp; High Poverty Districts (in same metro)</a:t>
            </a:r>
          </a:p>
        </p:txBody>
      </p:sp>
      <p:pic>
        <p:nvPicPr>
          <p:cNvPr id="4" name="Picture 3">
            <a:extLst>
              <a:ext uri="{FF2B5EF4-FFF2-40B4-BE49-F238E27FC236}">
                <a16:creationId xmlns:a16="http://schemas.microsoft.com/office/drawing/2014/main" id="{1F9B252F-224B-B11E-6E0B-0DDBAFD2EE65}"/>
              </a:ext>
            </a:extLst>
          </p:cNvPr>
          <p:cNvPicPr>
            <a:picLocks noChangeAspect="1"/>
          </p:cNvPicPr>
          <p:nvPr/>
        </p:nvPicPr>
        <p:blipFill>
          <a:blip r:embed="rId2"/>
          <a:stretch>
            <a:fillRect/>
          </a:stretch>
        </p:blipFill>
        <p:spPr>
          <a:xfrm>
            <a:off x="63613" y="1399948"/>
            <a:ext cx="6702482" cy="4791127"/>
          </a:xfrm>
          <a:prstGeom prst="rect">
            <a:avLst/>
          </a:prstGeom>
        </p:spPr>
      </p:pic>
      <p:sp>
        <p:nvSpPr>
          <p:cNvPr id="3" name="TextBox 2">
            <a:extLst>
              <a:ext uri="{FF2B5EF4-FFF2-40B4-BE49-F238E27FC236}">
                <a16:creationId xmlns:a16="http://schemas.microsoft.com/office/drawing/2014/main" id="{E1DD19D7-5709-878D-86B2-5C309F8A9CC7}"/>
              </a:ext>
            </a:extLst>
          </p:cNvPr>
          <p:cNvSpPr txBox="1"/>
          <p:nvPr/>
        </p:nvSpPr>
        <p:spPr>
          <a:xfrm>
            <a:off x="6859709" y="2218500"/>
            <a:ext cx="4395831" cy="2862322"/>
          </a:xfrm>
          <a:prstGeom prst="rect">
            <a:avLst/>
          </a:prstGeom>
          <a:noFill/>
        </p:spPr>
        <p:txBody>
          <a:bodyPr wrap="square" rtlCol="0">
            <a:spAutoFit/>
          </a:bodyPr>
          <a:lstStyle/>
          <a:p>
            <a:r>
              <a:rPr lang="en-US" i="1" dirty="0">
                <a:solidFill>
                  <a:srgbClr val="FF0000"/>
                </a:solidFill>
              </a:rPr>
              <a:t>Highest quintile of districts by poverty (within each state) on average spend about 4% above the average district and lowest poverty quintile of districts spend about 2% below the average district in the same metro area. </a:t>
            </a:r>
          </a:p>
          <a:p>
            <a:endParaRPr lang="en-US" i="1" dirty="0">
              <a:solidFill>
                <a:srgbClr val="FF0000"/>
              </a:solidFill>
            </a:endParaRPr>
          </a:p>
          <a:p>
            <a:r>
              <a:rPr lang="en-US" b="1" i="1" dirty="0">
                <a:solidFill>
                  <a:srgbClr val="FF0000"/>
                </a:solidFill>
              </a:rPr>
              <a:t>Note: That’s nowhere near what would be needed to provide equal educational opportunity! Nor is it systematic!</a:t>
            </a:r>
          </a:p>
        </p:txBody>
      </p:sp>
    </p:spTree>
    <p:extLst>
      <p:ext uri="{BB962C8B-B14F-4D97-AF65-F5344CB8AC3E}">
        <p14:creationId xmlns:p14="http://schemas.microsoft.com/office/powerpoint/2010/main" val="93759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12B5-246C-353B-95DB-5221B753887A}"/>
              </a:ext>
            </a:extLst>
          </p:cNvPr>
          <p:cNvSpPr>
            <a:spLocks noGrp="1"/>
          </p:cNvSpPr>
          <p:nvPr>
            <p:ph type="title"/>
          </p:nvPr>
        </p:nvSpPr>
        <p:spPr/>
        <p:txBody>
          <a:bodyPr/>
          <a:lstStyle/>
          <a:p>
            <a:r>
              <a:rPr lang="en-US" dirty="0"/>
              <a:t>Overall &amp; Within State Progressiveness by Race &amp; Poverty</a:t>
            </a:r>
          </a:p>
        </p:txBody>
      </p:sp>
      <p:pic>
        <p:nvPicPr>
          <p:cNvPr id="4" name="Picture 3">
            <a:extLst>
              <a:ext uri="{FF2B5EF4-FFF2-40B4-BE49-F238E27FC236}">
                <a16:creationId xmlns:a16="http://schemas.microsoft.com/office/drawing/2014/main" id="{365869CF-84A5-6807-BE59-8792BCAB018D}"/>
              </a:ext>
            </a:extLst>
          </p:cNvPr>
          <p:cNvPicPr>
            <a:picLocks noChangeAspect="1"/>
          </p:cNvPicPr>
          <p:nvPr/>
        </p:nvPicPr>
        <p:blipFill>
          <a:blip r:embed="rId2"/>
          <a:stretch>
            <a:fillRect/>
          </a:stretch>
        </p:blipFill>
        <p:spPr>
          <a:xfrm>
            <a:off x="46588" y="1397001"/>
            <a:ext cx="6049412" cy="4324294"/>
          </a:xfrm>
          <a:prstGeom prst="rect">
            <a:avLst/>
          </a:prstGeom>
        </p:spPr>
      </p:pic>
      <p:pic>
        <p:nvPicPr>
          <p:cNvPr id="3" name="Picture 2">
            <a:extLst>
              <a:ext uri="{FF2B5EF4-FFF2-40B4-BE49-F238E27FC236}">
                <a16:creationId xmlns:a16="http://schemas.microsoft.com/office/drawing/2014/main" id="{7A9DC9B5-4FA5-5276-ECB8-D4784CA94B77}"/>
              </a:ext>
            </a:extLst>
          </p:cNvPr>
          <p:cNvPicPr>
            <a:picLocks noChangeAspect="1"/>
          </p:cNvPicPr>
          <p:nvPr/>
        </p:nvPicPr>
        <p:blipFill>
          <a:blip r:embed="rId3"/>
          <a:stretch>
            <a:fillRect/>
          </a:stretch>
        </p:blipFill>
        <p:spPr>
          <a:xfrm>
            <a:off x="6096000" y="1397001"/>
            <a:ext cx="6051708" cy="4324294"/>
          </a:xfrm>
          <a:prstGeom prst="rect">
            <a:avLst/>
          </a:prstGeom>
        </p:spPr>
      </p:pic>
      <p:sp>
        <p:nvSpPr>
          <p:cNvPr id="6" name="TextBox 5">
            <a:extLst>
              <a:ext uri="{FF2B5EF4-FFF2-40B4-BE49-F238E27FC236}">
                <a16:creationId xmlns:a16="http://schemas.microsoft.com/office/drawing/2014/main" id="{CF1EA180-E8ED-2559-B79A-073516DC2C47}"/>
              </a:ext>
            </a:extLst>
          </p:cNvPr>
          <p:cNvSpPr txBox="1"/>
          <p:nvPr/>
        </p:nvSpPr>
        <p:spPr>
          <a:xfrm>
            <a:off x="46588" y="6355834"/>
            <a:ext cx="6231466" cy="369332"/>
          </a:xfrm>
          <a:prstGeom prst="rect">
            <a:avLst/>
          </a:prstGeom>
          <a:noFill/>
        </p:spPr>
        <p:txBody>
          <a:bodyPr wrap="square">
            <a:spAutoFit/>
          </a:bodyPr>
          <a:lstStyle/>
          <a:p>
            <a:r>
              <a:rPr lang="en-US" dirty="0">
                <a:hlinkClick r:id="rId4"/>
              </a:rPr>
              <a:t>https://nepc.colorado.edu/review/education-funding</a:t>
            </a:r>
            <a:r>
              <a:rPr lang="en-US" dirty="0"/>
              <a:t> </a:t>
            </a:r>
          </a:p>
        </p:txBody>
      </p:sp>
    </p:spTree>
    <p:extLst>
      <p:ext uri="{BB962C8B-B14F-4D97-AF65-F5344CB8AC3E}">
        <p14:creationId xmlns:p14="http://schemas.microsoft.com/office/powerpoint/2010/main" val="173315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00903-B0D4-FA71-0773-09C982F368BD}"/>
              </a:ext>
            </a:extLst>
          </p:cNvPr>
          <p:cNvSpPr>
            <a:spLocks noGrp="1"/>
          </p:cNvSpPr>
          <p:nvPr>
            <p:ph type="title"/>
          </p:nvPr>
        </p:nvSpPr>
        <p:spPr/>
        <p:txBody>
          <a:bodyPr/>
          <a:lstStyle/>
          <a:p>
            <a:r>
              <a:rPr lang="en-US" dirty="0"/>
              <a:t>New Jersey Spending Progressiveness</a:t>
            </a:r>
          </a:p>
        </p:txBody>
      </p:sp>
      <p:pic>
        <p:nvPicPr>
          <p:cNvPr id="3" name="Picture 2">
            <a:extLst>
              <a:ext uri="{FF2B5EF4-FFF2-40B4-BE49-F238E27FC236}">
                <a16:creationId xmlns:a16="http://schemas.microsoft.com/office/drawing/2014/main" id="{7249B946-A7EC-4FAF-5D37-82D6F7CE13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34" y="1473198"/>
            <a:ext cx="5972176" cy="43434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65B20B8-041A-4067-0C96-043CC76030D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6691" y="1473198"/>
            <a:ext cx="5972175" cy="4343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B6D93E8-012F-0526-0F38-DE61BFC6FC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9800" y="2167465"/>
            <a:ext cx="914401" cy="914401"/>
          </a:xfrm>
          <a:prstGeom prst="rect">
            <a:avLst/>
          </a:prstGeom>
        </p:spPr>
      </p:pic>
      <p:cxnSp>
        <p:nvCxnSpPr>
          <p:cNvPr id="8" name="Straight Arrow Connector 7">
            <a:extLst>
              <a:ext uri="{FF2B5EF4-FFF2-40B4-BE49-F238E27FC236}">
                <a16:creationId xmlns:a16="http://schemas.microsoft.com/office/drawing/2014/main" id="{1C21A9D0-5D08-53DF-ED9A-A0FD580EA137}"/>
              </a:ext>
            </a:extLst>
          </p:cNvPr>
          <p:cNvCxnSpPr>
            <a:cxnSpLocks/>
          </p:cNvCxnSpPr>
          <p:nvPr/>
        </p:nvCxnSpPr>
        <p:spPr>
          <a:xfrm flipH="1">
            <a:off x="3598333" y="2599267"/>
            <a:ext cx="111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003DB82-3AB6-C1F9-3139-37B8A482F455}"/>
              </a:ext>
            </a:extLst>
          </p:cNvPr>
          <p:cNvSpPr txBox="1"/>
          <p:nvPr/>
        </p:nvSpPr>
        <p:spPr>
          <a:xfrm>
            <a:off x="0" y="5818200"/>
            <a:ext cx="6231466" cy="461665"/>
          </a:xfrm>
          <a:prstGeom prst="rect">
            <a:avLst/>
          </a:prstGeom>
          <a:noFill/>
        </p:spPr>
        <p:txBody>
          <a:bodyPr wrap="square">
            <a:spAutoFit/>
          </a:bodyPr>
          <a:lstStyle/>
          <a:p>
            <a:r>
              <a:rPr lang="en-US" sz="1200" dirty="0">
                <a:hlinkClick r:id="rId7"/>
              </a:rPr>
              <a:t>https://en.wikipedia.org/wiki/Lost_Highway_(Bon_Jovi_album)</a:t>
            </a:r>
            <a:endParaRPr lang="en-US" sz="1200" dirty="0"/>
          </a:p>
          <a:p>
            <a:endParaRPr lang="en-US" sz="1200" dirty="0"/>
          </a:p>
        </p:txBody>
      </p:sp>
      <p:pic>
        <p:nvPicPr>
          <p:cNvPr id="5" name="01 Lost Highway">
            <a:hlinkClick r:id="" action="ppaction://media"/>
            <a:extLst>
              <a:ext uri="{FF2B5EF4-FFF2-40B4-BE49-F238E27FC236}">
                <a16:creationId xmlns:a16="http://schemas.microsoft.com/office/drawing/2014/main" id="{49535AD6-9DA2-2F2E-2F05-A40EBA5D94A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91200" y="5820298"/>
            <a:ext cx="609600" cy="609600"/>
          </a:xfrm>
          <a:prstGeom prst="rect">
            <a:avLst/>
          </a:prstGeom>
        </p:spPr>
      </p:pic>
    </p:spTree>
    <p:extLst>
      <p:ext uri="{BB962C8B-B14F-4D97-AF65-F5344CB8AC3E}">
        <p14:creationId xmlns:p14="http://schemas.microsoft.com/office/powerpoint/2010/main" val="164228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0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5218-1145-73DB-7C0E-DFCFD1457F2F}"/>
              </a:ext>
            </a:extLst>
          </p:cNvPr>
          <p:cNvSpPr>
            <a:spLocks noGrp="1"/>
          </p:cNvSpPr>
          <p:nvPr>
            <p:ph type="title"/>
          </p:nvPr>
        </p:nvSpPr>
        <p:spPr/>
        <p:txBody>
          <a:bodyPr/>
          <a:lstStyle/>
          <a:p>
            <a:r>
              <a:rPr lang="en-US" dirty="0"/>
              <a:t>Massachusetts Spending Progressiveness</a:t>
            </a:r>
          </a:p>
        </p:txBody>
      </p:sp>
      <p:pic>
        <p:nvPicPr>
          <p:cNvPr id="3" name="Picture 2">
            <a:extLst>
              <a:ext uri="{FF2B5EF4-FFF2-40B4-BE49-F238E27FC236}">
                <a16:creationId xmlns:a16="http://schemas.microsoft.com/office/drawing/2014/main" id="{B583FD28-DF76-3C41-867D-CE370D4038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3" y="1405465"/>
            <a:ext cx="5902326" cy="42926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DBA9913-466C-62B9-4A42-3EDA95E65F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405464"/>
            <a:ext cx="5902326" cy="42926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1816EDD-3480-FD76-92F1-23140664D8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880" y="1794933"/>
            <a:ext cx="669572" cy="1004358"/>
          </a:xfrm>
          <a:prstGeom prst="rect">
            <a:avLst/>
          </a:prstGeom>
        </p:spPr>
      </p:pic>
      <p:cxnSp>
        <p:nvCxnSpPr>
          <p:cNvPr id="7" name="Straight Arrow Connector 6">
            <a:extLst>
              <a:ext uri="{FF2B5EF4-FFF2-40B4-BE49-F238E27FC236}">
                <a16:creationId xmlns:a16="http://schemas.microsoft.com/office/drawing/2014/main" id="{DD557A4B-5930-ED5E-89E3-D07BDC1588F6}"/>
              </a:ext>
            </a:extLst>
          </p:cNvPr>
          <p:cNvCxnSpPr>
            <a:cxnSpLocks/>
          </p:cNvCxnSpPr>
          <p:nvPr/>
        </p:nvCxnSpPr>
        <p:spPr>
          <a:xfrm flipH="1">
            <a:off x="3657600" y="2319867"/>
            <a:ext cx="1083733" cy="2201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787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14C5-4907-2AEA-51EC-A298335B4B70}"/>
              </a:ext>
            </a:extLst>
          </p:cNvPr>
          <p:cNvSpPr>
            <a:spLocks noGrp="1"/>
          </p:cNvSpPr>
          <p:nvPr>
            <p:ph type="title"/>
          </p:nvPr>
        </p:nvSpPr>
        <p:spPr/>
        <p:txBody>
          <a:bodyPr/>
          <a:lstStyle/>
          <a:p>
            <a:r>
              <a:rPr lang="en-US" dirty="0"/>
              <a:t>Connecticut Spending Progressiveness</a:t>
            </a:r>
          </a:p>
        </p:txBody>
      </p:sp>
      <p:pic>
        <p:nvPicPr>
          <p:cNvPr id="3" name="Picture 2">
            <a:extLst>
              <a:ext uri="{FF2B5EF4-FFF2-40B4-BE49-F238E27FC236}">
                <a16:creationId xmlns:a16="http://schemas.microsoft.com/office/drawing/2014/main" id="{6EF05CD2-9995-2A44-577C-33C8793773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33" y="1447800"/>
            <a:ext cx="6002868" cy="43657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51C025E-E55F-1971-0A95-53F0C93C6F4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9132" y="1447800"/>
            <a:ext cx="6002868" cy="43657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hlinkClick r:id="rId6" action="ppaction://hlinkfile"/>
            <a:extLst>
              <a:ext uri="{FF2B5EF4-FFF2-40B4-BE49-F238E27FC236}">
                <a16:creationId xmlns:a16="http://schemas.microsoft.com/office/drawing/2014/main" id="{663F5D7A-7A2E-21E1-73CA-53D1508A9D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5262" y="3824266"/>
            <a:ext cx="2048405" cy="964692"/>
          </a:xfrm>
          <a:prstGeom prst="rect">
            <a:avLst/>
          </a:prstGeom>
        </p:spPr>
      </p:pic>
      <p:sp>
        <p:nvSpPr>
          <p:cNvPr id="7" name="TextBox 6">
            <a:extLst>
              <a:ext uri="{FF2B5EF4-FFF2-40B4-BE49-F238E27FC236}">
                <a16:creationId xmlns:a16="http://schemas.microsoft.com/office/drawing/2014/main" id="{F9808C63-E880-CD4E-D51B-245AF651B34B}"/>
              </a:ext>
            </a:extLst>
          </p:cNvPr>
          <p:cNvSpPr txBox="1"/>
          <p:nvPr/>
        </p:nvSpPr>
        <p:spPr>
          <a:xfrm>
            <a:off x="93133" y="5813522"/>
            <a:ext cx="2220929" cy="276999"/>
          </a:xfrm>
          <a:prstGeom prst="rect">
            <a:avLst/>
          </a:prstGeom>
          <a:noFill/>
        </p:spPr>
        <p:txBody>
          <a:bodyPr wrap="none" rtlCol="0">
            <a:spAutoFit/>
          </a:bodyPr>
          <a:lstStyle/>
          <a:p>
            <a:r>
              <a:rPr lang="en-US" sz="1200" dirty="0"/>
              <a:t>Mayer’s HS – </a:t>
            </a:r>
            <a:r>
              <a:rPr lang="en-US" sz="1200" dirty="0" err="1"/>
              <a:t>Warde</a:t>
            </a:r>
            <a:r>
              <a:rPr lang="en-US" sz="1200" dirty="0"/>
              <a:t> HS, Fairfield</a:t>
            </a:r>
          </a:p>
        </p:txBody>
      </p:sp>
      <p:pic>
        <p:nvPicPr>
          <p:cNvPr id="5" name="01 No Such Thing">
            <a:hlinkClick r:id="" action="ppaction://media"/>
            <a:extLst>
              <a:ext uri="{FF2B5EF4-FFF2-40B4-BE49-F238E27FC236}">
                <a16:creationId xmlns:a16="http://schemas.microsoft.com/office/drawing/2014/main" id="{28168825-F70D-108A-FF84-0A0587B95C0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37767" y="5813522"/>
            <a:ext cx="609600" cy="609600"/>
          </a:xfrm>
          <a:prstGeom prst="rect">
            <a:avLst/>
          </a:prstGeom>
        </p:spPr>
      </p:pic>
    </p:spTree>
    <p:extLst>
      <p:ext uri="{BB962C8B-B14F-4D97-AF65-F5344CB8AC3E}">
        <p14:creationId xmlns:p14="http://schemas.microsoft.com/office/powerpoint/2010/main" val="54154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5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5218-1145-73DB-7C0E-DFCFD1457F2F}"/>
              </a:ext>
            </a:extLst>
          </p:cNvPr>
          <p:cNvSpPr>
            <a:spLocks noGrp="1"/>
          </p:cNvSpPr>
          <p:nvPr>
            <p:ph type="title"/>
          </p:nvPr>
        </p:nvSpPr>
        <p:spPr/>
        <p:txBody>
          <a:bodyPr/>
          <a:lstStyle/>
          <a:p>
            <a:r>
              <a:rPr lang="en-US" dirty="0"/>
              <a:t>Equity Dumpster Fire States (Progressiveness)</a:t>
            </a:r>
          </a:p>
        </p:txBody>
      </p:sp>
      <p:pic>
        <p:nvPicPr>
          <p:cNvPr id="3" name="Picture 2">
            <a:extLst>
              <a:ext uri="{FF2B5EF4-FFF2-40B4-BE49-F238E27FC236}">
                <a16:creationId xmlns:a16="http://schemas.microsoft.com/office/drawing/2014/main" id="{5B0428D5-CDFB-9F77-5DAF-7D31C6D364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34" y="1413933"/>
            <a:ext cx="5918200" cy="43041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A1DFEB5-73CF-021C-4ADB-149C87B03D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5998" y="1413932"/>
            <a:ext cx="5918199" cy="43041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hlinkClick r:id="rId6" action="ppaction://hlinkfile"/>
            <a:extLst>
              <a:ext uri="{FF2B5EF4-FFF2-40B4-BE49-F238E27FC236}">
                <a16:creationId xmlns:a16="http://schemas.microsoft.com/office/drawing/2014/main" id="{899491A8-4492-3380-E6B0-5F2E1DADCA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924" y="3852333"/>
            <a:ext cx="997457" cy="863599"/>
          </a:xfrm>
          <a:prstGeom prst="rect">
            <a:avLst/>
          </a:prstGeom>
        </p:spPr>
      </p:pic>
      <p:pic>
        <p:nvPicPr>
          <p:cNvPr id="5" name="13 Motownphilly">
            <a:hlinkClick r:id="" action="ppaction://media"/>
            <a:extLst>
              <a:ext uri="{FF2B5EF4-FFF2-40B4-BE49-F238E27FC236}">
                <a16:creationId xmlns:a16="http://schemas.microsoft.com/office/drawing/2014/main" id="{BC0AAAF9-FACE-E55A-FBD3-961D12CD842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91198" y="5806446"/>
            <a:ext cx="609600" cy="609600"/>
          </a:xfrm>
          <a:prstGeom prst="rect">
            <a:avLst/>
          </a:prstGeom>
        </p:spPr>
      </p:pic>
    </p:spTree>
    <p:extLst>
      <p:ext uri="{BB962C8B-B14F-4D97-AF65-F5344CB8AC3E}">
        <p14:creationId xmlns:p14="http://schemas.microsoft.com/office/powerpoint/2010/main" val="396778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9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4CC8-787D-BADF-B4CA-051D57DEDF08}"/>
              </a:ext>
            </a:extLst>
          </p:cNvPr>
          <p:cNvSpPr>
            <a:spLocks noGrp="1"/>
          </p:cNvSpPr>
          <p:nvPr>
            <p:ph type="title"/>
          </p:nvPr>
        </p:nvSpPr>
        <p:spPr>
          <a:xfrm>
            <a:off x="0" y="0"/>
            <a:ext cx="11709400" cy="1325563"/>
          </a:xfrm>
        </p:spPr>
        <p:txBody>
          <a:bodyPr/>
          <a:lstStyle/>
          <a:p>
            <a:r>
              <a:rPr lang="en-US" dirty="0"/>
              <a:t>Equal Opportunity to Achieve a Common Outcome</a:t>
            </a:r>
          </a:p>
        </p:txBody>
      </p:sp>
      <p:pic>
        <p:nvPicPr>
          <p:cNvPr id="3" name="Picture 2">
            <a:extLst>
              <a:ext uri="{FF2B5EF4-FFF2-40B4-BE49-F238E27FC236}">
                <a16:creationId xmlns:a16="http://schemas.microsoft.com/office/drawing/2014/main" id="{E0763573-F97A-38A3-A610-8D58553197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99" y="1402220"/>
            <a:ext cx="5510973" cy="40079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884BFA0-5E22-4CA0-A470-A0FF40505765}"/>
              </a:ext>
            </a:extLst>
          </p:cNvPr>
          <p:cNvPicPr>
            <a:picLocks noChangeAspect="1"/>
          </p:cNvPicPr>
          <p:nvPr/>
        </p:nvPicPr>
        <p:blipFill>
          <a:blip r:embed="rId3"/>
          <a:stretch>
            <a:fillRect/>
          </a:stretch>
        </p:blipFill>
        <p:spPr>
          <a:xfrm>
            <a:off x="5702253" y="1402220"/>
            <a:ext cx="6413548" cy="4578493"/>
          </a:xfrm>
          <a:prstGeom prst="rect">
            <a:avLst/>
          </a:prstGeom>
        </p:spPr>
      </p:pic>
      <p:sp>
        <p:nvSpPr>
          <p:cNvPr id="5" name="TextBox 4">
            <a:extLst>
              <a:ext uri="{FF2B5EF4-FFF2-40B4-BE49-F238E27FC236}">
                <a16:creationId xmlns:a16="http://schemas.microsoft.com/office/drawing/2014/main" id="{375B3823-66EC-3A45-C18F-AA07E2B1058C}"/>
              </a:ext>
            </a:extLst>
          </p:cNvPr>
          <p:cNvSpPr txBox="1"/>
          <p:nvPr/>
        </p:nvSpPr>
        <p:spPr>
          <a:xfrm>
            <a:off x="76199" y="5486857"/>
            <a:ext cx="3995196" cy="369332"/>
          </a:xfrm>
          <a:prstGeom prst="rect">
            <a:avLst/>
          </a:prstGeom>
          <a:noFill/>
        </p:spPr>
        <p:txBody>
          <a:bodyPr wrap="none" rtlCol="0">
            <a:spAutoFit/>
          </a:bodyPr>
          <a:lstStyle/>
          <a:p>
            <a:r>
              <a:rPr lang="en-US" dirty="0"/>
              <a:t>From the National Education Cost Model</a:t>
            </a:r>
          </a:p>
        </p:txBody>
      </p:sp>
    </p:spTree>
    <p:extLst>
      <p:ext uri="{BB962C8B-B14F-4D97-AF65-F5344CB8AC3E}">
        <p14:creationId xmlns:p14="http://schemas.microsoft.com/office/powerpoint/2010/main" val="2755764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DAA3-39DD-1571-4B86-323E7559CB10}"/>
              </a:ext>
            </a:extLst>
          </p:cNvPr>
          <p:cNvSpPr>
            <a:spLocks noGrp="1"/>
          </p:cNvSpPr>
          <p:nvPr>
            <p:ph type="title"/>
          </p:nvPr>
        </p:nvSpPr>
        <p:spPr/>
        <p:txBody>
          <a:bodyPr/>
          <a:lstStyle/>
          <a:p>
            <a:r>
              <a:rPr lang="en-US" dirty="0"/>
              <a:t>% of Kids in District Below *Adequate Funding</a:t>
            </a:r>
          </a:p>
        </p:txBody>
      </p:sp>
      <p:pic>
        <p:nvPicPr>
          <p:cNvPr id="3" name="Picture 2">
            <a:extLst>
              <a:ext uri="{FF2B5EF4-FFF2-40B4-BE49-F238E27FC236}">
                <a16:creationId xmlns:a16="http://schemas.microsoft.com/office/drawing/2014/main" id="{E9A6E1AB-234A-53C6-B7CD-3EDA12F6A942}"/>
              </a:ext>
            </a:extLst>
          </p:cNvPr>
          <p:cNvPicPr>
            <a:picLocks noChangeAspect="1"/>
          </p:cNvPicPr>
          <p:nvPr/>
        </p:nvPicPr>
        <p:blipFill rotWithShape="1">
          <a:blip r:embed="rId2"/>
          <a:srcRect b="45345"/>
          <a:stretch/>
        </p:blipFill>
        <p:spPr>
          <a:xfrm>
            <a:off x="67521" y="1384828"/>
            <a:ext cx="3448898" cy="4830086"/>
          </a:xfrm>
          <a:prstGeom prst="rect">
            <a:avLst/>
          </a:prstGeom>
        </p:spPr>
      </p:pic>
      <p:pic>
        <p:nvPicPr>
          <p:cNvPr id="4" name="Picture 3">
            <a:extLst>
              <a:ext uri="{FF2B5EF4-FFF2-40B4-BE49-F238E27FC236}">
                <a16:creationId xmlns:a16="http://schemas.microsoft.com/office/drawing/2014/main" id="{F26F5A6C-062D-624D-59AF-37614B2BB588}"/>
              </a:ext>
            </a:extLst>
          </p:cNvPr>
          <p:cNvPicPr>
            <a:picLocks noChangeAspect="1"/>
          </p:cNvPicPr>
          <p:nvPr/>
        </p:nvPicPr>
        <p:blipFill rotWithShape="1">
          <a:blip r:embed="rId2"/>
          <a:srcRect t="52845"/>
          <a:stretch/>
        </p:blipFill>
        <p:spPr>
          <a:xfrm>
            <a:off x="3575686" y="1381657"/>
            <a:ext cx="4000076" cy="4833257"/>
          </a:xfrm>
          <a:prstGeom prst="rect">
            <a:avLst/>
          </a:prstGeom>
        </p:spPr>
      </p:pic>
      <p:sp>
        <p:nvSpPr>
          <p:cNvPr id="5" name="TextBox 4">
            <a:extLst>
              <a:ext uri="{FF2B5EF4-FFF2-40B4-BE49-F238E27FC236}">
                <a16:creationId xmlns:a16="http://schemas.microsoft.com/office/drawing/2014/main" id="{A8FA4B67-56A6-D943-1066-50EB50B54278}"/>
              </a:ext>
            </a:extLst>
          </p:cNvPr>
          <p:cNvSpPr txBox="1"/>
          <p:nvPr/>
        </p:nvSpPr>
        <p:spPr>
          <a:xfrm>
            <a:off x="8140927" y="2390785"/>
            <a:ext cx="3874460" cy="2585323"/>
          </a:xfrm>
          <a:prstGeom prst="rect">
            <a:avLst/>
          </a:prstGeom>
          <a:noFill/>
        </p:spPr>
        <p:txBody>
          <a:bodyPr wrap="square" rtlCol="0">
            <a:spAutoFit/>
          </a:bodyPr>
          <a:lstStyle/>
          <a:p>
            <a:pPr algn="r"/>
            <a:r>
              <a:rPr lang="en-US" dirty="0"/>
              <a:t>Percent of kids in districts with spending levels below spending they are predicted to need in order to achieve </a:t>
            </a:r>
            <a:r>
              <a:rPr lang="en-US" i="1" dirty="0"/>
              <a:t>national average </a:t>
            </a:r>
            <a:r>
              <a:rPr lang="en-US" dirty="0"/>
              <a:t>outcomes in grades 3 to 8 reading and math. </a:t>
            </a:r>
          </a:p>
          <a:p>
            <a:pPr algn="r"/>
            <a:endParaRPr lang="en-US" dirty="0"/>
          </a:p>
          <a:p>
            <a:pPr algn="r"/>
            <a:r>
              <a:rPr lang="en-US" dirty="0"/>
              <a:t>And the share of kids in districts where the funding gap is 20% of greater (chronically underfunded)</a:t>
            </a:r>
          </a:p>
        </p:txBody>
      </p:sp>
      <p:cxnSp>
        <p:nvCxnSpPr>
          <p:cNvPr id="7" name="Straight Arrow Connector 6">
            <a:extLst>
              <a:ext uri="{FF2B5EF4-FFF2-40B4-BE49-F238E27FC236}">
                <a16:creationId xmlns:a16="http://schemas.microsoft.com/office/drawing/2014/main" id="{6D102A37-0033-F979-C187-B2162869EC8F}"/>
              </a:ext>
            </a:extLst>
          </p:cNvPr>
          <p:cNvCxnSpPr>
            <a:stCxn id="5" idx="1"/>
          </p:cNvCxnSpPr>
          <p:nvPr/>
        </p:nvCxnSpPr>
        <p:spPr>
          <a:xfrm flipH="1" flipV="1">
            <a:off x="6708449" y="1734796"/>
            <a:ext cx="1432478" cy="1948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8E579B8-25A9-E084-7286-566EF0FDD6F2}"/>
              </a:ext>
            </a:extLst>
          </p:cNvPr>
          <p:cNvCxnSpPr>
            <a:cxnSpLocks/>
            <a:stCxn id="5" idx="1"/>
          </p:cNvCxnSpPr>
          <p:nvPr/>
        </p:nvCxnSpPr>
        <p:spPr>
          <a:xfrm flipH="1" flipV="1">
            <a:off x="6580262" y="2512464"/>
            <a:ext cx="1560665" cy="1170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1403246-E989-8C46-2024-70723284DD2C}"/>
              </a:ext>
            </a:extLst>
          </p:cNvPr>
          <p:cNvCxnSpPr>
            <a:cxnSpLocks/>
            <a:stCxn id="5" idx="1"/>
          </p:cNvCxnSpPr>
          <p:nvPr/>
        </p:nvCxnSpPr>
        <p:spPr>
          <a:xfrm flipH="1" flipV="1">
            <a:off x="6520995" y="3529413"/>
            <a:ext cx="1619932" cy="154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070C9CE-E645-F735-6FBC-76ECB102847D}"/>
              </a:ext>
            </a:extLst>
          </p:cNvPr>
          <p:cNvCxnSpPr>
            <a:cxnSpLocks/>
            <a:stCxn id="5" idx="1"/>
          </p:cNvCxnSpPr>
          <p:nvPr/>
        </p:nvCxnSpPr>
        <p:spPr>
          <a:xfrm flipH="1">
            <a:off x="6520995" y="3683447"/>
            <a:ext cx="1619932" cy="256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91AF73B-8FD0-81CF-B267-554EE9F44047}"/>
              </a:ext>
            </a:extLst>
          </p:cNvPr>
          <p:cNvCxnSpPr>
            <a:cxnSpLocks/>
            <a:stCxn id="5" idx="1"/>
          </p:cNvCxnSpPr>
          <p:nvPr/>
        </p:nvCxnSpPr>
        <p:spPr>
          <a:xfrm flipH="1">
            <a:off x="2833989" y="3683447"/>
            <a:ext cx="5306938" cy="1858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6295012-7C91-4877-D4B0-EDE9F4561C03}"/>
              </a:ext>
            </a:extLst>
          </p:cNvPr>
          <p:cNvCxnSpPr>
            <a:cxnSpLocks/>
            <a:stCxn id="5" idx="1"/>
          </p:cNvCxnSpPr>
          <p:nvPr/>
        </p:nvCxnSpPr>
        <p:spPr>
          <a:xfrm flipH="1">
            <a:off x="2700867" y="3683447"/>
            <a:ext cx="5440060" cy="4398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CFF1DEF-B5E8-46ED-74D9-53F4957934CE}"/>
              </a:ext>
            </a:extLst>
          </p:cNvPr>
          <p:cNvCxnSpPr>
            <a:cxnSpLocks/>
            <a:stCxn id="5" idx="1"/>
          </p:cNvCxnSpPr>
          <p:nvPr/>
        </p:nvCxnSpPr>
        <p:spPr>
          <a:xfrm flipH="1">
            <a:off x="2833989" y="3683447"/>
            <a:ext cx="5306938" cy="229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851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57C8-3E0C-0D8C-8014-16F59CDC21EA}"/>
              </a:ext>
            </a:extLst>
          </p:cNvPr>
          <p:cNvSpPr>
            <a:spLocks noGrp="1"/>
          </p:cNvSpPr>
          <p:nvPr>
            <p:ph type="title"/>
          </p:nvPr>
        </p:nvSpPr>
        <p:spPr/>
        <p:txBody>
          <a:bodyPr/>
          <a:lstStyle/>
          <a:p>
            <a:r>
              <a:rPr lang="en-US" dirty="0"/>
              <a:t>Equal Educational Opportunity </a:t>
            </a:r>
          </a:p>
        </p:txBody>
      </p:sp>
      <p:pic>
        <p:nvPicPr>
          <p:cNvPr id="3" name="Picture 2" descr="A screenshot of a graph&#10;&#10;Description automatically generated">
            <a:extLst>
              <a:ext uri="{FF2B5EF4-FFF2-40B4-BE49-F238E27FC236}">
                <a16:creationId xmlns:a16="http://schemas.microsoft.com/office/drawing/2014/main" id="{7EF396FA-44D7-E977-0204-272667C50D3D}"/>
              </a:ext>
            </a:extLst>
          </p:cNvPr>
          <p:cNvPicPr>
            <a:picLocks noChangeAspect="1"/>
          </p:cNvPicPr>
          <p:nvPr/>
        </p:nvPicPr>
        <p:blipFill rotWithShape="1">
          <a:blip r:embed="rId2"/>
          <a:srcRect b="52718"/>
          <a:stretch/>
        </p:blipFill>
        <p:spPr>
          <a:xfrm>
            <a:off x="453917" y="1410228"/>
            <a:ext cx="3681096" cy="4676739"/>
          </a:xfrm>
          <a:prstGeom prst="rect">
            <a:avLst/>
          </a:prstGeom>
        </p:spPr>
      </p:pic>
      <p:pic>
        <p:nvPicPr>
          <p:cNvPr id="6" name="Picture 5" descr="A screenshot of a graph&#10;&#10;Description automatically generated">
            <a:extLst>
              <a:ext uri="{FF2B5EF4-FFF2-40B4-BE49-F238E27FC236}">
                <a16:creationId xmlns:a16="http://schemas.microsoft.com/office/drawing/2014/main" id="{6B832A15-1808-3128-6A17-232CB94972EF}"/>
              </a:ext>
            </a:extLst>
          </p:cNvPr>
          <p:cNvPicPr>
            <a:picLocks noChangeAspect="1"/>
          </p:cNvPicPr>
          <p:nvPr/>
        </p:nvPicPr>
        <p:blipFill rotWithShape="1">
          <a:blip r:embed="rId2"/>
          <a:srcRect t="45470"/>
          <a:stretch/>
        </p:blipFill>
        <p:spPr>
          <a:xfrm>
            <a:off x="4204652" y="1412864"/>
            <a:ext cx="3190028" cy="4674103"/>
          </a:xfrm>
          <a:prstGeom prst="rect">
            <a:avLst/>
          </a:prstGeom>
        </p:spPr>
      </p:pic>
      <p:sp>
        <p:nvSpPr>
          <p:cNvPr id="4" name="TextBox 3">
            <a:extLst>
              <a:ext uri="{FF2B5EF4-FFF2-40B4-BE49-F238E27FC236}">
                <a16:creationId xmlns:a16="http://schemas.microsoft.com/office/drawing/2014/main" id="{1234B536-8ADE-D8F8-E4A7-4568CFDDA7F6}"/>
              </a:ext>
            </a:extLst>
          </p:cNvPr>
          <p:cNvSpPr txBox="1"/>
          <p:nvPr/>
        </p:nvSpPr>
        <p:spPr>
          <a:xfrm>
            <a:off x="8289420" y="4088294"/>
            <a:ext cx="3537959" cy="1200329"/>
          </a:xfrm>
          <a:prstGeom prst="rect">
            <a:avLst/>
          </a:prstGeom>
          <a:noFill/>
        </p:spPr>
        <p:txBody>
          <a:bodyPr wrap="square" rtlCol="0">
            <a:spAutoFit/>
          </a:bodyPr>
          <a:lstStyle/>
          <a:p>
            <a:pPr algn="r"/>
            <a:r>
              <a:rPr lang="en-US" dirty="0"/>
              <a:t>In many cases, states where funding is on average more adequate, there exists much greater inequality of opportunity above that threshold</a:t>
            </a:r>
          </a:p>
        </p:txBody>
      </p:sp>
      <p:cxnSp>
        <p:nvCxnSpPr>
          <p:cNvPr id="7" name="Straight Arrow Connector 6">
            <a:extLst>
              <a:ext uri="{FF2B5EF4-FFF2-40B4-BE49-F238E27FC236}">
                <a16:creationId xmlns:a16="http://schemas.microsoft.com/office/drawing/2014/main" id="{59D17240-87E0-0D86-0904-2ECB78242D68}"/>
              </a:ext>
            </a:extLst>
          </p:cNvPr>
          <p:cNvCxnSpPr>
            <a:cxnSpLocks/>
            <a:stCxn id="4" idx="1"/>
          </p:cNvCxnSpPr>
          <p:nvPr/>
        </p:nvCxnSpPr>
        <p:spPr>
          <a:xfrm flipH="1" flipV="1">
            <a:off x="3780090" y="2694355"/>
            <a:ext cx="4509330" cy="1994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61737D6-0177-61AD-AAAA-C79D83F8FB70}"/>
              </a:ext>
            </a:extLst>
          </p:cNvPr>
          <p:cNvCxnSpPr>
            <a:cxnSpLocks/>
            <a:stCxn id="4" idx="1"/>
          </p:cNvCxnSpPr>
          <p:nvPr/>
        </p:nvCxnSpPr>
        <p:spPr>
          <a:xfrm flipH="1" flipV="1">
            <a:off x="7033189" y="2769706"/>
            <a:ext cx="1256231" cy="1918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1821E2A-066C-ECF7-85DA-A801635F4BC1}"/>
              </a:ext>
            </a:extLst>
          </p:cNvPr>
          <p:cNvCxnSpPr>
            <a:cxnSpLocks/>
            <a:stCxn id="4" idx="1"/>
          </p:cNvCxnSpPr>
          <p:nvPr/>
        </p:nvCxnSpPr>
        <p:spPr>
          <a:xfrm flipH="1">
            <a:off x="3486684" y="4688459"/>
            <a:ext cx="48027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73B83AE-0E38-A9B0-0C6B-320EC8A64C9A}"/>
              </a:ext>
            </a:extLst>
          </p:cNvPr>
          <p:cNvSpPr txBox="1"/>
          <p:nvPr/>
        </p:nvSpPr>
        <p:spPr>
          <a:xfrm>
            <a:off x="9049996" y="1787247"/>
            <a:ext cx="2777382" cy="646331"/>
          </a:xfrm>
          <a:prstGeom prst="rect">
            <a:avLst/>
          </a:prstGeom>
          <a:noFill/>
        </p:spPr>
        <p:txBody>
          <a:bodyPr wrap="square" rtlCol="0">
            <a:spAutoFit/>
          </a:bodyPr>
          <a:lstStyle/>
          <a:p>
            <a:pPr algn="r"/>
            <a:r>
              <a:rPr lang="en-US" dirty="0"/>
              <a:t>Some states are invariably inadequate!</a:t>
            </a:r>
          </a:p>
        </p:txBody>
      </p:sp>
      <p:cxnSp>
        <p:nvCxnSpPr>
          <p:cNvPr id="20" name="Straight Arrow Connector 19">
            <a:extLst>
              <a:ext uri="{FF2B5EF4-FFF2-40B4-BE49-F238E27FC236}">
                <a16:creationId xmlns:a16="http://schemas.microsoft.com/office/drawing/2014/main" id="{F317BE18-B6C6-3FA0-FD97-7AE21EC8D123}"/>
              </a:ext>
            </a:extLst>
          </p:cNvPr>
          <p:cNvCxnSpPr>
            <a:cxnSpLocks/>
            <a:stCxn id="18" idx="1"/>
          </p:cNvCxnSpPr>
          <p:nvPr/>
        </p:nvCxnSpPr>
        <p:spPr>
          <a:xfrm flipH="1" flipV="1">
            <a:off x="5352077" y="1646445"/>
            <a:ext cx="3697919" cy="46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451047C-F94E-2CA5-EB2F-3862FD06D49F}"/>
              </a:ext>
            </a:extLst>
          </p:cNvPr>
          <p:cNvCxnSpPr>
            <a:cxnSpLocks/>
            <a:stCxn id="18" idx="1"/>
          </p:cNvCxnSpPr>
          <p:nvPr/>
        </p:nvCxnSpPr>
        <p:spPr>
          <a:xfrm flipH="1">
            <a:off x="5418034" y="2110413"/>
            <a:ext cx="3631962" cy="3231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2AE70D5-9451-1A3C-C519-77B2C238D0C9}"/>
              </a:ext>
            </a:extLst>
          </p:cNvPr>
          <p:cNvCxnSpPr>
            <a:cxnSpLocks/>
            <a:stCxn id="18" idx="1"/>
          </p:cNvCxnSpPr>
          <p:nvPr/>
        </p:nvCxnSpPr>
        <p:spPr>
          <a:xfrm flipH="1">
            <a:off x="1831368" y="2110413"/>
            <a:ext cx="7218628" cy="940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584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4B2A-CC45-1FC2-634E-0DA96D8ACF2D}"/>
              </a:ext>
            </a:extLst>
          </p:cNvPr>
          <p:cNvSpPr>
            <a:spLocks noGrp="1"/>
          </p:cNvSpPr>
          <p:nvPr>
            <p:ph type="title"/>
          </p:nvPr>
        </p:nvSpPr>
        <p:spPr/>
        <p:txBody>
          <a:bodyPr/>
          <a:lstStyle/>
          <a:p>
            <a:r>
              <a:rPr lang="en-US" dirty="0"/>
              <a:t>On the “subjectivity” of “adequacy”</a:t>
            </a:r>
          </a:p>
        </p:txBody>
      </p:sp>
      <p:sp>
        <p:nvSpPr>
          <p:cNvPr id="3" name="Content Placeholder 2">
            <a:extLst>
              <a:ext uri="{FF2B5EF4-FFF2-40B4-BE49-F238E27FC236}">
                <a16:creationId xmlns:a16="http://schemas.microsoft.com/office/drawing/2014/main" id="{00DB292D-C9DB-014B-0CFD-AE5379731ADC}"/>
              </a:ext>
            </a:extLst>
          </p:cNvPr>
          <p:cNvSpPr>
            <a:spLocks noGrp="1"/>
          </p:cNvSpPr>
          <p:nvPr>
            <p:ph idx="1"/>
          </p:nvPr>
        </p:nvSpPr>
        <p:spPr>
          <a:xfrm>
            <a:off x="376767" y="1325563"/>
            <a:ext cx="11438465" cy="5066243"/>
          </a:xfrm>
        </p:spPr>
        <p:txBody>
          <a:bodyPr>
            <a:normAutofit fontScale="92500" lnSpcReduction="10000"/>
          </a:bodyPr>
          <a:lstStyle/>
          <a:p>
            <a:r>
              <a:rPr lang="en-US" dirty="0"/>
              <a:t>About that smokescreen premise is that nobody really knows how much we should spend on schools – or … what’s adequate? It’s all just a guess or made up anyway.</a:t>
            </a:r>
          </a:p>
          <a:p>
            <a:r>
              <a:rPr lang="en-US" dirty="0"/>
              <a:t>The problem with this logic is that: </a:t>
            </a:r>
          </a:p>
          <a:p>
            <a:pPr lvl="1"/>
            <a:r>
              <a:rPr lang="en-US" dirty="0"/>
              <a:t>educational adequacy is not some arbitrary determination of how much we want to spend, but rather a specification of the goals we expect schools and children to achieve. </a:t>
            </a:r>
          </a:p>
          <a:p>
            <a:pPr lvl="2"/>
            <a:r>
              <a:rPr lang="en-US" dirty="0"/>
              <a:t>In some states, those goals have been determined to be constitutional rights (sometimes fundamental rights!)</a:t>
            </a:r>
          </a:p>
          <a:p>
            <a:pPr lvl="1"/>
            <a:r>
              <a:rPr lang="en-US" dirty="0"/>
              <a:t>Every state – EVERY STATE – via legislation &amp; regulation has established outcome goals and specified measures of those goals. </a:t>
            </a:r>
          </a:p>
          <a:p>
            <a:pPr lvl="1"/>
            <a:r>
              <a:rPr lang="en-US" dirty="0"/>
              <a:t>It is incumbent on states to provide the resources necessary for all children, regardless of where they live and attend school, to have equal opportunity to achieve those goals. </a:t>
            </a:r>
          </a:p>
          <a:p>
            <a:pPr lvl="1"/>
            <a:r>
              <a:rPr lang="en-US" dirty="0"/>
              <a:t>We can reasonably estimate / predict the spending levels required for doing so! </a:t>
            </a:r>
          </a:p>
          <a:p>
            <a:pPr lvl="2"/>
            <a:r>
              <a:rPr lang="en-US" b="1" dirty="0"/>
              <a:t>And if we can, we must</a:t>
            </a:r>
          </a:p>
          <a:p>
            <a:pPr lvl="2"/>
            <a:r>
              <a:rPr lang="en-US" dirty="0"/>
              <a:t>And if we don’t, knowing that we can, we are hiding behind ignorance as an excuse for systemic &amp; persistent deprivation of those most vulnerable and in need. </a:t>
            </a:r>
          </a:p>
        </p:txBody>
      </p:sp>
    </p:spTree>
    <p:extLst>
      <p:ext uri="{BB962C8B-B14F-4D97-AF65-F5344CB8AC3E}">
        <p14:creationId xmlns:p14="http://schemas.microsoft.com/office/powerpoint/2010/main" val="4166981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6D9D8-7AA6-7357-22B6-DA121FB035B1}"/>
              </a:ext>
            </a:extLst>
          </p:cNvPr>
          <p:cNvSpPr>
            <a:spLocks noGrp="1"/>
          </p:cNvSpPr>
          <p:nvPr>
            <p:ph type="ctrTitle"/>
          </p:nvPr>
        </p:nvSpPr>
        <p:spPr/>
        <p:txBody>
          <a:bodyPr/>
          <a:lstStyle/>
          <a:p>
            <a:r>
              <a:rPr lang="en-US" b="1" dirty="0">
                <a:solidFill>
                  <a:schemeClr val="bg1"/>
                </a:solidFill>
              </a:rPr>
              <a:t>Arizona Close Up</a:t>
            </a:r>
          </a:p>
        </p:txBody>
      </p:sp>
      <p:sp>
        <p:nvSpPr>
          <p:cNvPr id="3" name="Subtitle 2">
            <a:extLst>
              <a:ext uri="{FF2B5EF4-FFF2-40B4-BE49-F238E27FC236}">
                <a16:creationId xmlns:a16="http://schemas.microsoft.com/office/drawing/2014/main" id="{E8F6E00B-6367-C06D-BDD9-5504DB48D354}"/>
              </a:ext>
            </a:extLst>
          </p:cNvPr>
          <p:cNvSpPr>
            <a:spLocks noGrp="1"/>
          </p:cNvSpPr>
          <p:nvPr>
            <p:ph type="subTitle" idx="1"/>
          </p:nvPr>
        </p:nvSpPr>
        <p:spPr/>
        <p:txBody>
          <a:bodyPr/>
          <a:lstStyle/>
          <a:p>
            <a:r>
              <a:rPr lang="en-US" b="1" dirty="0">
                <a:solidFill>
                  <a:srgbClr val="FFFF00"/>
                </a:solidFill>
              </a:rPr>
              <a:t>Arizona in the RTTB Era</a:t>
            </a:r>
          </a:p>
        </p:txBody>
      </p:sp>
      <p:pic>
        <p:nvPicPr>
          <p:cNvPr id="4" name="Picture 3">
            <a:extLst>
              <a:ext uri="{FF2B5EF4-FFF2-40B4-BE49-F238E27FC236}">
                <a16:creationId xmlns:a16="http://schemas.microsoft.com/office/drawing/2014/main" id="{ACCAFDCB-880C-0A71-5A60-B82DD849E5CB}"/>
              </a:ext>
            </a:extLst>
          </p:cNvPr>
          <p:cNvPicPr>
            <a:picLocks noChangeAspect="1"/>
          </p:cNvPicPr>
          <p:nvPr/>
        </p:nvPicPr>
        <p:blipFill>
          <a:blip r:embed="rId2"/>
          <a:stretch>
            <a:fillRect/>
          </a:stretch>
        </p:blipFill>
        <p:spPr>
          <a:xfrm>
            <a:off x="4237463" y="4177815"/>
            <a:ext cx="3717074" cy="2680185"/>
          </a:xfrm>
          <a:prstGeom prst="rect">
            <a:avLst/>
          </a:prstGeom>
        </p:spPr>
      </p:pic>
    </p:spTree>
    <p:extLst>
      <p:ext uri="{BB962C8B-B14F-4D97-AF65-F5344CB8AC3E}">
        <p14:creationId xmlns:p14="http://schemas.microsoft.com/office/powerpoint/2010/main" val="1996038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40142-34AD-095B-CBE7-EB17DA8B48B2}"/>
              </a:ext>
            </a:extLst>
          </p:cNvPr>
          <p:cNvSpPr>
            <a:spLocks noGrp="1"/>
          </p:cNvSpPr>
          <p:nvPr>
            <p:ph type="title"/>
          </p:nvPr>
        </p:nvSpPr>
        <p:spPr/>
        <p:txBody>
          <a:bodyPr>
            <a:normAutofit/>
          </a:bodyPr>
          <a:lstStyle/>
          <a:p>
            <a:r>
              <a:rPr lang="en-US" sz="3200" b="1" kern="100" dirty="0">
                <a:effectLst/>
                <a:latin typeface="Calibri" panose="020F0502020204030204" pitchFamily="34" charset="0"/>
                <a:ea typeface="Calibri" panose="020F0502020204030204" pitchFamily="34" charset="0"/>
                <a:cs typeface="Calibri" panose="020F0502020204030204" pitchFamily="34" charset="0"/>
              </a:rPr>
              <a:t>Arizona K12 Education Effort over Time</a:t>
            </a:r>
            <a:endParaRPr lang="en-US" sz="3200" b="1" dirty="0"/>
          </a:p>
        </p:txBody>
      </p:sp>
      <p:pic>
        <p:nvPicPr>
          <p:cNvPr id="3" name="Picture 2">
            <a:extLst>
              <a:ext uri="{FF2B5EF4-FFF2-40B4-BE49-F238E27FC236}">
                <a16:creationId xmlns:a16="http://schemas.microsoft.com/office/drawing/2014/main" id="{D7019970-A4BF-D95D-4FE6-539C69A96A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02" y="1413933"/>
            <a:ext cx="5906471" cy="4199466"/>
          </a:xfrm>
          <a:prstGeom prst="rect">
            <a:avLst/>
          </a:prstGeom>
          <a:noFill/>
          <a:ln>
            <a:noFill/>
          </a:ln>
        </p:spPr>
      </p:pic>
      <p:sp>
        <p:nvSpPr>
          <p:cNvPr id="5" name="TextBox 4">
            <a:extLst>
              <a:ext uri="{FF2B5EF4-FFF2-40B4-BE49-F238E27FC236}">
                <a16:creationId xmlns:a16="http://schemas.microsoft.com/office/drawing/2014/main" id="{89412B06-593D-EC65-B222-41415E1D274B}"/>
              </a:ext>
            </a:extLst>
          </p:cNvPr>
          <p:cNvSpPr txBox="1"/>
          <p:nvPr/>
        </p:nvSpPr>
        <p:spPr>
          <a:xfrm>
            <a:off x="-38100" y="6306157"/>
            <a:ext cx="6134100" cy="375552"/>
          </a:xfrm>
          <a:prstGeom prst="rect">
            <a:avLst/>
          </a:prstGeom>
          <a:noFill/>
        </p:spPr>
        <p:txBody>
          <a:bodyPr wrap="square">
            <a:spAutoFit/>
          </a:bodyPr>
          <a:lstStyle/>
          <a:p>
            <a:pPr marL="0" marR="0" algn="ctr">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Data source: School Finance Indicators Database (State File)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BA2A86F5-86E3-2FE0-7E44-1D09CB193F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1127" y="1413933"/>
            <a:ext cx="5906471" cy="4199466"/>
          </a:xfrm>
          <a:prstGeom prst="rect">
            <a:avLst/>
          </a:prstGeom>
          <a:noFill/>
          <a:ln>
            <a:noFill/>
          </a:ln>
        </p:spPr>
      </p:pic>
    </p:spTree>
    <p:extLst>
      <p:ext uri="{BB962C8B-B14F-4D97-AF65-F5344CB8AC3E}">
        <p14:creationId xmlns:p14="http://schemas.microsoft.com/office/powerpoint/2010/main" val="2632322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0E61-F79C-6452-1FC7-EA0E4356B0F0}"/>
              </a:ext>
            </a:extLst>
          </p:cNvPr>
          <p:cNvSpPr>
            <a:spLocks noGrp="1"/>
          </p:cNvSpPr>
          <p:nvPr>
            <p:ph type="title"/>
          </p:nvPr>
        </p:nvSpPr>
        <p:spPr/>
        <p:txBody>
          <a:bodyPr/>
          <a:lstStyle/>
          <a:p>
            <a:r>
              <a:rPr lang="en-US" b="1" dirty="0">
                <a:latin typeface="+mn-lt"/>
              </a:rPr>
              <a:t>Low</a:t>
            </a:r>
            <a:r>
              <a:rPr lang="en-US" b="1" dirty="0"/>
              <a:t> </a:t>
            </a:r>
            <a:r>
              <a:rPr lang="en-US" b="1" dirty="0">
                <a:latin typeface="+mn-lt"/>
              </a:rPr>
              <a:t>Effort Leads to Low Spending</a:t>
            </a:r>
          </a:p>
        </p:txBody>
      </p:sp>
      <p:sp>
        <p:nvSpPr>
          <p:cNvPr id="5" name="TextBox 4">
            <a:extLst>
              <a:ext uri="{FF2B5EF4-FFF2-40B4-BE49-F238E27FC236}">
                <a16:creationId xmlns:a16="http://schemas.microsoft.com/office/drawing/2014/main" id="{21293C70-AE04-2DBB-371A-AC2D1C9DBDC5}"/>
              </a:ext>
            </a:extLst>
          </p:cNvPr>
          <p:cNvSpPr txBox="1"/>
          <p:nvPr/>
        </p:nvSpPr>
        <p:spPr>
          <a:xfrm>
            <a:off x="-38100" y="6306157"/>
            <a:ext cx="6134100" cy="375552"/>
          </a:xfrm>
          <a:prstGeom prst="rect">
            <a:avLst/>
          </a:prstGeom>
          <a:noFill/>
        </p:spPr>
        <p:txBody>
          <a:bodyPr wrap="square">
            <a:spAutoFit/>
          </a:bodyPr>
          <a:lstStyle/>
          <a:p>
            <a:pPr marL="0" marR="0" algn="ctr">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Data source: School Finance Indicators Database (State File)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AE345072-5375-7832-FCC0-91356C237455}"/>
              </a:ext>
            </a:extLst>
          </p:cNvPr>
          <p:cNvPicPr>
            <a:picLocks noChangeAspect="1"/>
          </p:cNvPicPr>
          <p:nvPr/>
        </p:nvPicPr>
        <p:blipFill>
          <a:blip r:embed="rId2"/>
          <a:stretch>
            <a:fillRect/>
          </a:stretch>
        </p:blipFill>
        <p:spPr>
          <a:xfrm>
            <a:off x="6095999" y="1428749"/>
            <a:ext cx="6016837" cy="4622770"/>
          </a:xfrm>
          <a:prstGeom prst="rect">
            <a:avLst/>
          </a:prstGeom>
        </p:spPr>
      </p:pic>
      <p:pic>
        <p:nvPicPr>
          <p:cNvPr id="9" name="Picture 8">
            <a:extLst>
              <a:ext uri="{FF2B5EF4-FFF2-40B4-BE49-F238E27FC236}">
                <a16:creationId xmlns:a16="http://schemas.microsoft.com/office/drawing/2014/main" id="{995D8BAF-4D07-7BED-285A-5C03A0D599BB}"/>
              </a:ext>
            </a:extLst>
          </p:cNvPr>
          <p:cNvPicPr>
            <a:picLocks noChangeAspect="1"/>
          </p:cNvPicPr>
          <p:nvPr/>
        </p:nvPicPr>
        <p:blipFill>
          <a:blip r:embed="rId3"/>
          <a:stretch>
            <a:fillRect/>
          </a:stretch>
        </p:blipFill>
        <p:spPr>
          <a:xfrm>
            <a:off x="79162" y="1428748"/>
            <a:ext cx="6016836" cy="4622769"/>
          </a:xfrm>
          <a:prstGeom prst="rect">
            <a:avLst/>
          </a:prstGeom>
        </p:spPr>
      </p:pic>
    </p:spTree>
    <p:extLst>
      <p:ext uri="{BB962C8B-B14F-4D97-AF65-F5344CB8AC3E}">
        <p14:creationId xmlns:p14="http://schemas.microsoft.com/office/powerpoint/2010/main" val="335170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5233-529C-E82C-0B21-154115A8FBB2}"/>
              </a:ext>
            </a:extLst>
          </p:cNvPr>
          <p:cNvSpPr>
            <a:spLocks noGrp="1"/>
          </p:cNvSpPr>
          <p:nvPr>
            <p:ph type="title"/>
          </p:nvPr>
        </p:nvSpPr>
        <p:spPr/>
        <p:txBody>
          <a:bodyPr>
            <a:normAutofit/>
          </a:bodyPr>
          <a:lstStyle/>
          <a:p>
            <a:r>
              <a:rPr lang="en-US" sz="3200" b="1" dirty="0">
                <a:latin typeface="+mn-lt"/>
              </a:rPr>
              <a:t>Leading to low staffing ratios &amp; low wages</a:t>
            </a:r>
          </a:p>
        </p:txBody>
      </p:sp>
      <p:pic>
        <p:nvPicPr>
          <p:cNvPr id="4" name="Picture 3">
            <a:extLst>
              <a:ext uri="{FF2B5EF4-FFF2-40B4-BE49-F238E27FC236}">
                <a16:creationId xmlns:a16="http://schemas.microsoft.com/office/drawing/2014/main" id="{6CFB66E5-D65E-DD92-5A12-712686B673A5}"/>
              </a:ext>
            </a:extLst>
          </p:cNvPr>
          <p:cNvPicPr>
            <a:picLocks noChangeAspect="1"/>
          </p:cNvPicPr>
          <p:nvPr/>
        </p:nvPicPr>
        <p:blipFill>
          <a:blip r:embed="rId2"/>
          <a:stretch>
            <a:fillRect/>
          </a:stretch>
        </p:blipFill>
        <p:spPr>
          <a:xfrm>
            <a:off x="34335" y="1454943"/>
            <a:ext cx="5885823" cy="4522111"/>
          </a:xfrm>
          <a:prstGeom prst="rect">
            <a:avLst/>
          </a:prstGeom>
        </p:spPr>
      </p:pic>
      <p:pic>
        <p:nvPicPr>
          <p:cNvPr id="8" name="Picture 7">
            <a:extLst>
              <a:ext uri="{FF2B5EF4-FFF2-40B4-BE49-F238E27FC236}">
                <a16:creationId xmlns:a16="http://schemas.microsoft.com/office/drawing/2014/main" id="{57FD6F0D-2644-F07C-BF4A-E506C46546A0}"/>
              </a:ext>
            </a:extLst>
          </p:cNvPr>
          <p:cNvPicPr>
            <a:picLocks noChangeAspect="1"/>
          </p:cNvPicPr>
          <p:nvPr/>
        </p:nvPicPr>
        <p:blipFill>
          <a:blip r:embed="rId3"/>
          <a:stretch>
            <a:fillRect/>
          </a:stretch>
        </p:blipFill>
        <p:spPr>
          <a:xfrm>
            <a:off x="6152122" y="1454942"/>
            <a:ext cx="5885823" cy="4522111"/>
          </a:xfrm>
          <a:prstGeom prst="rect">
            <a:avLst/>
          </a:prstGeom>
        </p:spPr>
      </p:pic>
      <p:sp>
        <p:nvSpPr>
          <p:cNvPr id="9" name="TextBox 8">
            <a:extLst>
              <a:ext uri="{FF2B5EF4-FFF2-40B4-BE49-F238E27FC236}">
                <a16:creationId xmlns:a16="http://schemas.microsoft.com/office/drawing/2014/main" id="{8CC23769-6F7F-77A4-E9AF-4858C20C1764}"/>
              </a:ext>
            </a:extLst>
          </p:cNvPr>
          <p:cNvSpPr txBox="1"/>
          <p:nvPr/>
        </p:nvSpPr>
        <p:spPr>
          <a:xfrm>
            <a:off x="-38100" y="6306157"/>
            <a:ext cx="6134100" cy="375552"/>
          </a:xfrm>
          <a:prstGeom prst="rect">
            <a:avLst/>
          </a:prstGeom>
          <a:noFill/>
        </p:spPr>
        <p:txBody>
          <a:bodyPr wrap="square">
            <a:spAutoFit/>
          </a:bodyPr>
          <a:lstStyle/>
          <a:p>
            <a:pPr marL="0" marR="0" algn="ctr">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Data source: School Finance Indicators Database (State File)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27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5233-529C-E82C-0B21-154115A8FBB2}"/>
              </a:ext>
            </a:extLst>
          </p:cNvPr>
          <p:cNvSpPr>
            <a:spLocks noGrp="1"/>
          </p:cNvSpPr>
          <p:nvPr>
            <p:ph type="title"/>
          </p:nvPr>
        </p:nvSpPr>
        <p:spPr/>
        <p:txBody>
          <a:bodyPr>
            <a:normAutofit/>
          </a:bodyPr>
          <a:lstStyle/>
          <a:p>
            <a:r>
              <a:rPr lang="en-US" sz="3200" b="1" dirty="0">
                <a:latin typeface="+mn-lt"/>
              </a:rPr>
              <a:t>Leading to low staffing ratios &amp; low wages</a:t>
            </a:r>
          </a:p>
        </p:txBody>
      </p:sp>
      <p:pic>
        <p:nvPicPr>
          <p:cNvPr id="4" name="Picture 3">
            <a:extLst>
              <a:ext uri="{FF2B5EF4-FFF2-40B4-BE49-F238E27FC236}">
                <a16:creationId xmlns:a16="http://schemas.microsoft.com/office/drawing/2014/main" id="{9EE5B264-B185-DB80-327A-FCBBFC771871}"/>
              </a:ext>
            </a:extLst>
          </p:cNvPr>
          <p:cNvPicPr>
            <a:picLocks noChangeAspect="1"/>
          </p:cNvPicPr>
          <p:nvPr/>
        </p:nvPicPr>
        <p:blipFill>
          <a:blip r:embed="rId2"/>
          <a:stretch>
            <a:fillRect/>
          </a:stretch>
        </p:blipFill>
        <p:spPr>
          <a:xfrm>
            <a:off x="6226175" y="1463829"/>
            <a:ext cx="5845228" cy="4490922"/>
          </a:xfrm>
          <a:prstGeom prst="rect">
            <a:avLst/>
          </a:prstGeom>
        </p:spPr>
      </p:pic>
      <p:pic>
        <p:nvPicPr>
          <p:cNvPr id="6" name="Picture 5">
            <a:extLst>
              <a:ext uri="{FF2B5EF4-FFF2-40B4-BE49-F238E27FC236}">
                <a16:creationId xmlns:a16="http://schemas.microsoft.com/office/drawing/2014/main" id="{B0EC4227-D9DB-4D40-D849-0DBC05B72F96}"/>
              </a:ext>
            </a:extLst>
          </p:cNvPr>
          <p:cNvPicPr>
            <a:picLocks noChangeAspect="1"/>
          </p:cNvPicPr>
          <p:nvPr/>
        </p:nvPicPr>
        <p:blipFill>
          <a:blip r:embed="rId3"/>
          <a:stretch>
            <a:fillRect/>
          </a:stretch>
        </p:blipFill>
        <p:spPr>
          <a:xfrm>
            <a:off x="120600" y="1463829"/>
            <a:ext cx="5845228" cy="4490922"/>
          </a:xfrm>
          <a:prstGeom prst="rect">
            <a:avLst/>
          </a:prstGeom>
        </p:spPr>
      </p:pic>
      <p:sp>
        <p:nvSpPr>
          <p:cNvPr id="7" name="TextBox 6">
            <a:extLst>
              <a:ext uri="{FF2B5EF4-FFF2-40B4-BE49-F238E27FC236}">
                <a16:creationId xmlns:a16="http://schemas.microsoft.com/office/drawing/2014/main" id="{6F0D350E-1A30-1CBC-E714-D6FE11754002}"/>
              </a:ext>
            </a:extLst>
          </p:cNvPr>
          <p:cNvSpPr txBox="1"/>
          <p:nvPr/>
        </p:nvSpPr>
        <p:spPr>
          <a:xfrm>
            <a:off x="-38100" y="6306157"/>
            <a:ext cx="6134100" cy="375552"/>
          </a:xfrm>
          <a:prstGeom prst="rect">
            <a:avLst/>
          </a:prstGeom>
          <a:noFill/>
        </p:spPr>
        <p:txBody>
          <a:bodyPr wrap="square">
            <a:spAutoFit/>
          </a:bodyPr>
          <a:lstStyle/>
          <a:p>
            <a:pPr marL="0" marR="0" algn="ctr">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Data source: School Finance Indicators Database (State File)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9626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30610-D808-EFA2-749C-5F4E597D492B}"/>
              </a:ext>
            </a:extLst>
          </p:cNvPr>
          <p:cNvSpPr>
            <a:spLocks noGrp="1"/>
          </p:cNvSpPr>
          <p:nvPr>
            <p:ph type="title"/>
          </p:nvPr>
        </p:nvSpPr>
        <p:spPr>
          <a:xfrm>
            <a:off x="-1" y="0"/>
            <a:ext cx="10838985" cy="1325563"/>
          </a:xfrm>
        </p:spPr>
        <p:txBody>
          <a:bodyPr/>
          <a:lstStyle/>
          <a:p>
            <a:r>
              <a:rPr lang="en-US" sz="4400" b="1" dirty="0">
                <a:latin typeface="+mn-lt"/>
              </a:rPr>
              <a:t>Not much available in admin spending to cut!</a:t>
            </a:r>
            <a:endParaRPr lang="en-US" dirty="0"/>
          </a:p>
        </p:txBody>
      </p:sp>
      <p:pic>
        <p:nvPicPr>
          <p:cNvPr id="4" name="Picture 3">
            <a:extLst>
              <a:ext uri="{FF2B5EF4-FFF2-40B4-BE49-F238E27FC236}">
                <a16:creationId xmlns:a16="http://schemas.microsoft.com/office/drawing/2014/main" id="{A1F8E48B-CAF1-91C2-92B3-8F51625B5CAC}"/>
              </a:ext>
            </a:extLst>
          </p:cNvPr>
          <p:cNvPicPr>
            <a:picLocks noChangeAspect="1"/>
          </p:cNvPicPr>
          <p:nvPr/>
        </p:nvPicPr>
        <p:blipFill>
          <a:blip r:embed="rId2"/>
          <a:stretch>
            <a:fillRect/>
          </a:stretch>
        </p:blipFill>
        <p:spPr>
          <a:xfrm>
            <a:off x="109450" y="1508434"/>
            <a:ext cx="5917798" cy="4546678"/>
          </a:xfrm>
          <a:prstGeom prst="rect">
            <a:avLst/>
          </a:prstGeom>
        </p:spPr>
      </p:pic>
      <p:pic>
        <p:nvPicPr>
          <p:cNvPr id="6" name="Picture 5">
            <a:extLst>
              <a:ext uri="{FF2B5EF4-FFF2-40B4-BE49-F238E27FC236}">
                <a16:creationId xmlns:a16="http://schemas.microsoft.com/office/drawing/2014/main" id="{099605AB-2B07-EDA9-2D75-74E40F50BB0D}"/>
              </a:ext>
            </a:extLst>
          </p:cNvPr>
          <p:cNvPicPr>
            <a:picLocks noChangeAspect="1"/>
          </p:cNvPicPr>
          <p:nvPr/>
        </p:nvPicPr>
        <p:blipFill>
          <a:blip r:embed="rId3"/>
          <a:stretch>
            <a:fillRect/>
          </a:stretch>
        </p:blipFill>
        <p:spPr>
          <a:xfrm>
            <a:off x="6164750" y="1508432"/>
            <a:ext cx="5917799" cy="4546679"/>
          </a:xfrm>
          <a:prstGeom prst="rect">
            <a:avLst/>
          </a:prstGeom>
        </p:spPr>
      </p:pic>
    </p:spTree>
    <p:extLst>
      <p:ext uri="{BB962C8B-B14F-4D97-AF65-F5344CB8AC3E}">
        <p14:creationId xmlns:p14="http://schemas.microsoft.com/office/powerpoint/2010/main" val="3988411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DC0E-6C8E-6513-6B37-C4F9B61189A7}"/>
              </a:ext>
            </a:extLst>
          </p:cNvPr>
          <p:cNvSpPr>
            <a:spLocks noGrp="1"/>
          </p:cNvSpPr>
          <p:nvPr>
            <p:ph type="title"/>
          </p:nvPr>
        </p:nvSpPr>
        <p:spPr/>
        <p:txBody>
          <a:bodyPr>
            <a:normAutofit/>
          </a:bodyPr>
          <a:lstStyle/>
          <a:p>
            <a:r>
              <a:rPr lang="en-US" sz="3200" b="1" dirty="0">
                <a:latin typeface="+mn-lt"/>
              </a:rPr>
              <a:t>AZ has created a dispersed delivery system</a:t>
            </a:r>
            <a:br>
              <a:rPr lang="en-US" sz="3200" dirty="0">
                <a:latin typeface="+mn-lt"/>
              </a:rPr>
            </a:br>
            <a:r>
              <a:rPr lang="en-US" sz="2400" dirty="0">
                <a:latin typeface="+mn-lt"/>
              </a:rPr>
              <a:t>Running two systems in the same space costs more, not less!</a:t>
            </a:r>
          </a:p>
        </p:txBody>
      </p:sp>
      <p:pic>
        <p:nvPicPr>
          <p:cNvPr id="6" name="Picture 5">
            <a:extLst>
              <a:ext uri="{FF2B5EF4-FFF2-40B4-BE49-F238E27FC236}">
                <a16:creationId xmlns:a16="http://schemas.microsoft.com/office/drawing/2014/main" id="{6F5EF3AD-325E-67B5-47B0-2044886901F6}"/>
              </a:ext>
            </a:extLst>
          </p:cNvPr>
          <p:cNvPicPr>
            <a:picLocks noChangeAspect="1"/>
          </p:cNvPicPr>
          <p:nvPr/>
        </p:nvPicPr>
        <p:blipFill>
          <a:blip r:embed="rId2"/>
          <a:stretch>
            <a:fillRect/>
          </a:stretch>
        </p:blipFill>
        <p:spPr>
          <a:xfrm>
            <a:off x="60535" y="1416978"/>
            <a:ext cx="5891692" cy="4526621"/>
          </a:xfrm>
          <a:prstGeom prst="rect">
            <a:avLst/>
          </a:prstGeom>
        </p:spPr>
      </p:pic>
      <p:pic>
        <p:nvPicPr>
          <p:cNvPr id="8" name="Picture 7">
            <a:extLst>
              <a:ext uri="{FF2B5EF4-FFF2-40B4-BE49-F238E27FC236}">
                <a16:creationId xmlns:a16="http://schemas.microsoft.com/office/drawing/2014/main" id="{FE81A4AE-B35F-49F5-F44F-BACB463CB46F}"/>
              </a:ext>
            </a:extLst>
          </p:cNvPr>
          <p:cNvPicPr>
            <a:picLocks noChangeAspect="1"/>
          </p:cNvPicPr>
          <p:nvPr/>
        </p:nvPicPr>
        <p:blipFill>
          <a:blip r:embed="rId3"/>
          <a:stretch>
            <a:fillRect/>
          </a:stretch>
        </p:blipFill>
        <p:spPr>
          <a:xfrm>
            <a:off x="6239773" y="1416978"/>
            <a:ext cx="5891692" cy="4526621"/>
          </a:xfrm>
          <a:prstGeom prst="rect">
            <a:avLst/>
          </a:prstGeom>
        </p:spPr>
      </p:pic>
      <p:sp>
        <p:nvSpPr>
          <p:cNvPr id="9" name="TextBox 8">
            <a:extLst>
              <a:ext uri="{FF2B5EF4-FFF2-40B4-BE49-F238E27FC236}">
                <a16:creationId xmlns:a16="http://schemas.microsoft.com/office/drawing/2014/main" id="{AC01E722-765E-B8E2-FB34-6E68E42EFA15}"/>
              </a:ext>
            </a:extLst>
          </p:cNvPr>
          <p:cNvSpPr txBox="1"/>
          <p:nvPr/>
        </p:nvSpPr>
        <p:spPr>
          <a:xfrm>
            <a:off x="-38100" y="6306157"/>
            <a:ext cx="6134100" cy="375552"/>
          </a:xfrm>
          <a:prstGeom prst="rect">
            <a:avLst/>
          </a:prstGeom>
          <a:noFill/>
        </p:spPr>
        <p:txBody>
          <a:bodyPr wrap="square">
            <a:spAutoFit/>
          </a:bodyPr>
          <a:lstStyle/>
          <a:p>
            <a:pPr marL="0" marR="0" algn="ctr">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Data source: School Finance Indicators Database (State File)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471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486A-2C1E-C943-C749-5653737EE7C0}"/>
              </a:ext>
            </a:extLst>
          </p:cNvPr>
          <p:cNvSpPr>
            <a:spLocks noGrp="1"/>
          </p:cNvSpPr>
          <p:nvPr>
            <p:ph type="title"/>
          </p:nvPr>
        </p:nvSpPr>
        <p:spPr/>
        <p:txBody>
          <a:bodyPr>
            <a:normAutofit fontScale="90000"/>
          </a:bodyPr>
          <a:lstStyle/>
          <a:p>
            <a:r>
              <a:rPr lang="en-US" sz="3600" b="1" dirty="0">
                <a:latin typeface="+mn-lt"/>
              </a:rPr>
              <a:t>Most AZ children attend districts with funding less than adequate to meet national average outcomes</a:t>
            </a:r>
            <a:br>
              <a:rPr lang="en-US" sz="3200" b="1" dirty="0">
                <a:latin typeface="+mn-lt"/>
              </a:rPr>
            </a:br>
            <a:r>
              <a:rPr lang="en-US" sz="2700" dirty="0">
                <a:latin typeface="+mn-lt"/>
              </a:rPr>
              <a:t>And most AZ districts perform as expected under those circumstances!</a:t>
            </a:r>
          </a:p>
        </p:txBody>
      </p:sp>
      <p:pic>
        <p:nvPicPr>
          <p:cNvPr id="5" name="Picture 4">
            <a:extLst>
              <a:ext uri="{FF2B5EF4-FFF2-40B4-BE49-F238E27FC236}">
                <a16:creationId xmlns:a16="http://schemas.microsoft.com/office/drawing/2014/main" id="{3E5FA1CD-3700-2432-DC44-12947E8A9B2E}"/>
              </a:ext>
            </a:extLst>
          </p:cNvPr>
          <p:cNvPicPr>
            <a:picLocks noChangeAspect="1"/>
          </p:cNvPicPr>
          <p:nvPr/>
        </p:nvPicPr>
        <p:blipFill>
          <a:blip r:embed="rId2"/>
          <a:stretch>
            <a:fillRect/>
          </a:stretch>
        </p:blipFill>
        <p:spPr>
          <a:xfrm>
            <a:off x="3376755" y="1553039"/>
            <a:ext cx="5801685" cy="4457468"/>
          </a:xfrm>
          <a:prstGeom prst="rect">
            <a:avLst/>
          </a:prstGeom>
        </p:spPr>
      </p:pic>
    </p:spTree>
    <p:extLst>
      <p:ext uri="{BB962C8B-B14F-4D97-AF65-F5344CB8AC3E}">
        <p14:creationId xmlns:p14="http://schemas.microsoft.com/office/powerpoint/2010/main" val="203439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5D1C-7262-0114-9200-54CE4C80847A}"/>
              </a:ext>
            </a:extLst>
          </p:cNvPr>
          <p:cNvSpPr>
            <a:spLocks noGrp="1"/>
          </p:cNvSpPr>
          <p:nvPr>
            <p:ph type="title"/>
          </p:nvPr>
        </p:nvSpPr>
        <p:spPr/>
        <p:txBody>
          <a:bodyPr>
            <a:normAutofit/>
          </a:bodyPr>
          <a:lstStyle/>
          <a:p>
            <a:r>
              <a:rPr lang="en-US" sz="3200" b="1" dirty="0">
                <a:latin typeface="+mn-lt"/>
              </a:rPr>
              <a:t>National Assessments (Math)</a:t>
            </a:r>
          </a:p>
        </p:txBody>
      </p:sp>
      <p:pic>
        <p:nvPicPr>
          <p:cNvPr id="8" name="Picture 7">
            <a:extLst>
              <a:ext uri="{FF2B5EF4-FFF2-40B4-BE49-F238E27FC236}">
                <a16:creationId xmlns:a16="http://schemas.microsoft.com/office/drawing/2014/main" id="{65787702-56F1-1CAA-A5ED-F117EF531483}"/>
              </a:ext>
            </a:extLst>
          </p:cNvPr>
          <p:cNvPicPr>
            <a:picLocks noChangeAspect="1"/>
          </p:cNvPicPr>
          <p:nvPr/>
        </p:nvPicPr>
        <p:blipFill>
          <a:blip r:embed="rId2"/>
          <a:stretch>
            <a:fillRect/>
          </a:stretch>
        </p:blipFill>
        <p:spPr>
          <a:xfrm>
            <a:off x="6119139" y="1459377"/>
            <a:ext cx="5967135" cy="4584584"/>
          </a:xfrm>
          <a:prstGeom prst="rect">
            <a:avLst/>
          </a:prstGeom>
        </p:spPr>
      </p:pic>
      <p:pic>
        <p:nvPicPr>
          <p:cNvPr id="10" name="Picture 9">
            <a:extLst>
              <a:ext uri="{FF2B5EF4-FFF2-40B4-BE49-F238E27FC236}">
                <a16:creationId xmlns:a16="http://schemas.microsoft.com/office/drawing/2014/main" id="{160EFA72-D24C-6B2D-ADCB-AA032854215C}"/>
              </a:ext>
            </a:extLst>
          </p:cNvPr>
          <p:cNvPicPr>
            <a:picLocks noChangeAspect="1"/>
          </p:cNvPicPr>
          <p:nvPr/>
        </p:nvPicPr>
        <p:blipFill>
          <a:blip r:embed="rId3"/>
          <a:stretch>
            <a:fillRect/>
          </a:stretch>
        </p:blipFill>
        <p:spPr>
          <a:xfrm>
            <a:off x="105726" y="1459377"/>
            <a:ext cx="5967135" cy="4584584"/>
          </a:xfrm>
          <a:prstGeom prst="rect">
            <a:avLst/>
          </a:prstGeom>
        </p:spPr>
      </p:pic>
    </p:spTree>
    <p:extLst>
      <p:ext uri="{BB962C8B-B14F-4D97-AF65-F5344CB8AC3E}">
        <p14:creationId xmlns:p14="http://schemas.microsoft.com/office/powerpoint/2010/main" val="3896266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5D1C-7262-0114-9200-54CE4C80847A}"/>
              </a:ext>
            </a:extLst>
          </p:cNvPr>
          <p:cNvSpPr>
            <a:spLocks noGrp="1"/>
          </p:cNvSpPr>
          <p:nvPr>
            <p:ph type="title"/>
          </p:nvPr>
        </p:nvSpPr>
        <p:spPr/>
        <p:txBody>
          <a:bodyPr/>
          <a:lstStyle/>
          <a:p>
            <a:r>
              <a:rPr lang="en-US" sz="4400" b="1" dirty="0">
                <a:latin typeface="+mn-lt"/>
              </a:rPr>
              <a:t>National Assessments (Reading)</a:t>
            </a:r>
            <a:endParaRPr lang="en-US" dirty="0"/>
          </a:p>
        </p:txBody>
      </p:sp>
      <p:pic>
        <p:nvPicPr>
          <p:cNvPr id="4" name="Picture 3">
            <a:extLst>
              <a:ext uri="{FF2B5EF4-FFF2-40B4-BE49-F238E27FC236}">
                <a16:creationId xmlns:a16="http://schemas.microsoft.com/office/drawing/2014/main" id="{255C335A-6160-47A5-57C4-726D66402518}"/>
              </a:ext>
            </a:extLst>
          </p:cNvPr>
          <p:cNvPicPr>
            <a:picLocks noChangeAspect="1"/>
          </p:cNvPicPr>
          <p:nvPr/>
        </p:nvPicPr>
        <p:blipFill>
          <a:blip r:embed="rId2"/>
          <a:stretch>
            <a:fillRect/>
          </a:stretch>
        </p:blipFill>
        <p:spPr>
          <a:xfrm>
            <a:off x="6211120" y="1424656"/>
            <a:ext cx="5896215" cy="4530096"/>
          </a:xfrm>
          <a:prstGeom prst="rect">
            <a:avLst/>
          </a:prstGeom>
        </p:spPr>
      </p:pic>
      <p:pic>
        <p:nvPicPr>
          <p:cNvPr id="6" name="Picture 5">
            <a:extLst>
              <a:ext uri="{FF2B5EF4-FFF2-40B4-BE49-F238E27FC236}">
                <a16:creationId xmlns:a16="http://schemas.microsoft.com/office/drawing/2014/main" id="{8CEE1A9A-E973-F122-D917-B36D456693D9}"/>
              </a:ext>
            </a:extLst>
          </p:cNvPr>
          <p:cNvPicPr>
            <a:picLocks noChangeAspect="1"/>
          </p:cNvPicPr>
          <p:nvPr/>
        </p:nvPicPr>
        <p:blipFill>
          <a:blip r:embed="rId3"/>
          <a:stretch>
            <a:fillRect/>
          </a:stretch>
        </p:blipFill>
        <p:spPr>
          <a:xfrm>
            <a:off x="84665" y="1424656"/>
            <a:ext cx="5896215" cy="4530096"/>
          </a:xfrm>
          <a:prstGeom prst="rect">
            <a:avLst/>
          </a:prstGeom>
        </p:spPr>
      </p:pic>
    </p:spTree>
    <p:extLst>
      <p:ext uri="{BB962C8B-B14F-4D97-AF65-F5344CB8AC3E}">
        <p14:creationId xmlns:p14="http://schemas.microsoft.com/office/powerpoint/2010/main" val="1188651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1CEEE-C84A-CEB2-2572-78241C7B98FE}"/>
              </a:ext>
            </a:extLst>
          </p:cNvPr>
          <p:cNvSpPr>
            <a:spLocks noGrp="1"/>
          </p:cNvSpPr>
          <p:nvPr>
            <p:ph type="ctrTitle"/>
          </p:nvPr>
        </p:nvSpPr>
        <p:spPr/>
        <p:txBody>
          <a:bodyPr/>
          <a:lstStyle/>
          <a:p>
            <a:r>
              <a:rPr lang="en-US" b="1" dirty="0">
                <a:solidFill>
                  <a:schemeClr val="bg2"/>
                </a:solidFill>
              </a:rPr>
              <a:t>Toward a Common Understanding</a:t>
            </a:r>
          </a:p>
        </p:txBody>
      </p:sp>
      <p:grpSp>
        <p:nvGrpSpPr>
          <p:cNvPr id="3" name="Group 2">
            <a:extLst>
              <a:ext uri="{FF2B5EF4-FFF2-40B4-BE49-F238E27FC236}">
                <a16:creationId xmlns:a16="http://schemas.microsoft.com/office/drawing/2014/main" id="{4D26BB99-F6EA-1316-ACE6-0B1F36AD1E40}"/>
              </a:ext>
            </a:extLst>
          </p:cNvPr>
          <p:cNvGrpSpPr/>
          <p:nvPr/>
        </p:nvGrpSpPr>
        <p:grpSpPr>
          <a:xfrm>
            <a:off x="2835479" y="3732226"/>
            <a:ext cx="7055142" cy="3116510"/>
            <a:chOff x="1645962" y="1390291"/>
            <a:chExt cx="9338042" cy="4806219"/>
          </a:xfrm>
        </p:grpSpPr>
        <p:sp>
          <p:nvSpPr>
            <p:cNvPr id="5" name="Rectangle 4">
              <a:extLst>
                <a:ext uri="{FF2B5EF4-FFF2-40B4-BE49-F238E27FC236}">
                  <a16:creationId xmlns:a16="http://schemas.microsoft.com/office/drawing/2014/main" id="{DD2A72A2-2E54-A978-8E8D-76CA907CAAAE}"/>
                </a:ext>
              </a:extLst>
            </p:cNvPr>
            <p:cNvSpPr/>
            <p:nvPr/>
          </p:nvSpPr>
          <p:spPr>
            <a:xfrm>
              <a:off x="1645962" y="1390291"/>
              <a:ext cx="3497802" cy="213951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u="sng" dirty="0"/>
                <a:t>Conceptual Goal</a:t>
              </a:r>
              <a:r>
                <a:rPr lang="en-US" sz="1000" dirty="0"/>
                <a:t>: </a:t>
              </a:r>
            </a:p>
            <a:p>
              <a:r>
                <a:rPr lang="en-US" sz="1000" dirty="0"/>
                <a:t>To provide, through school funding formulas, resources sufficient for all students to </a:t>
              </a:r>
              <a:r>
                <a:rPr lang="en-US" sz="1000" dirty="0">
                  <a:solidFill>
                    <a:schemeClr val="bg1"/>
                  </a:solidFill>
                </a:rPr>
                <a:t>have</a:t>
              </a:r>
              <a:r>
                <a:rPr lang="en-US" sz="1000" b="1" dirty="0">
                  <a:solidFill>
                    <a:srgbClr val="FFFF00"/>
                  </a:solidFill>
                </a:rPr>
                <a:t> </a:t>
              </a:r>
              <a:r>
                <a:rPr lang="en-US" sz="1000" b="1" i="1" dirty="0">
                  <a:solidFill>
                    <a:srgbClr val="FFFF00"/>
                  </a:solidFill>
                </a:rPr>
                <a:t>equal opportunity </a:t>
              </a:r>
              <a:r>
                <a:rPr lang="en-US" sz="1000" dirty="0"/>
                <a:t>to achieve </a:t>
              </a:r>
              <a:r>
                <a:rPr lang="en-US" sz="1000" i="1" dirty="0"/>
                <a:t>(constitutionally) </a:t>
              </a:r>
              <a:r>
                <a:rPr lang="en-US" sz="1000" b="1" i="1" dirty="0">
                  <a:solidFill>
                    <a:srgbClr val="FFFF00"/>
                  </a:solidFill>
                </a:rPr>
                <a:t>adequate outcomes</a:t>
              </a:r>
              <a:endParaRPr lang="en-US" sz="1000" b="1" dirty="0">
                <a:solidFill>
                  <a:srgbClr val="FFFF00"/>
                </a:solidFill>
              </a:endParaRPr>
            </a:p>
          </p:txBody>
        </p:sp>
        <p:sp>
          <p:nvSpPr>
            <p:cNvPr id="6" name="Rectangle 5">
              <a:extLst>
                <a:ext uri="{FF2B5EF4-FFF2-40B4-BE49-F238E27FC236}">
                  <a16:creationId xmlns:a16="http://schemas.microsoft.com/office/drawing/2014/main" id="{06341C3F-98C5-0726-D52D-380213EAB873}"/>
                </a:ext>
              </a:extLst>
            </p:cNvPr>
            <p:cNvSpPr/>
            <p:nvPr/>
          </p:nvSpPr>
          <p:spPr>
            <a:xfrm>
              <a:off x="7486202" y="2359241"/>
              <a:ext cx="3497802" cy="213951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u="sng" dirty="0"/>
                <a:t>Empirical Goal (requirements)</a:t>
              </a:r>
              <a:r>
                <a:rPr lang="en-US" sz="1000" dirty="0"/>
                <a:t>: </a:t>
              </a:r>
            </a:p>
            <a:p>
              <a:r>
                <a:rPr lang="en-US" sz="1000" dirty="0"/>
                <a:t>Methods used to guide policy, both setting of funding levels and cost differentials, must validly link spending requirements with outcome measures (&amp; expectations). </a:t>
              </a:r>
            </a:p>
          </p:txBody>
        </p:sp>
        <p:pic>
          <p:nvPicPr>
            <p:cNvPr id="7" name="Picture 6">
              <a:extLst>
                <a:ext uri="{FF2B5EF4-FFF2-40B4-BE49-F238E27FC236}">
                  <a16:creationId xmlns:a16="http://schemas.microsoft.com/office/drawing/2014/main" id="{D7DF5649-C17D-4E14-4F66-2DDF194D660F}"/>
                </a:ext>
              </a:extLst>
            </p:cNvPr>
            <p:cNvPicPr>
              <a:picLocks noChangeAspect="1"/>
            </p:cNvPicPr>
            <p:nvPr/>
          </p:nvPicPr>
          <p:blipFill>
            <a:blip r:embed="rId2" cstate="hq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43764" y="1897711"/>
              <a:ext cx="2342438" cy="2277254"/>
            </a:xfrm>
            <a:prstGeom prst="rect">
              <a:avLst/>
            </a:prstGeom>
          </p:spPr>
        </p:pic>
        <p:sp>
          <p:nvSpPr>
            <p:cNvPr id="8" name="TextBox 7">
              <a:extLst>
                <a:ext uri="{FF2B5EF4-FFF2-40B4-BE49-F238E27FC236}">
                  <a16:creationId xmlns:a16="http://schemas.microsoft.com/office/drawing/2014/main" id="{F2E8918F-9F7B-D225-C10E-3C6A46C24ECA}"/>
                </a:ext>
              </a:extLst>
            </p:cNvPr>
            <p:cNvSpPr txBox="1"/>
            <p:nvPr/>
          </p:nvSpPr>
          <p:spPr>
            <a:xfrm>
              <a:off x="5212867" y="4328547"/>
              <a:ext cx="1800492" cy="978088"/>
            </a:xfrm>
            <a:prstGeom prst="rect">
              <a:avLst/>
            </a:prstGeom>
            <a:noFill/>
          </p:spPr>
          <p:txBody>
            <a:bodyPr wrap="square" rtlCol="0">
              <a:spAutoFit/>
            </a:bodyPr>
            <a:lstStyle/>
            <a:p>
              <a:r>
                <a:rPr lang="en-US" sz="1000">
                  <a:hlinkClick r:id="rId3" tooltip="http://honorscode.blogspot.com/2014/02/proving-groups-will-gate-warlords.html"/>
                </a:rPr>
                <a:t>This Photo</a:t>
              </a:r>
              <a:r>
                <a:rPr lang="en-US" sz="1000"/>
                <a:t> by Unknown Author is licensed under </a:t>
              </a:r>
              <a:r>
                <a:rPr lang="en-US" sz="1000">
                  <a:hlinkClick r:id="rId4" tooltip="https://creativecommons.org/licenses/by-nc-nd/3.0/"/>
                </a:rPr>
                <a:t>CC BY-NC-ND</a:t>
              </a:r>
              <a:endParaRPr lang="en-US" sz="1000"/>
            </a:p>
          </p:txBody>
        </p:sp>
        <p:sp>
          <p:nvSpPr>
            <p:cNvPr id="9" name="Rectangle 8">
              <a:extLst>
                <a:ext uri="{FF2B5EF4-FFF2-40B4-BE49-F238E27FC236}">
                  <a16:creationId xmlns:a16="http://schemas.microsoft.com/office/drawing/2014/main" id="{FF606350-9E71-6775-7ECD-840FFCC9328D}"/>
                </a:ext>
              </a:extLst>
            </p:cNvPr>
            <p:cNvSpPr/>
            <p:nvPr/>
          </p:nvSpPr>
          <p:spPr>
            <a:xfrm>
              <a:off x="3463966" y="4056992"/>
              <a:ext cx="3497802" cy="213951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u="sng" dirty="0"/>
                <a:t>Legal Causes of Action</a:t>
              </a:r>
              <a:r>
                <a:rPr lang="en-US" sz="1000" dirty="0"/>
                <a:t>: </a:t>
              </a:r>
            </a:p>
            <a:p>
              <a:pPr marL="342900" indent="-342900">
                <a:buFont typeface="+mj-lt"/>
                <a:buAutoNum type="arabicPeriod"/>
              </a:pPr>
              <a:r>
                <a:rPr lang="en-US" sz="1000" dirty="0"/>
                <a:t>EP (State or Fed) exists where similarly situated individuals are differently treated. </a:t>
              </a:r>
            </a:p>
            <a:p>
              <a:pPr algn="ctr"/>
              <a:r>
                <a:rPr lang="en-US" sz="1000" dirty="0"/>
                <a:t>Treatment = Outcome Expectation(s)*</a:t>
              </a:r>
            </a:p>
            <a:p>
              <a:pPr algn="ctr"/>
              <a:r>
                <a:rPr lang="en-US" sz="1000" dirty="0"/>
                <a:t>(under which all are similarly situated)</a:t>
              </a:r>
            </a:p>
            <a:p>
              <a:pPr marL="342900" indent="-342900">
                <a:buFont typeface="+mj-lt"/>
                <a:buAutoNum type="arabicPeriod" startAt="2"/>
              </a:pPr>
              <a:r>
                <a:rPr lang="en-US" sz="1000" dirty="0"/>
                <a:t>“Adequacy” (state) requires linking spending levels to outcome expectations</a:t>
              </a:r>
            </a:p>
            <a:p>
              <a:endParaRPr lang="en-US" sz="1000" dirty="0"/>
            </a:p>
          </p:txBody>
        </p:sp>
      </p:grpSp>
    </p:spTree>
    <p:extLst>
      <p:ext uri="{BB962C8B-B14F-4D97-AF65-F5344CB8AC3E}">
        <p14:creationId xmlns:p14="http://schemas.microsoft.com/office/powerpoint/2010/main" val="4044959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CE907-DB0D-33A1-3C9E-6BFA769D291A}"/>
              </a:ext>
            </a:extLst>
          </p:cNvPr>
          <p:cNvSpPr>
            <a:spLocks noGrp="1"/>
          </p:cNvSpPr>
          <p:nvPr>
            <p:ph type="title"/>
          </p:nvPr>
        </p:nvSpPr>
        <p:spPr/>
        <p:txBody>
          <a:bodyPr/>
          <a:lstStyle/>
          <a:p>
            <a:r>
              <a:rPr lang="en-US" dirty="0"/>
              <a:t>Statement of Common Principles</a:t>
            </a:r>
          </a:p>
        </p:txBody>
      </p:sp>
      <p:sp>
        <p:nvSpPr>
          <p:cNvPr id="3" name="Content Placeholder 2">
            <a:extLst>
              <a:ext uri="{FF2B5EF4-FFF2-40B4-BE49-F238E27FC236}">
                <a16:creationId xmlns:a16="http://schemas.microsoft.com/office/drawing/2014/main" id="{F962AD94-A7C3-8BB4-FDC6-B39DB7E28EE2}"/>
              </a:ext>
            </a:extLst>
          </p:cNvPr>
          <p:cNvSpPr>
            <a:spLocks noGrp="1"/>
          </p:cNvSpPr>
          <p:nvPr>
            <p:ph idx="1"/>
          </p:nvPr>
        </p:nvSpPr>
        <p:spPr>
          <a:xfrm>
            <a:off x="1" y="1535185"/>
            <a:ext cx="12192000" cy="4641778"/>
          </a:xfrm>
        </p:spPr>
        <p:txBody>
          <a:bodyPr>
            <a:noAutofit/>
          </a:bodyPr>
          <a:lstStyle/>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Arial" panose="020B0604020202020204" pitchFamily="34" charset="0"/>
              </a:rPr>
              <a:t>Our framework for evaluating state K-12 finance systems begins with two basic premises:</a:t>
            </a:r>
          </a:p>
          <a:p>
            <a:pPr marL="0" marR="0" indent="0">
              <a:spcBef>
                <a:spcPts val="0"/>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457200" lvl="1" indent="0">
              <a:spcBef>
                <a:spcPts val="0"/>
              </a:spcBef>
              <a:buNone/>
            </a:pPr>
            <a:r>
              <a:rPr lang="en-US"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1a. Higher outcomes require more resources;</a:t>
            </a:r>
          </a:p>
          <a:p>
            <a:pPr marL="457200" lvl="1" indent="0">
              <a:spcBef>
                <a:spcPts val="0"/>
              </a:spcBef>
              <a:buNone/>
            </a:pPr>
            <a:endParaRPr lang="en-US" b="1" dirty="0">
              <a:solidFill>
                <a:srgbClr val="FF0000"/>
              </a:solidFill>
              <a:effectLst/>
              <a:latin typeface="Arial" panose="020B0604020202020204" pitchFamily="34" charset="0"/>
              <a:ea typeface="Calibri" panose="020F0502020204030204" pitchFamily="34" charset="0"/>
            </a:endParaRPr>
          </a:p>
          <a:p>
            <a:pPr marL="457200" lvl="1" indent="0">
              <a:spcBef>
                <a:spcPts val="0"/>
              </a:spcBef>
              <a:buNone/>
            </a:pPr>
            <a:r>
              <a:rPr lang="en-US"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1b. The cost of achieving a given outcome varies by student and context.</a:t>
            </a:r>
            <a:endParaRPr lang="en-US" b="1" dirty="0">
              <a:solidFill>
                <a:srgbClr val="FF0000"/>
              </a:solidFill>
              <a:effectLst/>
              <a:latin typeface="Arial" panose="020B0604020202020204" pitchFamily="34" charset="0"/>
              <a:ea typeface="Calibri" panose="020F0502020204030204" pitchFamily="34" charset="0"/>
            </a:endParaRPr>
          </a:p>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Arial" panose="020B0604020202020204" pitchFamily="34" charset="0"/>
              </a:rPr>
              <a:t> </a:t>
            </a:r>
            <a:endParaRPr lang="en-US" sz="2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200" dirty="0">
                <a:solidFill>
                  <a:srgbClr val="000000"/>
                </a:solidFill>
                <a:effectLst/>
                <a:latin typeface="Helvetica" panose="020B0604020202020204" pitchFamily="34" charset="0"/>
                <a:ea typeface="Times New Roman" panose="02020603050405020304" pitchFamily="18" charset="0"/>
                <a:cs typeface="Arial" panose="020B0604020202020204" pitchFamily="34" charset="0"/>
              </a:rPr>
              <a:t>The importance of context (1b) is critical to our approach to evaluating states’ systems. By context, we mean</a:t>
            </a:r>
            <a:r>
              <a:rPr lang="en-US" sz="2200" dirty="0">
                <a:effectLst/>
                <a:latin typeface="Helvetica" panose="020B0604020202020204" pitchFamily="34" charset="0"/>
                <a:ea typeface="Times New Roman" panose="02020603050405020304" pitchFamily="18" charset="0"/>
                <a:cs typeface="Arial" panose="020B0604020202020204" pitchFamily="34" charset="0"/>
              </a:rPr>
              <a:t> not only the population a district serves (e.g., poverty), but also the labor market in which it is located, its size and other factors that can affect the “value of the education dollar.” Any serious attempt to compare funding between states or between districts within a given state must address the fundamental reality that the “cost of education” is far from uniform.</a:t>
            </a:r>
            <a:r>
              <a:rPr lang="en-US" sz="2200" dirty="0">
                <a:solidFill>
                  <a:srgbClr val="000000"/>
                </a:solidFill>
                <a:effectLst/>
                <a:latin typeface="Helvetica" panose="020B0604020202020204" pitchFamily="34" charset="0"/>
                <a:ea typeface="Times New Roman" panose="02020603050405020304" pitchFamily="18" charset="0"/>
                <a:cs typeface="Arial" panose="020B0604020202020204" pitchFamily="34" charset="0"/>
              </a:rPr>
              <a:t> </a:t>
            </a:r>
            <a:endParaRPr lang="en-US" sz="2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200" dirty="0">
                <a:solidFill>
                  <a:srgbClr val="000000"/>
                </a:solidFill>
                <a:effectLst/>
                <a:latin typeface="Helvetica" panose="020B0604020202020204" pitchFamily="34" charset="0"/>
                <a:ea typeface="Times New Roman" panose="02020603050405020304" pitchFamily="18" charset="0"/>
                <a:cs typeface="Arial" panose="020B0604020202020204" pitchFamily="34" charset="0"/>
              </a:rPr>
              <a:t> </a:t>
            </a:r>
            <a:endParaRPr lang="en-US" sz="2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Arial" panose="020B0604020202020204" pitchFamily="34" charset="0"/>
              </a:rPr>
              <a:t>It follows directly from these two premises that the key question in evaluating finance systems is not how much states or districts spend but rather whether it is </a:t>
            </a:r>
            <a:r>
              <a:rPr lang="en-US" sz="2200" u="sng" dirty="0">
                <a:effectLst/>
                <a:latin typeface="Helvetica" panose="020B0604020202020204" pitchFamily="34" charset="0"/>
                <a:ea typeface="Times New Roman" panose="02020603050405020304" pitchFamily="18" charset="0"/>
                <a:cs typeface="Arial" panose="020B0604020202020204" pitchFamily="34" charset="0"/>
              </a:rPr>
              <a:t>enough</a:t>
            </a:r>
            <a:r>
              <a:rPr lang="en-US" sz="2200" dirty="0">
                <a:effectLst/>
                <a:latin typeface="Helvetica" panose="020B0604020202020204" pitchFamily="34" charset="0"/>
                <a:ea typeface="Times New Roman" panose="02020603050405020304" pitchFamily="18" charset="0"/>
                <a:cs typeface="Arial" panose="020B0604020202020204" pitchFamily="34" charset="0"/>
              </a:rPr>
              <a:t>—i.e., whether resources are adequate. </a:t>
            </a:r>
            <a:endParaRPr lang="en-US" sz="2200" dirty="0">
              <a:effectLst/>
              <a:latin typeface="Times New Roman" panose="02020603050405020304" pitchFamily="18" charset="0"/>
              <a:ea typeface="Times New Roman" panose="02020603050405020304" pitchFamily="18" charset="0"/>
            </a:endParaRPr>
          </a:p>
          <a:p>
            <a:pPr marL="0" indent="0">
              <a:buNone/>
            </a:pPr>
            <a:endParaRPr lang="en-US" sz="2200" dirty="0"/>
          </a:p>
        </p:txBody>
      </p:sp>
    </p:spTree>
    <p:extLst>
      <p:ext uri="{BB962C8B-B14F-4D97-AF65-F5344CB8AC3E}">
        <p14:creationId xmlns:p14="http://schemas.microsoft.com/office/powerpoint/2010/main" val="1926611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6FEC-EAB4-93BF-DABA-EBEFACA746EB}"/>
              </a:ext>
            </a:extLst>
          </p:cNvPr>
          <p:cNvSpPr>
            <a:spLocks noGrp="1"/>
          </p:cNvSpPr>
          <p:nvPr>
            <p:ph type="title"/>
          </p:nvPr>
        </p:nvSpPr>
        <p:spPr/>
        <p:txBody>
          <a:bodyPr/>
          <a:lstStyle/>
          <a:p>
            <a:r>
              <a:rPr lang="en-US" dirty="0"/>
              <a:t>Statement of Common Principles</a:t>
            </a:r>
          </a:p>
        </p:txBody>
      </p:sp>
      <p:sp>
        <p:nvSpPr>
          <p:cNvPr id="3" name="Content Placeholder 2">
            <a:extLst>
              <a:ext uri="{FF2B5EF4-FFF2-40B4-BE49-F238E27FC236}">
                <a16:creationId xmlns:a16="http://schemas.microsoft.com/office/drawing/2014/main" id="{3F445EE3-27BC-A79D-8C89-C76D1E5D4D3D}"/>
              </a:ext>
            </a:extLst>
          </p:cNvPr>
          <p:cNvSpPr>
            <a:spLocks noGrp="1"/>
          </p:cNvSpPr>
          <p:nvPr>
            <p:ph idx="1"/>
          </p:nvPr>
        </p:nvSpPr>
        <p:spPr>
          <a:xfrm>
            <a:off x="109057" y="1463056"/>
            <a:ext cx="11845255" cy="4351338"/>
          </a:xfrm>
        </p:spPr>
        <p:txBody>
          <a:bodyPr>
            <a:noAutofit/>
          </a:bodyPr>
          <a:lstStyle/>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Arial" panose="020B0604020202020204" pitchFamily="34" charset="0"/>
              </a:rPr>
              <a:t>Our second set of principles pertains to how we define “adequacy.” Since the core purpose of public schools is to educate and prepare all students:</a:t>
            </a:r>
          </a:p>
          <a:p>
            <a:pPr marL="0" marR="0" indent="0">
              <a:spcBef>
                <a:spcPts val="0"/>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457200" lvl="1" indent="0">
              <a:spcBef>
                <a:spcPts val="0"/>
              </a:spcBef>
              <a:buNone/>
            </a:pPr>
            <a:r>
              <a:rPr lang="en-US" sz="2000"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2a. We define adequacy as the cost of achieving student outcome goals;</a:t>
            </a:r>
          </a:p>
          <a:p>
            <a:pPr marL="457200" lvl="1" indent="0">
              <a:spcBef>
                <a:spcPts val="0"/>
              </a:spcBef>
              <a:buNone/>
            </a:pPr>
            <a:endParaRPr lang="en-US" sz="2000" b="1" dirty="0">
              <a:solidFill>
                <a:srgbClr val="FF0000"/>
              </a:solidFill>
              <a:effectLst/>
              <a:latin typeface="Arial" panose="020B0604020202020204" pitchFamily="34" charset="0"/>
              <a:ea typeface="Calibri" panose="020F0502020204030204" pitchFamily="34" charset="0"/>
            </a:endParaRPr>
          </a:p>
          <a:p>
            <a:pPr marL="457200" lvl="1" indent="0">
              <a:spcBef>
                <a:spcPts val="0"/>
              </a:spcBef>
              <a:buNone/>
            </a:pPr>
            <a:r>
              <a:rPr lang="en-US" sz="2000"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2b. We estimate costs in all states and districts with reference to the same outcome goals—for instance, funding should not be adequate to achieve high outcomes in one state or district and adequate to achieve more modest goals in another.</a:t>
            </a:r>
            <a:endParaRPr lang="en-US" sz="2000" b="1" dirty="0">
              <a:solidFill>
                <a:srgbClr val="FF0000"/>
              </a:solidFill>
              <a:effectLst/>
              <a:latin typeface="Arial" panose="020B0604020202020204" pitchFamily="34" charset="0"/>
              <a:ea typeface="Calibri" panose="020F0502020204030204" pitchFamily="34" charset="0"/>
            </a:endParaRPr>
          </a:p>
          <a:p>
            <a:pPr marL="0" marR="0" indent="0">
              <a:spcBef>
                <a:spcPts val="0"/>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Arial" panose="020B0604020202020204" pitchFamily="34" charset="0"/>
              </a:rPr>
              <a:t>With regard to 2b, we of course recognize that states vary in terms of their academic standards and, thus, in the outcome goals that their finance systems are (at least in theory) expected to produce. Our purpose, however, is to evaluate all states’ systems in a comparable manner, and this requires a common outcome goal, within and between states. This means that estimated adequate spending levels will vary by district (see 1b), but those levels are all based on the same “benchmark” outcome goal.</a:t>
            </a:r>
            <a:endParaRPr lang="en-US" sz="2200" dirty="0">
              <a:effectLst/>
              <a:latin typeface="Times New Roman" panose="02020603050405020304" pitchFamily="18" charset="0"/>
              <a:ea typeface="Times New Roman" panose="02020603050405020304" pitchFamily="18" charset="0"/>
            </a:endParaRPr>
          </a:p>
          <a:p>
            <a:endParaRPr lang="en-US" sz="2200" dirty="0"/>
          </a:p>
        </p:txBody>
      </p:sp>
    </p:spTree>
    <p:extLst>
      <p:ext uri="{BB962C8B-B14F-4D97-AF65-F5344CB8AC3E}">
        <p14:creationId xmlns:p14="http://schemas.microsoft.com/office/powerpoint/2010/main" val="117834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4CEE5-E790-9C5E-3AF3-69C6A0FEEF06}"/>
              </a:ext>
            </a:extLst>
          </p:cNvPr>
          <p:cNvSpPr>
            <a:spLocks noGrp="1"/>
          </p:cNvSpPr>
          <p:nvPr>
            <p:ph type="title"/>
          </p:nvPr>
        </p:nvSpPr>
        <p:spPr/>
        <p:txBody>
          <a:bodyPr/>
          <a:lstStyle/>
          <a:p>
            <a:r>
              <a:rPr lang="en-US" dirty="0"/>
              <a:t>Statement of Common Principles</a:t>
            </a:r>
          </a:p>
        </p:txBody>
      </p:sp>
      <p:sp>
        <p:nvSpPr>
          <p:cNvPr id="3" name="Content Placeholder 2">
            <a:extLst>
              <a:ext uri="{FF2B5EF4-FFF2-40B4-BE49-F238E27FC236}">
                <a16:creationId xmlns:a16="http://schemas.microsoft.com/office/drawing/2014/main" id="{CC8D897A-274A-3632-9FEF-2DB131843A9C}"/>
              </a:ext>
            </a:extLst>
          </p:cNvPr>
          <p:cNvSpPr>
            <a:spLocks noGrp="1"/>
          </p:cNvSpPr>
          <p:nvPr>
            <p:ph idx="1"/>
          </p:nvPr>
        </p:nvSpPr>
        <p:spPr>
          <a:xfrm>
            <a:off x="0" y="1325563"/>
            <a:ext cx="12192000" cy="4742955"/>
          </a:xfrm>
        </p:spPr>
        <p:txBody>
          <a:bodyPr>
            <a:noAutofit/>
          </a:bodyPr>
          <a:lstStyle/>
          <a:p>
            <a:pPr marL="0" marR="0" indent="0">
              <a:spcBef>
                <a:spcPts val="0"/>
              </a:spcBef>
              <a:spcAft>
                <a:spcPts val="0"/>
              </a:spcAft>
              <a:buNone/>
            </a:pPr>
            <a:r>
              <a:rPr lang="en-US" sz="1800" dirty="0">
                <a:effectLst/>
                <a:latin typeface="Helvetica" panose="020B0604020202020204" pitchFamily="34" charset="0"/>
                <a:ea typeface="Times New Roman" panose="02020603050405020304" pitchFamily="18" charset="0"/>
                <a:cs typeface="Arial" panose="020B0604020202020204" pitchFamily="34" charset="0"/>
              </a:rPr>
              <a:t>Our third principle is in most respects methodological, but it is worth stating directly:</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457200" lvl="1" indent="0">
              <a:spcBef>
                <a:spcPts val="0"/>
              </a:spcBef>
              <a:buNone/>
            </a:pPr>
            <a:r>
              <a:rPr lang="en-US" sz="2000"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3. The most appropriate approach to estimating costs across thousands of heterogeneous districts serving millions of diverse students is to estimate statistical cost models.</a:t>
            </a:r>
            <a:endParaRPr lang="en-US" sz="2000" b="1" dirty="0">
              <a:solidFill>
                <a:srgbClr val="FF0000"/>
              </a:solidFill>
              <a:effectLst/>
              <a:latin typeface="Arial" panose="020B0604020202020204" pitchFamily="34" charset="0"/>
              <a:ea typeface="Calibri" panose="020F0502020204030204" pitchFamily="34" charset="0"/>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Helvetica" panose="020B0604020202020204" pitchFamily="34" charset="0"/>
                <a:ea typeface="Times New Roman" panose="02020603050405020304" pitchFamily="18" charset="0"/>
                <a:cs typeface="Arial" panose="020B0604020202020204" pitchFamily="34" charset="0"/>
              </a:rPr>
              <a:t>Insofar as the primary goal of any state finance system is to provide all students with an equal shot at achieving common outcomes, we use cost models to evaluate states on two “dimensions” or measures, which are the degree to which they:</a:t>
            </a:r>
          </a:p>
          <a:p>
            <a:pPr marL="0" marR="0" indent="0">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457200" lvl="1" indent="0">
              <a:spcBef>
                <a:spcPts val="0"/>
              </a:spcBef>
              <a:buNone/>
            </a:pPr>
            <a:r>
              <a:rPr lang="en-US" sz="2000"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4a. Provide all students with enough funding to achieve a common (and hopefully desirable) outcome goal (i.e., statewide adequacy);</a:t>
            </a:r>
          </a:p>
          <a:p>
            <a:pPr marL="457200" lvl="1" indent="0">
              <a:spcBef>
                <a:spcPts val="0"/>
              </a:spcBef>
              <a:buNone/>
            </a:pPr>
            <a:endParaRPr lang="en-US" sz="2000" b="1" dirty="0">
              <a:solidFill>
                <a:srgbClr val="FF0000"/>
              </a:solidFill>
              <a:effectLst/>
              <a:latin typeface="Arial" panose="020B0604020202020204" pitchFamily="34" charset="0"/>
              <a:ea typeface="Calibri" panose="020F0502020204030204" pitchFamily="34" charset="0"/>
            </a:endParaRPr>
          </a:p>
          <a:p>
            <a:pPr marL="457200" lvl="1" indent="0">
              <a:spcBef>
                <a:spcPts val="0"/>
              </a:spcBef>
              <a:buNone/>
            </a:pPr>
            <a:r>
              <a:rPr lang="en-US" sz="2000"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4b. Ensure that no students have a greater chance of achieving those goals than do their peers elsewhere in the state (i.e., equal opportunity).</a:t>
            </a:r>
            <a:endParaRPr lang="en-US" sz="2000" b="1" dirty="0">
              <a:solidFill>
                <a:srgbClr val="FF0000"/>
              </a:solidFill>
              <a:effectLst/>
              <a:latin typeface="Arial" panose="020B0604020202020204" pitchFamily="34" charset="0"/>
              <a:ea typeface="Calibri" panose="020F0502020204030204" pitchFamily="34" charset="0"/>
            </a:endParaRPr>
          </a:p>
          <a:p>
            <a:pPr marL="0" indent="0">
              <a:buNone/>
            </a:pPr>
            <a:r>
              <a:rPr lang="en-US" sz="1800" dirty="0">
                <a:effectLst/>
                <a:latin typeface="Helvetica" panose="020B0604020202020204" pitchFamily="34" charset="0"/>
                <a:ea typeface="Times New Roman" panose="02020603050405020304" pitchFamily="18" charset="0"/>
                <a:cs typeface="Arial" panose="020B0604020202020204" pitchFamily="34" charset="0"/>
              </a:rPr>
              <a:t>It is very important to note that these two measures—statewide adequacy and equal opportunity—are conceptually independent. That is, one can exist without the other. </a:t>
            </a:r>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States’ systems, however, should ideally provide </a:t>
            </a:r>
            <a:r>
              <a:rPr lang="en-US" sz="1800" u="sng" dirty="0">
                <a:effectLst/>
                <a:latin typeface="Helvetica" panose="020B0604020202020204" pitchFamily="34" charset="0"/>
                <a:ea typeface="Times New Roman" panose="02020603050405020304" pitchFamily="18" charset="0"/>
                <a:cs typeface="Times New Roman" panose="02020603050405020304" pitchFamily="18" charset="0"/>
              </a:rPr>
              <a:t>both</a:t>
            </a:r>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 adequate funding and equal opportunity—i.e., funding in all districts is above adequate levels by </a:t>
            </a:r>
            <a:r>
              <a:rPr lang="en-US" sz="1800" i="1" dirty="0">
                <a:effectLst/>
                <a:latin typeface="Helvetica" panose="020B0604020202020204" pitchFamily="34" charset="0"/>
                <a:ea typeface="Times New Roman" panose="02020603050405020304" pitchFamily="18" charset="0"/>
                <a:cs typeface="Times New Roman" panose="02020603050405020304" pitchFamily="18" charset="0"/>
              </a:rPr>
              <a:t>roughly</a:t>
            </a:r>
            <a:r>
              <a:rPr lang="en-US" sz="1800" dirty="0">
                <a:effectLst/>
                <a:latin typeface="Helvetica" panose="020B0604020202020204" pitchFamily="34" charset="0"/>
                <a:ea typeface="Times New Roman" panose="02020603050405020304" pitchFamily="18" charset="0"/>
                <a:cs typeface="Times New Roman" panose="02020603050405020304" pitchFamily="18" charset="0"/>
              </a:rPr>
              <a:t> the same proportional amount. Absent both, however, states should be evaluated on both dimensions separately.</a:t>
            </a:r>
            <a:endParaRPr lang="en-US" sz="1800" dirty="0"/>
          </a:p>
        </p:txBody>
      </p:sp>
    </p:spTree>
    <p:extLst>
      <p:ext uri="{BB962C8B-B14F-4D97-AF65-F5344CB8AC3E}">
        <p14:creationId xmlns:p14="http://schemas.microsoft.com/office/powerpoint/2010/main" val="4072768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5E5E-D12F-4312-CA43-5E0B3B734A68}"/>
              </a:ext>
            </a:extLst>
          </p:cNvPr>
          <p:cNvSpPr>
            <a:spLocks noGrp="1"/>
          </p:cNvSpPr>
          <p:nvPr>
            <p:ph type="title"/>
          </p:nvPr>
        </p:nvSpPr>
        <p:spPr/>
        <p:txBody>
          <a:bodyPr/>
          <a:lstStyle/>
          <a:p>
            <a:r>
              <a:rPr lang="en-US" dirty="0"/>
              <a:t>Statement of Common Principles</a:t>
            </a:r>
          </a:p>
        </p:txBody>
      </p:sp>
      <p:sp>
        <p:nvSpPr>
          <p:cNvPr id="3" name="Content Placeholder 2">
            <a:extLst>
              <a:ext uri="{FF2B5EF4-FFF2-40B4-BE49-F238E27FC236}">
                <a16:creationId xmlns:a16="http://schemas.microsoft.com/office/drawing/2014/main" id="{AD7C84D2-1997-30F9-A772-A64C6655EF0C}"/>
              </a:ext>
            </a:extLst>
          </p:cNvPr>
          <p:cNvSpPr>
            <a:spLocks noGrp="1"/>
          </p:cNvSpPr>
          <p:nvPr>
            <p:ph idx="1"/>
          </p:nvPr>
        </p:nvSpPr>
        <p:spPr>
          <a:xfrm>
            <a:off x="267749" y="1431342"/>
            <a:ext cx="11174834" cy="4351338"/>
          </a:xfrm>
        </p:spPr>
        <p:txBody>
          <a:bodyPr>
            <a:normAutofit/>
          </a:bodyPr>
          <a:lstStyle/>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Times New Roman" panose="02020603050405020304" pitchFamily="18" charset="0"/>
              </a:rPr>
              <a:t>The final element of our framework for evaluating states’ K-12 finance systems is designed to account for the aforementioned fact that both costs and the ability to pay those costs differ between states.</a:t>
            </a:r>
            <a:r>
              <a:rPr lang="en-US" sz="2200" dirty="0">
                <a:effectLst/>
                <a:latin typeface="Helvetica" panose="020B0604020202020204" pitchFamily="34" charset="0"/>
                <a:ea typeface="Times New Roman" panose="02020603050405020304" pitchFamily="18" charset="0"/>
                <a:cs typeface="Arial" panose="020B0604020202020204" pitchFamily="34" charset="0"/>
              </a:rPr>
              <a:t> Our fifth and final principle, therefore, is:</a:t>
            </a:r>
          </a:p>
          <a:p>
            <a:pPr marL="0" marR="0" indent="0">
              <a:spcBef>
                <a:spcPts val="0"/>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457200" lvl="1" indent="0">
              <a:spcBef>
                <a:spcPts val="0"/>
              </a:spcBef>
              <a:buNone/>
            </a:pPr>
            <a:r>
              <a:rPr lang="en-US" sz="2000" b="1" dirty="0">
                <a:solidFill>
                  <a:srgbClr val="FF0000"/>
                </a:solidFill>
                <a:effectLst/>
                <a:latin typeface="Helvetica" panose="020B0604020202020204" pitchFamily="34" charset="0"/>
                <a:ea typeface="Calibri" panose="020F0502020204030204" pitchFamily="34" charset="0"/>
                <a:cs typeface="Arial" panose="020B0604020202020204" pitchFamily="34" charset="0"/>
              </a:rPr>
              <a:t>5. States should also be evaluated on how much of their economic capacity—i.e., their ability to raise revenue—is devoted to their public schools (fiscal effort).</a:t>
            </a:r>
            <a:endParaRPr lang="en-US" sz="2000" b="1" dirty="0">
              <a:solidFill>
                <a:srgbClr val="FF0000"/>
              </a:solidFill>
              <a:effectLst/>
              <a:latin typeface="Arial" panose="020B0604020202020204" pitchFamily="34" charset="0"/>
              <a:ea typeface="Calibri" panose="020F0502020204030204" pitchFamily="34" charset="0"/>
            </a:endParaRPr>
          </a:p>
          <a:p>
            <a:pPr marL="0" marR="0" indent="0">
              <a:spcBef>
                <a:spcPts val="0"/>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200" dirty="0">
                <a:effectLst/>
                <a:latin typeface="Helvetica" panose="020B0604020202020204" pitchFamily="34" charset="0"/>
                <a:ea typeface="Times New Roman" panose="02020603050405020304" pitchFamily="18" charset="0"/>
                <a:cs typeface="Arial" panose="020B0604020202020204" pitchFamily="34" charset="0"/>
              </a:rPr>
              <a:t>Some states’ economies are so small relative to their students’ needs that they are essentially unable to raise enough revenue to fund their schools adequately, whereas other states simply refuse to provide sufficient resources despite having the option to do so. Including effort in our framework allows us to differentiate the former from the latter states.</a:t>
            </a:r>
            <a:endParaRPr lang="en-US" sz="2200" dirty="0">
              <a:effectLst/>
              <a:latin typeface="Times New Roman" panose="02020603050405020304" pitchFamily="18" charset="0"/>
              <a:ea typeface="Times New Roman" panose="02020603050405020304" pitchFamily="18" charset="0"/>
            </a:endParaRPr>
          </a:p>
          <a:p>
            <a:endParaRPr lang="en-US" sz="2200" dirty="0"/>
          </a:p>
        </p:txBody>
      </p:sp>
    </p:spTree>
    <p:extLst>
      <p:ext uri="{BB962C8B-B14F-4D97-AF65-F5344CB8AC3E}">
        <p14:creationId xmlns:p14="http://schemas.microsoft.com/office/powerpoint/2010/main" val="841209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78268-E5EA-4DDF-963C-252230942E81}"/>
              </a:ext>
            </a:extLst>
          </p:cNvPr>
          <p:cNvSpPr>
            <a:spLocks noGrp="1"/>
          </p:cNvSpPr>
          <p:nvPr>
            <p:ph type="title"/>
          </p:nvPr>
        </p:nvSpPr>
        <p:spPr/>
        <p:txBody>
          <a:bodyPr/>
          <a:lstStyle/>
          <a:p>
            <a:r>
              <a:rPr lang="en-US" b="1" dirty="0">
                <a:solidFill>
                  <a:schemeClr val="accent6">
                    <a:lumMod val="50000"/>
                  </a:schemeClr>
                </a:solidFill>
              </a:rPr>
              <a:t>Goals of School Finance Systems</a:t>
            </a:r>
          </a:p>
        </p:txBody>
      </p:sp>
      <p:sp>
        <p:nvSpPr>
          <p:cNvPr id="3" name="Content Placeholder 2">
            <a:extLst>
              <a:ext uri="{FF2B5EF4-FFF2-40B4-BE49-F238E27FC236}">
                <a16:creationId xmlns:a16="http://schemas.microsoft.com/office/drawing/2014/main" id="{DBF39019-1D33-4490-A115-FC7503B0586D}"/>
              </a:ext>
            </a:extLst>
          </p:cNvPr>
          <p:cNvSpPr>
            <a:spLocks noGrp="1"/>
          </p:cNvSpPr>
          <p:nvPr>
            <p:ph idx="1"/>
          </p:nvPr>
        </p:nvSpPr>
        <p:spPr>
          <a:xfrm>
            <a:off x="192248" y="1532009"/>
            <a:ext cx="8985308" cy="4675843"/>
          </a:xfrm>
        </p:spPr>
        <p:txBody>
          <a:bodyPr>
            <a:normAutofit/>
          </a:bodyPr>
          <a:lstStyle/>
          <a:p>
            <a:r>
              <a:rPr lang="en-US" dirty="0"/>
              <a:t>The goal of state school finance systems is to provide all children, regardless of where they live or attend school, </a:t>
            </a:r>
            <a:r>
              <a:rPr lang="en-US" b="1" i="1" dirty="0">
                <a:solidFill>
                  <a:schemeClr val="accent2"/>
                </a:solidFill>
              </a:rPr>
              <a:t>equal opportunity to achieve common, adequate outcome goals</a:t>
            </a:r>
          </a:p>
          <a:p>
            <a:pPr lvl="1"/>
            <a:r>
              <a:rPr lang="en-US" dirty="0"/>
              <a:t>Providing equal educational opportunity toward common goals costs different amounts in different settings, and across children (individually and collectively) by needs and contexts </a:t>
            </a:r>
          </a:p>
          <a:p>
            <a:pPr lvl="2"/>
            <a:r>
              <a:rPr lang="en-US" dirty="0"/>
              <a:t>State accountability systems (for what they’re worth) set common goals - rate, rank and evaluate schools (and children) on whether they meet those goals</a:t>
            </a:r>
          </a:p>
          <a:p>
            <a:pPr lvl="2"/>
            <a:r>
              <a:rPr lang="en-US" dirty="0"/>
              <a:t>A fair system requires funding sufficient to provide equal opportunity to meet these goals (which are often used for articulating constitutional rights). </a:t>
            </a:r>
          </a:p>
        </p:txBody>
      </p:sp>
      <p:pic>
        <p:nvPicPr>
          <p:cNvPr id="7" name="Picture 6">
            <a:extLst>
              <a:ext uri="{FF2B5EF4-FFF2-40B4-BE49-F238E27FC236}">
                <a16:creationId xmlns:a16="http://schemas.microsoft.com/office/drawing/2014/main" id="{0841EA50-C73A-003F-7CFA-C89AC4E2E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5830" y="1687985"/>
            <a:ext cx="1773922" cy="2534175"/>
          </a:xfrm>
          <a:prstGeom prst="rect">
            <a:avLst/>
          </a:prstGeom>
        </p:spPr>
      </p:pic>
      <p:sp>
        <p:nvSpPr>
          <p:cNvPr id="9" name="TextBox 8">
            <a:extLst>
              <a:ext uri="{FF2B5EF4-FFF2-40B4-BE49-F238E27FC236}">
                <a16:creationId xmlns:a16="http://schemas.microsoft.com/office/drawing/2014/main" id="{27C15ABE-27EE-F603-15E0-098DA8A60A34}"/>
              </a:ext>
            </a:extLst>
          </p:cNvPr>
          <p:cNvSpPr txBox="1"/>
          <p:nvPr/>
        </p:nvSpPr>
        <p:spPr>
          <a:xfrm>
            <a:off x="9706762" y="4290968"/>
            <a:ext cx="2485238" cy="830997"/>
          </a:xfrm>
          <a:prstGeom prst="rect">
            <a:avLst/>
          </a:prstGeom>
          <a:noFill/>
        </p:spPr>
        <p:txBody>
          <a:bodyPr wrap="square">
            <a:spAutoFit/>
          </a:bodyPr>
          <a:lstStyle/>
          <a:p>
            <a:pPr algn="r"/>
            <a:r>
              <a:rPr lang="en-US" sz="1600" b="1" dirty="0"/>
              <a:t>14 </a:t>
            </a:r>
            <a:r>
              <a:rPr lang="en-US" sz="1600" dirty="0"/>
              <a:t>Conceptions of Equity and Adequacy in School Finance </a:t>
            </a:r>
          </a:p>
        </p:txBody>
      </p:sp>
      <p:sp>
        <p:nvSpPr>
          <p:cNvPr id="10" name="TextBox 9">
            <a:extLst>
              <a:ext uri="{FF2B5EF4-FFF2-40B4-BE49-F238E27FC236}">
                <a16:creationId xmlns:a16="http://schemas.microsoft.com/office/drawing/2014/main" id="{83496D0F-914F-EA86-DD78-F707B3E72DB8}"/>
              </a:ext>
            </a:extLst>
          </p:cNvPr>
          <p:cNvSpPr txBox="1"/>
          <p:nvPr/>
        </p:nvSpPr>
        <p:spPr>
          <a:xfrm>
            <a:off x="9890620" y="5190773"/>
            <a:ext cx="2258736" cy="584775"/>
          </a:xfrm>
          <a:prstGeom prst="rect">
            <a:avLst/>
          </a:prstGeom>
          <a:noFill/>
        </p:spPr>
        <p:txBody>
          <a:bodyPr wrap="square">
            <a:spAutoFit/>
          </a:bodyPr>
          <a:lstStyle/>
          <a:p>
            <a:pPr algn="r"/>
            <a:r>
              <a:rPr lang="en-US" sz="1600" b="1" dirty="0"/>
              <a:t>16 </a:t>
            </a:r>
            <a:r>
              <a:rPr lang="en-US" sz="1600" dirty="0"/>
              <a:t>Measurement of Cost Differentials </a:t>
            </a:r>
          </a:p>
        </p:txBody>
      </p:sp>
    </p:spTree>
    <p:extLst>
      <p:ext uri="{BB962C8B-B14F-4D97-AF65-F5344CB8AC3E}">
        <p14:creationId xmlns:p14="http://schemas.microsoft.com/office/powerpoint/2010/main" val="3864818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3A50D-0FDF-24A2-CF5D-931FAB9D78B9}"/>
              </a:ext>
            </a:extLst>
          </p:cNvPr>
          <p:cNvSpPr>
            <a:spLocks noGrp="1"/>
          </p:cNvSpPr>
          <p:nvPr>
            <p:ph type="title"/>
          </p:nvPr>
        </p:nvSpPr>
        <p:spPr>
          <a:xfrm>
            <a:off x="0" y="0"/>
            <a:ext cx="11434194" cy="1325563"/>
          </a:xfrm>
        </p:spPr>
        <p:txBody>
          <a:bodyPr/>
          <a:lstStyle/>
          <a:p>
            <a:r>
              <a:rPr lang="en-US" b="1" dirty="0"/>
              <a:t>Basic Principles of “Costs” &amp; “Equal Opportunity”</a:t>
            </a:r>
          </a:p>
        </p:txBody>
      </p:sp>
      <p:sp>
        <p:nvSpPr>
          <p:cNvPr id="3" name="Content Placeholder 2">
            <a:extLst>
              <a:ext uri="{FF2B5EF4-FFF2-40B4-BE49-F238E27FC236}">
                <a16:creationId xmlns:a16="http://schemas.microsoft.com/office/drawing/2014/main" id="{1218C0F0-5CF5-FF3C-D068-2C84237A50AB}"/>
              </a:ext>
            </a:extLst>
          </p:cNvPr>
          <p:cNvSpPr>
            <a:spLocks noGrp="1"/>
          </p:cNvSpPr>
          <p:nvPr>
            <p:ph idx="1"/>
          </p:nvPr>
        </p:nvSpPr>
        <p:spPr>
          <a:xfrm>
            <a:off x="184559" y="1459684"/>
            <a:ext cx="9194334" cy="4692112"/>
          </a:xfrm>
        </p:spPr>
        <p:txBody>
          <a:bodyPr/>
          <a:lstStyle/>
          <a:p>
            <a:r>
              <a:rPr lang="en-US" dirty="0"/>
              <a:t>It costs more to achieve higher than lower outcomes </a:t>
            </a:r>
          </a:p>
          <a:p>
            <a:pPr lvl="1"/>
            <a:r>
              <a:rPr lang="en-US" dirty="0"/>
              <a:t>All else equal, the per pupil spending required to achieve higher, and broader outcome goals is higher than the per pupil spending required to achieve narrower and/or lower goals</a:t>
            </a:r>
          </a:p>
          <a:p>
            <a:r>
              <a:rPr lang="en-US" dirty="0"/>
              <a:t>It costs more to achieve the same outcomes…</a:t>
            </a:r>
          </a:p>
          <a:p>
            <a:pPr lvl="1"/>
            <a:r>
              <a:rPr lang="en-US" dirty="0"/>
              <a:t>With some children than others</a:t>
            </a:r>
          </a:p>
          <a:p>
            <a:pPr lvl="2"/>
            <a:r>
              <a:rPr lang="en-US" dirty="0"/>
              <a:t>Collective, social context effects (poverty)</a:t>
            </a:r>
          </a:p>
          <a:p>
            <a:pPr lvl="2"/>
            <a:r>
              <a:rPr lang="en-US" dirty="0"/>
              <a:t>Specific student needs (ELL, Disability)</a:t>
            </a:r>
          </a:p>
          <a:p>
            <a:pPr lvl="1"/>
            <a:r>
              <a:rPr lang="en-US" dirty="0"/>
              <a:t>In some settings than others</a:t>
            </a:r>
          </a:p>
          <a:p>
            <a:pPr lvl="2"/>
            <a:r>
              <a:rPr lang="en-US" dirty="0"/>
              <a:t>Economies of Scale – Small, sparsely populated remote school districts</a:t>
            </a:r>
          </a:p>
          <a:p>
            <a:pPr lvl="2"/>
            <a:r>
              <a:rPr lang="en-US" dirty="0"/>
              <a:t>Regional variations in the competitiveness of wages (labor market effects)</a:t>
            </a:r>
          </a:p>
        </p:txBody>
      </p:sp>
      <p:pic>
        <p:nvPicPr>
          <p:cNvPr id="4" name="Picture 3">
            <a:extLst>
              <a:ext uri="{FF2B5EF4-FFF2-40B4-BE49-F238E27FC236}">
                <a16:creationId xmlns:a16="http://schemas.microsoft.com/office/drawing/2014/main" id="{AAED6124-CFD1-422F-636D-7414E9FCD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8045" y="1396049"/>
            <a:ext cx="1435623" cy="2050891"/>
          </a:xfrm>
          <a:prstGeom prst="rect">
            <a:avLst/>
          </a:prstGeom>
        </p:spPr>
      </p:pic>
      <p:sp>
        <p:nvSpPr>
          <p:cNvPr id="6" name="TextBox 5">
            <a:extLst>
              <a:ext uri="{FF2B5EF4-FFF2-40B4-BE49-F238E27FC236}">
                <a16:creationId xmlns:a16="http://schemas.microsoft.com/office/drawing/2014/main" id="{B10DD770-A5F0-F4D4-282F-9D26D1C9CCBC}"/>
              </a:ext>
            </a:extLst>
          </p:cNvPr>
          <p:cNvSpPr txBox="1"/>
          <p:nvPr/>
        </p:nvSpPr>
        <p:spPr>
          <a:xfrm>
            <a:off x="10733713" y="1513635"/>
            <a:ext cx="1371600" cy="1077218"/>
          </a:xfrm>
          <a:prstGeom prst="rect">
            <a:avLst/>
          </a:prstGeom>
          <a:noFill/>
        </p:spPr>
        <p:txBody>
          <a:bodyPr wrap="square">
            <a:spAutoFit/>
          </a:bodyPr>
          <a:lstStyle/>
          <a:p>
            <a:pPr algn="r"/>
            <a:r>
              <a:rPr lang="en-US" sz="1600" b="1" dirty="0"/>
              <a:t>16 </a:t>
            </a:r>
            <a:r>
              <a:rPr lang="en-US" sz="1600" dirty="0"/>
              <a:t>Measurement of Cost Differentials </a:t>
            </a:r>
          </a:p>
        </p:txBody>
      </p:sp>
      <p:pic>
        <p:nvPicPr>
          <p:cNvPr id="8" name="Picture 7">
            <a:extLst>
              <a:ext uri="{FF2B5EF4-FFF2-40B4-BE49-F238E27FC236}">
                <a16:creationId xmlns:a16="http://schemas.microsoft.com/office/drawing/2014/main" id="{F0BFFED6-BB61-3779-34CB-DFB3D79180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0056" y="3582356"/>
            <a:ext cx="1371600" cy="2157984"/>
          </a:xfrm>
          <a:prstGeom prst="rect">
            <a:avLst/>
          </a:prstGeom>
        </p:spPr>
      </p:pic>
      <p:sp>
        <p:nvSpPr>
          <p:cNvPr id="10" name="TextBox 9">
            <a:extLst>
              <a:ext uri="{FF2B5EF4-FFF2-40B4-BE49-F238E27FC236}">
                <a16:creationId xmlns:a16="http://schemas.microsoft.com/office/drawing/2014/main" id="{B9D7EBF0-44FE-F696-A41D-DE0DCCB29E28}"/>
              </a:ext>
            </a:extLst>
          </p:cNvPr>
          <p:cNvSpPr txBox="1"/>
          <p:nvPr/>
        </p:nvSpPr>
        <p:spPr>
          <a:xfrm>
            <a:off x="10572575" y="3635012"/>
            <a:ext cx="1619425" cy="2062103"/>
          </a:xfrm>
          <a:prstGeom prst="rect">
            <a:avLst/>
          </a:prstGeom>
          <a:noFill/>
        </p:spPr>
        <p:txBody>
          <a:bodyPr wrap="square">
            <a:spAutoFit/>
          </a:bodyPr>
          <a:lstStyle/>
          <a:p>
            <a:pPr algn="r"/>
            <a:r>
              <a:rPr lang="en-US" sz="1600" b="1" dirty="0"/>
              <a:t>8</a:t>
            </a:r>
            <a:r>
              <a:rPr lang="en-US" sz="1600" dirty="0"/>
              <a:t> </a:t>
            </a:r>
          </a:p>
          <a:p>
            <a:pPr algn="r"/>
            <a:r>
              <a:rPr lang="en-US" sz="1600" dirty="0"/>
              <a:t>Performance Standards and Educational Cost Indexes: You Can't Have One Without the Other</a:t>
            </a:r>
          </a:p>
        </p:txBody>
      </p:sp>
    </p:spTree>
    <p:extLst>
      <p:ext uri="{BB962C8B-B14F-4D97-AF65-F5344CB8AC3E}">
        <p14:creationId xmlns:p14="http://schemas.microsoft.com/office/powerpoint/2010/main" val="1101982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1543-1ED3-40C9-9871-616743AA07B9}"/>
              </a:ext>
            </a:extLst>
          </p:cNvPr>
          <p:cNvSpPr>
            <a:spLocks noGrp="1"/>
          </p:cNvSpPr>
          <p:nvPr>
            <p:ph type="title"/>
          </p:nvPr>
        </p:nvSpPr>
        <p:spPr>
          <a:xfrm>
            <a:off x="12964" y="61690"/>
            <a:ext cx="10515600" cy="1325563"/>
          </a:xfrm>
        </p:spPr>
        <p:txBody>
          <a:bodyPr/>
          <a:lstStyle/>
          <a:p>
            <a:r>
              <a:rPr lang="en-US" b="1" dirty="0"/>
              <a:t>Unifying concepts &amp; methods</a:t>
            </a:r>
          </a:p>
        </p:txBody>
      </p:sp>
      <p:grpSp>
        <p:nvGrpSpPr>
          <p:cNvPr id="6" name="Group 5">
            <a:extLst>
              <a:ext uri="{FF2B5EF4-FFF2-40B4-BE49-F238E27FC236}">
                <a16:creationId xmlns:a16="http://schemas.microsoft.com/office/drawing/2014/main" id="{1BBC258A-9602-8A4A-2A34-E31208103002}"/>
              </a:ext>
            </a:extLst>
          </p:cNvPr>
          <p:cNvGrpSpPr/>
          <p:nvPr/>
        </p:nvGrpSpPr>
        <p:grpSpPr>
          <a:xfrm>
            <a:off x="1645962" y="1390291"/>
            <a:ext cx="9338042" cy="4806219"/>
            <a:chOff x="1645962" y="1390291"/>
            <a:chExt cx="9338042" cy="4806219"/>
          </a:xfrm>
        </p:grpSpPr>
        <p:sp>
          <p:nvSpPr>
            <p:cNvPr id="3" name="Rectangle 2">
              <a:extLst>
                <a:ext uri="{FF2B5EF4-FFF2-40B4-BE49-F238E27FC236}">
                  <a16:creationId xmlns:a16="http://schemas.microsoft.com/office/drawing/2014/main" id="{61EB58D1-2C65-460A-82B0-0B2A027792BD}"/>
                </a:ext>
              </a:extLst>
            </p:cNvPr>
            <p:cNvSpPr/>
            <p:nvPr/>
          </p:nvSpPr>
          <p:spPr>
            <a:xfrm>
              <a:off x="1645962" y="1390291"/>
              <a:ext cx="3497802" cy="213951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t>Conceptual Goal</a:t>
              </a:r>
              <a:r>
                <a:rPr lang="en-US" dirty="0"/>
                <a:t>: </a:t>
              </a:r>
            </a:p>
            <a:p>
              <a:r>
                <a:rPr lang="en-US" dirty="0"/>
                <a:t>To provide, through school funding formulas, resources sufficient for all students to </a:t>
              </a:r>
              <a:r>
                <a:rPr lang="en-US" dirty="0">
                  <a:solidFill>
                    <a:schemeClr val="bg1"/>
                  </a:solidFill>
                </a:rPr>
                <a:t>have</a:t>
              </a:r>
              <a:r>
                <a:rPr lang="en-US" b="1" dirty="0">
                  <a:solidFill>
                    <a:srgbClr val="FFFF00"/>
                  </a:solidFill>
                </a:rPr>
                <a:t> </a:t>
              </a:r>
              <a:r>
                <a:rPr lang="en-US" b="1" i="1" dirty="0">
                  <a:solidFill>
                    <a:srgbClr val="FFFF00"/>
                  </a:solidFill>
                </a:rPr>
                <a:t>equal opportunity </a:t>
              </a:r>
              <a:r>
                <a:rPr lang="en-US" dirty="0"/>
                <a:t>to achieve </a:t>
              </a:r>
              <a:r>
                <a:rPr lang="en-US" i="1" dirty="0"/>
                <a:t>(constitutionally) </a:t>
              </a:r>
              <a:r>
                <a:rPr lang="en-US" b="1" i="1" dirty="0">
                  <a:solidFill>
                    <a:srgbClr val="FFFF00"/>
                  </a:solidFill>
                </a:rPr>
                <a:t>adequate outcomes</a:t>
              </a:r>
              <a:endParaRPr lang="en-US" b="1" dirty="0">
                <a:solidFill>
                  <a:srgbClr val="FFFF00"/>
                </a:solidFill>
              </a:endParaRPr>
            </a:p>
          </p:txBody>
        </p:sp>
        <p:sp>
          <p:nvSpPr>
            <p:cNvPr id="5" name="Rectangle 4">
              <a:extLst>
                <a:ext uri="{FF2B5EF4-FFF2-40B4-BE49-F238E27FC236}">
                  <a16:creationId xmlns:a16="http://schemas.microsoft.com/office/drawing/2014/main" id="{885890C4-03DA-4C58-AFA2-5F53982CFE0F}"/>
                </a:ext>
              </a:extLst>
            </p:cNvPr>
            <p:cNvSpPr/>
            <p:nvPr/>
          </p:nvSpPr>
          <p:spPr>
            <a:xfrm>
              <a:off x="7486202" y="2359241"/>
              <a:ext cx="3497802" cy="213951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t>Empirical Goal (requirements)</a:t>
              </a:r>
              <a:r>
                <a:rPr lang="en-US" dirty="0"/>
                <a:t>: </a:t>
              </a:r>
            </a:p>
            <a:p>
              <a:r>
                <a:rPr lang="en-US" dirty="0"/>
                <a:t>Methods used to guide policy, both setting of funding levels and cost differentials, must validly link spending requirements with outcome measures (&amp; expectations). </a:t>
              </a:r>
            </a:p>
          </p:txBody>
        </p:sp>
        <p:pic>
          <p:nvPicPr>
            <p:cNvPr id="7" name="Picture 6">
              <a:extLst>
                <a:ext uri="{FF2B5EF4-FFF2-40B4-BE49-F238E27FC236}">
                  <a16:creationId xmlns:a16="http://schemas.microsoft.com/office/drawing/2014/main" id="{D1340BA4-9593-4968-B0D3-627C06F6940D}"/>
                </a:ext>
              </a:extLst>
            </p:cNvPr>
            <p:cNvPicPr>
              <a:picLocks noChangeAspect="1"/>
            </p:cNvPicPr>
            <p:nvPr/>
          </p:nvPicPr>
          <p:blipFill>
            <a:blip r:embed="rId3" cstate="hq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43764" y="1897711"/>
              <a:ext cx="2342438" cy="2277254"/>
            </a:xfrm>
            <a:prstGeom prst="rect">
              <a:avLst/>
            </a:prstGeom>
          </p:spPr>
        </p:pic>
        <p:sp>
          <p:nvSpPr>
            <p:cNvPr id="8" name="TextBox 7">
              <a:extLst>
                <a:ext uri="{FF2B5EF4-FFF2-40B4-BE49-F238E27FC236}">
                  <a16:creationId xmlns:a16="http://schemas.microsoft.com/office/drawing/2014/main" id="{A0D2F387-8B47-4D4B-A067-993284600159}"/>
                </a:ext>
              </a:extLst>
            </p:cNvPr>
            <p:cNvSpPr txBox="1"/>
            <p:nvPr/>
          </p:nvSpPr>
          <p:spPr>
            <a:xfrm>
              <a:off x="5212867" y="4328547"/>
              <a:ext cx="1800493" cy="369332"/>
            </a:xfrm>
            <a:prstGeom prst="rect">
              <a:avLst/>
            </a:prstGeom>
            <a:noFill/>
          </p:spPr>
          <p:txBody>
            <a:bodyPr wrap="square" rtlCol="0">
              <a:spAutoFit/>
            </a:bodyPr>
            <a:lstStyle/>
            <a:p>
              <a:r>
                <a:rPr lang="en-US" sz="900">
                  <a:hlinkClick r:id="rId4" tooltip="http://honorscode.blogspot.com/2014/02/proving-groups-will-gate-warlords.html"/>
                </a:rPr>
                <a:t>This Photo</a:t>
              </a:r>
              <a:r>
                <a:rPr lang="en-US" sz="900"/>
                <a:t> by Unknown Author is licensed under </a:t>
              </a:r>
              <a:r>
                <a:rPr lang="en-US" sz="900">
                  <a:hlinkClick r:id="rId5" tooltip="https://creativecommons.org/licenses/by-nc-nd/3.0/"/>
                </a:rPr>
                <a:t>CC BY-NC-ND</a:t>
              </a:r>
              <a:endParaRPr lang="en-US" sz="900"/>
            </a:p>
          </p:txBody>
        </p:sp>
        <p:sp>
          <p:nvSpPr>
            <p:cNvPr id="4" name="Rectangle 3">
              <a:extLst>
                <a:ext uri="{FF2B5EF4-FFF2-40B4-BE49-F238E27FC236}">
                  <a16:creationId xmlns:a16="http://schemas.microsoft.com/office/drawing/2014/main" id="{035F32E8-70BD-4FE0-9F42-53B759F9F7E1}"/>
                </a:ext>
              </a:extLst>
            </p:cNvPr>
            <p:cNvSpPr/>
            <p:nvPr/>
          </p:nvSpPr>
          <p:spPr>
            <a:xfrm>
              <a:off x="3463966" y="4056992"/>
              <a:ext cx="3497802" cy="213951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t>Legal Causes of Action</a:t>
              </a:r>
              <a:r>
                <a:rPr lang="en-US" dirty="0"/>
                <a:t>: </a:t>
              </a:r>
            </a:p>
            <a:p>
              <a:pPr marL="342900" indent="-342900">
                <a:buFont typeface="+mj-lt"/>
                <a:buAutoNum type="arabicPeriod"/>
              </a:pPr>
              <a:r>
                <a:rPr lang="en-US" sz="1400" dirty="0"/>
                <a:t>EP (State or Fed) exists where similarly situated individuals are differently treated. </a:t>
              </a:r>
            </a:p>
            <a:p>
              <a:pPr algn="ctr"/>
              <a:r>
                <a:rPr lang="en-US" sz="1400" dirty="0"/>
                <a:t>Treatment = Outcome Expectation(s)*</a:t>
              </a:r>
            </a:p>
            <a:p>
              <a:pPr algn="ctr"/>
              <a:r>
                <a:rPr lang="en-US" sz="1400" dirty="0"/>
                <a:t>(under which all are similarly situated)</a:t>
              </a:r>
            </a:p>
            <a:p>
              <a:pPr marL="342900" indent="-342900">
                <a:buFont typeface="+mj-lt"/>
                <a:buAutoNum type="arabicPeriod" startAt="2"/>
              </a:pPr>
              <a:r>
                <a:rPr lang="en-US" sz="1400" dirty="0"/>
                <a:t>“Adequacy” (state) requires linking spending levels to outcome expectations</a:t>
              </a:r>
            </a:p>
            <a:p>
              <a:endParaRPr lang="en-US" sz="1400" dirty="0"/>
            </a:p>
          </p:txBody>
        </p:sp>
      </p:grpSp>
      <p:sp>
        <p:nvSpPr>
          <p:cNvPr id="9" name="TextBox 8">
            <a:extLst>
              <a:ext uri="{FF2B5EF4-FFF2-40B4-BE49-F238E27FC236}">
                <a16:creationId xmlns:a16="http://schemas.microsoft.com/office/drawing/2014/main" id="{10C8478F-EE7C-4EEF-8A22-27B245338CDB}"/>
              </a:ext>
            </a:extLst>
          </p:cNvPr>
          <p:cNvSpPr txBox="1"/>
          <p:nvPr/>
        </p:nvSpPr>
        <p:spPr>
          <a:xfrm>
            <a:off x="7995441" y="6334780"/>
            <a:ext cx="4074851" cy="523220"/>
          </a:xfrm>
          <a:prstGeom prst="rect">
            <a:avLst/>
          </a:prstGeom>
          <a:noFill/>
        </p:spPr>
        <p:txBody>
          <a:bodyPr wrap="square" rtlCol="0">
            <a:spAutoFit/>
          </a:bodyPr>
          <a:lstStyle/>
          <a:p>
            <a:r>
              <a:rPr lang="en-US" sz="1400" i="1" dirty="0"/>
              <a:t>*antiquated conceptions of “horizontal” and “vertical” equity undermine (negate) this argument!</a:t>
            </a:r>
          </a:p>
        </p:txBody>
      </p:sp>
    </p:spTree>
    <p:extLst>
      <p:ext uri="{BB962C8B-B14F-4D97-AF65-F5344CB8AC3E}">
        <p14:creationId xmlns:p14="http://schemas.microsoft.com/office/powerpoint/2010/main" val="933392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8347-4267-4A11-BB80-6CE19AD9435E}"/>
              </a:ext>
            </a:extLst>
          </p:cNvPr>
          <p:cNvSpPr>
            <a:spLocks noGrp="1"/>
          </p:cNvSpPr>
          <p:nvPr>
            <p:ph type="title"/>
          </p:nvPr>
        </p:nvSpPr>
        <p:spPr/>
        <p:txBody>
          <a:bodyPr/>
          <a:lstStyle/>
          <a:p>
            <a:r>
              <a:rPr lang="en-US" b="1" dirty="0">
                <a:solidFill>
                  <a:schemeClr val="bg1"/>
                </a:solidFill>
              </a:rPr>
              <a:t>Using SFID &amp; NECM to Inform Legislation &amp; Litigation</a:t>
            </a:r>
          </a:p>
        </p:txBody>
      </p:sp>
      <p:sp>
        <p:nvSpPr>
          <p:cNvPr id="3" name="Text Placeholder 2">
            <a:extLst>
              <a:ext uri="{FF2B5EF4-FFF2-40B4-BE49-F238E27FC236}">
                <a16:creationId xmlns:a16="http://schemas.microsoft.com/office/drawing/2014/main" id="{49340566-01EC-473F-BA76-FF1312E67C1A}"/>
              </a:ext>
            </a:extLst>
          </p:cNvPr>
          <p:cNvSpPr>
            <a:spLocks noGrp="1"/>
          </p:cNvSpPr>
          <p:nvPr>
            <p:ph type="body" idx="1"/>
          </p:nvPr>
        </p:nvSpPr>
        <p:spPr/>
        <p:txBody>
          <a:bodyPr/>
          <a:lstStyle/>
          <a:p>
            <a:r>
              <a:rPr lang="en-US" dirty="0"/>
              <a:t>School Finance Indicators Database &amp; Reports</a:t>
            </a:r>
          </a:p>
        </p:txBody>
      </p:sp>
    </p:spTree>
    <p:extLst>
      <p:ext uri="{BB962C8B-B14F-4D97-AF65-F5344CB8AC3E}">
        <p14:creationId xmlns:p14="http://schemas.microsoft.com/office/powerpoint/2010/main" val="615488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0FAEE-F965-4C30-85F1-19970210369E}"/>
              </a:ext>
            </a:extLst>
          </p:cNvPr>
          <p:cNvSpPr>
            <a:spLocks noGrp="1"/>
          </p:cNvSpPr>
          <p:nvPr>
            <p:ph type="title"/>
          </p:nvPr>
        </p:nvSpPr>
        <p:spPr/>
        <p:txBody>
          <a:bodyPr/>
          <a:lstStyle/>
          <a:p>
            <a:r>
              <a:rPr lang="en-US" b="1" dirty="0"/>
              <a:t>Indicators of State School Finance Systems</a:t>
            </a:r>
          </a:p>
        </p:txBody>
      </p:sp>
      <p:sp>
        <p:nvSpPr>
          <p:cNvPr id="3" name="Content Placeholder 2">
            <a:extLst>
              <a:ext uri="{FF2B5EF4-FFF2-40B4-BE49-F238E27FC236}">
                <a16:creationId xmlns:a16="http://schemas.microsoft.com/office/drawing/2014/main" id="{1743CDF5-60C8-429C-8A79-38537917B72C}"/>
              </a:ext>
            </a:extLst>
          </p:cNvPr>
          <p:cNvSpPr>
            <a:spLocks noGrp="1"/>
          </p:cNvSpPr>
          <p:nvPr>
            <p:ph idx="1"/>
          </p:nvPr>
        </p:nvSpPr>
        <p:spPr>
          <a:xfrm>
            <a:off x="838200" y="1690688"/>
            <a:ext cx="7843982" cy="4486275"/>
          </a:xfrm>
        </p:spPr>
        <p:txBody>
          <a:bodyPr>
            <a:normAutofit fontScale="85000" lnSpcReduction="20000"/>
          </a:bodyPr>
          <a:lstStyle/>
          <a:p>
            <a:r>
              <a:rPr lang="en-US" b="1" dirty="0">
                <a:solidFill>
                  <a:schemeClr val="bg1">
                    <a:lumMod val="65000"/>
                  </a:schemeClr>
                </a:solidFill>
              </a:rPr>
              <a:t>Educational Effort</a:t>
            </a:r>
          </a:p>
          <a:p>
            <a:pPr lvl="1"/>
            <a:r>
              <a:rPr lang="en-US" dirty="0">
                <a:solidFill>
                  <a:schemeClr val="bg1">
                    <a:lumMod val="65000"/>
                  </a:schemeClr>
                </a:solidFill>
              </a:rPr>
              <a:t>Education spending share of aggregate personal income</a:t>
            </a:r>
          </a:p>
          <a:p>
            <a:pPr lvl="1"/>
            <a:r>
              <a:rPr lang="en-US" dirty="0">
                <a:solidFill>
                  <a:schemeClr val="bg1">
                    <a:lumMod val="65000"/>
                  </a:schemeClr>
                </a:solidFill>
              </a:rPr>
              <a:t>Education spending share of gross domestic product (state)</a:t>
            </a:r>
          </a:p>
          <a:p>
            <a:r>
              <a:rPr lang="en-US" dirty="0">
                <a:solidFill>
                  <a:schemeClr val="bg1">
                    <a:lumMod val="65000"/>
                  </a:schemeClr>
                </a:solidFill>
              </a:rPr>
              <a:t>Spending (revenue &amp; key resource) Progressiveness</a:t>
            </a:r>
          </a:p>
          <a:p>
            <a:pPr lvl="1"/>
            <a:r>
              <a:rPr lang="en-US" dirty="0">
                <a:solidFill>
                  <a:schemeClr val="bg1">
                    <a:lumMod val="65000"/>
                  </a:schemeClr>
                </a:solidFill>
              </a:rPr>
              <a:t>Ratio of resources (per pupil) available in higher versus lower poverty settings (basically a regression slope)</a:t>
            </a:r>
          </a:p>
          <a:p>
            <a:pPr lvl="2"/>
            <a:r>
              <a:rPr lang="en-US" dirty="0">
                <a:solidFill>
                  <a:schemeClr val="bg1">
                    <a:lumMod val="65000"/>
                  </a:schemeClr>
                </a:solidFill>
              </a:rPr>
              <a:t>Descriptive regression model of “what is” (in terms of resource distribution)</a:t>
            </a:r>
          </a:p>
          <a:p>
            <a:pPr lvl="2"/>
            <a:r>
              <a:rPr lang="en-US" dirty="0">
                <a:solidFill>
                  <a:schemeClr val="bg1">
                    <a:lumMod val="65000"/>
                  </a:schemeClr>
                </a:solidFill>
              </a:rPr>
              <a:t>Method can be used between and/or within districts</a:t>
            </a:r>
          </a:p>
          <a:p>
            <a:pPr lvl="1"/>
            <a:r>
              <a:rPr lang="en-US" dirty="0">
                <a:solidFill>
                  <a:schemeClr val="bg1">
                    <a:lumMod val="65000"/>
                  </a:schemeClr>
                </a:solidFill>
              </a:rPr>
              <a:t>Per Pupil Spending, State &amp; Local Revenue, Staffing Ratios</a:t>
            </a:r>
          </a:p>
          <a:p>
            <a:r>
              <a:rPr lang="en-US" b="1" dirty="0"/>
              <a:t>Relative Adequacy  / Equal Opportunity</a:t>
            </a:r>
          </a:p>
          <a:p>
            <a:pPr lvl="1"/>
            <a:r>
              <a:rPr lang="en-US" dirty="0"/>
              <a:t>Ratio of current spending to spending predicted to be needed (based on education cost model) to achieve national mean outcomes in reading and math.</a:t>
            </a:r>
          </a:p>
          <a:p>
            <a:pPr lvl="2"/>
            <a:r>
              <a:rPr lang="en-US" dirty="0"/>
              <a:t>By including outcome measures, allows estimation of “what should be” for comparison with “what is”</a:t>
            </a:r>
          </a:p>
        </p:txBody>
      </p:sp>
      <p:pic>
        <p:nvPicPr>
          <p:cNvPr id="6" name="Picture 5">
            <a:extLst>
              <a:ext uri="{FF2B5EF4-FFF2-40B4-BE49-F238E27FC236}">
                <a16:creationId xmlns:a16="http://schemas.microsoft.com/office/drawing/2014/main" id="{2E64DE3D-0A95-CE89-1C3B-00EAF76AB9CD}"/>
              </a:ext>
            </a:extLst>
          </p:cNvPr>
          <p:cNvPicPr>
            <a:picLocks noChangeAspect="1"/>
          </p:cNvPicPr>
          <p:nvPr/>
        </p:nvPicPr>
        <p:blipFill>
          <a:blip r:embed="rId3"/>
          <a:stretch>
            <a:fillRect/>
          </a:stretch>
        </p:blipFill>
        <p:spPr>
          <a:xfrm>
            <a:off x="8449934" y="1447798"/>
            <a:ext cx="3578956" cy="4631267"/>
          </a:xfrm>
          <a:prstGeom prst="rect">
            <a:avLst/>
          </a:prstGeom>
        </p:spPr>
      </p:pic>
    </p:spTree>
    <p:extLst>
      <p:ext uri="{BB962C8B-B14F-4D97-AF65-F5344CB8AC3E}">
        <p14:creationId xmlns:p14="http://schemas.microsoft.com/office/powerpoint/2010/main" val="1525169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08FC-EF22-094A-5CE9-CBB228EED9CE}"/>
              </a:ext>
            </a:extLst>
          </p:cNvPr>
          <p:cNvSpPr>
            <a:spLocks noGrp="1"/>
          </p:cNvSpPr>
          <p:nvPr>
            <p:ph type="title"/>
          </p:nvPr>
        </p:nvSpPr>
        <p:spPr>
          <a:xfrm>
            <a:off x="0" y="0"/>
            <a:ext cx="11633200" cy="1325563"/>
          </a:xfrm>
        </p:spPr>
        <p:txBody>
          <a:bodyPr/>
          <a:lstStyle/>
          <a:p>
            <a:r>
              <a:rPr lang="en-US" dirty="0"/>
              <a:t>Let’s Explore “Equal Opportunity” &amp; Adequacy</a:t>
            </a:r>
          </a:p>
        </p:txBody>
      </p:sp>
      <p:sp>
        <p:nvSpPr>
          <p:cNvPr id="3" name="Content Placeholder 2">
            <a:extLst>
              <a:ext uri="{FF2B5EF4-FFF2-40B4-BE49-F238E27FC236}">
                <a16:creationId xmlns:a16="http://schemas.microsoft.com/office/drawing/2014/main" id="{13986DA1-2C2C-EF88-6EB1-C2ED7E0B6BFC}"/>
              </a:ext>
            </a:extLst>
          </p:cNvPr>
          <p:cNvSpPr>
            <a:spLocks noGrp="1"/>
          </p:cNvSpPr>
          <p:nvPr>
            <p:ph idx="1"/>
          </p:nvPr>
        </p:nvSpPr>
        <p:spPr>
          <a:xfrm>
            <a:off x="838200" y="1585519"/>
            <a:ext cx="10515600" cy="4591444"/>
          </a:xfrm>
        </p:spPr>
        <p:txBody>
          <a:bodyPr/>
          <a:lstStyle/>
          <a:p>
            <a:r>
              <a:rPr lang="en-US" dirty="0"/>
              <a:t>National Education Cost Model </a:t>
            </a:r>
          </a:p>
          <a:p>
            <a:pPr lvl="1"/>
            <a:r>
              <a:rPr lang="en-US" dirty="0"/>
              <a:t>Predicts the per pupil spending levels needed for each district in the country to provide its students </a:t>
            </a:r>
            <a:r>
              <a:rPr lang="en-US" i="1" dirty="0"/>
              <a:t>equal opportunity to achieve national average outcomes</a:t>
            </a:r>
          </a:p>
          <a:p>
            <a:pPr lvl="2"/>
            <a:r>
              <a:rPr lang="en-US" dirty="0"/>
              <a:t>Does not assume that goal to be adequate</a:t>
            </a:r>
          </a:p>
          <a:p>
            <a:pPr lvl="1"/>
            <a:r>
              <a:rPr lang="en-US" dirty="0"/>
              <a:t>Uses data on nearly every school district in the country, from 2009 to 2018 including nationally equated outcomes in reading and math (SEDA), school spending and a variety of economic and demographic characteristics</a:t>
            </a:r>
          </a:p>
          <a:p>
            <a:pPr lvl="1"/>
            <a:r>
              <a:rPr lang="en-US" dirty="0"/>
              <a:t>Applies statistical methods outlined by Duncombe &amp; </a:t>
            </a:r>
            <a:r>
              <a:rPr lang="en-US" dirty="0" err="1"/>
              <a:t>Yinger</a:t>
            </a:r>
            <a:r>
              <a:rPr lang="en-US" dirty="0"/>
              <a:t> in their 1999 National Research Council chapter (and published in numerous peer reviewed economic, public policy and education journals over the decades)</a:t>
            </a:r>
          </a:p>
        </p:txBody>
      </p:sp>
    </p:spTree>
    <p:extLst>
      <p:ext uri="{BB962C8B-B14F-4D97-AF65-F5344CB8AC3E}">
        <p14:creationId xmlns:p14="http://schemas.microsoft.com/office/powerpoint/2010/main" val="3846659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B541-FAEB-6EAF-D889-39B045CEB51B}"/>
              </a:ext>
            </a:extLst>
          </p:cNvPr>
          <p:cNvSpPr>
            <a:spLocks noGrp="1"/>
          </p:cNvSpPr>
          <p:nvPr>
            <p:ph type="title"/>
          </p:nvPr>
        </p:nvSpPr>
        <p:spPr/>
        <p:txBody>
          <a:bodyPr/>
          <a:lstStyle/>
          <a:p>
            <a:r>
              <a:rPr lang="en-US" dirty="0"/>
              <a:t>Context</a:t>
            </a:r>
          </a:p>
        </p:txBody>
      </p:sp>
      <p:sp>
        <p:nvSpPr>
          <p:cNvPr id="3" name="Content Placeholder 2">
            <a:extLst>
              <a:ext uri="{FF2B5EF4-FFF2-40B4-BE49-F238E27FC236}">
                <a16:creationId xmlns:a16="http://schemas.microsoft.com/office/drawing/2014/main" id="{B41CC212-C1AA-3B33-63E9-CA00981EB64A}"/>
              </a:ext>
            </a:extLst>
          </p:cNvPr>
          <p:cNvSpPr>
            <a:spLocks noGrp="1"/>
          </p:cNvSpPr>
          <p:nvPr>
            <p:ph idx="1"/>
          </p:nvPr>
        </p:nvSpPr>
        <p:spPr>
          <a:xfrm>
            <a:off x="651933" y="1422398"/>
            <a:ext cx="10811933" cy="4724401"/>
          </a:xfrm>
        </p:spPr>
        <p:txBody>
          <a:bodyPr>
            <a:normAutofit fontScale="92500" lnSpcReduction="20000"/>
          </a:bodyPr>
          <a:lstStyle/>
          <a:p>
            <a:r>
              <a:rPr lang="en-US" dirty="0"/>
              <a:t>Every state has established outcome expectations for students</a:t>
            </a:r>
          </a:p>
          <a:p>
            <a:pPr lvl="1"/>
            <a:r>
              <a:rPr lang="en-US" dirty="0"/>
              <a:t>Most, for that matter express those outcome expectations in terms of college and career readiness goals</a:t>
            </a:r>
          </a:p>
          <a:p>
            <a:pPr lvl="1"/>
            <a:r>
              <a:rPr lang="en-US" dirty="0"/>
              <a:t>Many have adopted assessments aligned with these goals</a:t>
            </a:r>
          </a:p>
          <a:p>
            <a:r>
              <a:rPr lang="en-US" dirty="0"/>
              <a:t>It is the outcomes that are expected of all children that constitute an “adequate” education </a:t>
            </a:r>
          </a:p>
          <a:p>
            <a:pPr lvl="1"/>
            <a:r>
              <a:rPr lang="en-US" dirty="0"/>
              <a:t>however “subjective,” state legislatures, boards and departments have adopted such goals and measures and indicators of whether and to what extent they’ve been achieved</a:t>
            </a:r>
          </a:p>
          <a:p>
            <a:r>
              <a:rPr lang="en-US" dirty="0"/>
              <a:t>All children must be provided (via sufficient funding to provide for programs and services) </a:t>
            </a:r>
            <a:r>
              <a:rPr lang="en-US" i="1" dirty="0"/>
              <a:t>equal opportunity </a:t>
            </a:r>
            <a:r>
              <a:rPr lang="en-US" dirty="0"/>
              <a:t>to achieve those outcomes. </a:t>
            </a:r>
          </a:p>
          <a:p>
            <a:pPr lvl="1"/>
            <a:r>
              <a:rPr lang="en-US" dirty="0"/>
              <a:t>Failure to do so, in many states (via judicial interpretation), violates state constitutional protections. </a:t>
            </a:r>
          </a:p>
          <a:p>
            <a:pPr lvl="1"/>
            <a:r>
              <a:rPr lang="en-US" dirty="0"/>
              <a:t>Failure to do so – failing to provide kids what’s needed to succeed, for example, on high stakes exit exams (grad exams), may also violate substantive due process</a:t>
            </a:r>
          </a:p>
          <a:p>
            <a:pPr lvl="1"/>
            <a:r>
              <a:rPr lang="en-US" dirty="0"/>
              <a:t>Racial disparities in EEO to Adequacy may raise other issues/concerns</a:t>
            </a:r>
          </a:p>
          <a:p>
            <a:endParaRPr lang="en-US" dirty="0"/>
          </a:p>
        </p:txBody>
      </p:sp>
    </p:spTree>
    <p:extLst>
      <p:ext uri="{BB962C8B-B14F-4D97-AF65-F5344CB8AC3E}">
        <p14:creationId xmlns:p14="http://schemas.microsoft.com/office/powerpoint/2010/main" val="731434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89C6B-6095-8598-B44E-1BF17978F84A}"/>
              </a:ext>
            </a:extLst>
          </p:cNvPr>
          <p:cNvSpPr>
            <a:spLocks noGrp="1"/>
          </p:cNvSpPr>
          <p:nvPr>
            <p:ph type="title"/>
          </p:nvPr>
        </p:nvSpPr>
        <p:spPr/>
        <p:txBody>
          <a:bodyPr/>
          <a:lstStyle/>
          <a:p>
            <a:r>
              <a:rPr lang="en-US" dirty="0"/>
              <a:t>Exploring Adequacy &amp; Equal Opportunity</a:t>
            </a:r>
          </a:p>
        </p:txBody>
      </p:sp>
      <p:sp>
        <p:nvSpPr>
          <p:cNvPr id="3" name="Content Placeholder 2">
            <a:extLst>
              <a:ext uri="{FF2B5EF4-FFF2-40B4-BE49-F238E27FC236}">
                <a16:creationId xmlns:a16="http://schemas.microsoft.com/office/drawing/2014/main" id="{FA1B0954-E24E-80CC-C403-95C775AD9D0F}"/>
              </a:ext>
            </a:extLst>
          </p:cNvPr>
          <p:cNvSpPr>
            <a:spLocks noGrp="1"/>
          </p:cNvSpPr>
          <p:nvPr>
            <p:ph idx="1"/>
          </p:nvPr>
        </p:nvSpPr>
        <p:spPr>
          <a:xfrm>
            <a:off x="0" y="6375400"/>
            <a:ext cx="11278299" cy="482600"/>
          </a:xfrm>
        </p:spPr>
        <p:txBody>
          <a:bodyPr>
            <a:normAutofit/>
          </a:bodyPr>
          <a:lstStyle/>
          <a:p>
            <a:r>
              <a:rPr lang="en-US" sz="2200" dirty="0">
                <a:hlinkClick r:id="rId2"/>
              </a:rPr>
              <a:t>https://www.schoolfinancedata.org/dcdviz1/</a:t>
            </a:r>
            <a:endParaRPr lang="en-US" sz="2200" dirty="0"/>
          </a:p>
          <a:p>
            <a:pPr marL="0" indent="0">
              <a:buNone/>
            </a:pPr>
            <a:endParaRPr lang="en-US" sz="2200" dirty="0"/>
          </a:p>
        </p:txBody>
      </p:sp>
      <p:pic>
        <p:nvPicPr>
          <p:cNvPr id="8" name="Picture 7">
            <a:extLst>
              <a:ext uri="{FF2B5EF4-FFF2-40B4-BE49-F238E27FC236}">
                <a16:creationId xmlns:a16="http://schemas.microsoft.com/office/drawing/2014/main" id="{D632E601-CBB4-ED83-CD10-65E59EE6EF9F}"/>
              </a:ext>
            </a:extLst>
          </p:cNvPr>
          <p:cNvPicPr>
            <a:picLocks noChangeAspect="1"/>
          </p:cNvPicPr>
          <p:nvPr/>
        </p:nvPicPr>
        <p:blipFill>
          <a:blip r:embed="rId3"/>
          <a:stretch>
            <a:fillRect/>
          </a:stretch>
        </p:blipFill>
        <p:spPr>
          <a:xfrm>
            <a:off x="2393950" y="1454356"/>
            <a:ext cx="7131050" cy="4739539"/>
          </a:xfrm>
          <a:prstGeom prst="rect">
            <a:avLst/>
          </a:prstGeom>
        </p:spPr>
      </p:pic>
    </p:spTree>
    <p:extLst>
      <p:ext uri="{BB962C8B-B14F-4D97-AF65-F5344CB8AC3E}">
        <p14:creationId xmlns:p14="http://schemas.microsoft.com/office/powerpoint/2010/main" val="241427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1FE3-AA9A-D118-9984-29992103006A}"/>
              </a:ext>
            </a:extLst>
          </p:cNvPr>
          <p:cNvSpPr>
            <a:spLocks noGrp="1"/>
          </p:cNvSpPr>
          <p:nvPr>
            <p:ph type="title"/>
          </p:nvPr>
        </p:nvSpPr>
        <p:spPr>
          <a:xfrm>
            <a:off x="-1" y="0"/>
            <a:ext cx="12098868" cy="1325563"/>
          </a:xfrm>
        </p:spPr>
        <p:txBody>
          <a:bodyPr/>
          <a:lstStyle/>
          <a:p>
            <a:r>
              <a:rPr lang="en-US" dirty="0"/>
              <a:t>Using SFID Data Viz to inform Advocacy &amp; Litigation</a:t>
            </a:r>
          </a:p>
        </p:txBody>
      </p:sp>
      <p:sp>
        <p:nvSpPr>
          <p:cNvPr id="3" name="Content Placeholder 2">
            <a:extLst>
              <a:ext uri="{FF2B5EF4-FFF2-40B4-BE49-F238E27FC236}">
                <a16:creationId xmlns:a16="http://schemas.microsoft.com/office/drawing/2014/main" id="{528AA9BD-5567-C6E5-936D-845FE0171ECE}"/>
              </a:ext>
            </a:extLst>
          </p:cNvPr>
          <p:cNvSpPr>
            <a:spLocks noGrp="1"/>
          </p:cNvSpPr>
          <p:nvPr>
            <p:ph idx="1"/>
          </p:nvPr>
        </p:nvSpPr>
        <p:spPr>
          <a:xfrm>
            <a:off x="310393" y="947956"/>
            <a:ext cx="10909183" cy="4784391"/>
          </a:xfrm>
        </p:spPr>
        <p:txBody>
          <a:bodyPr/>
          <a:lstStyle/>
          <a:p>
            <a:r>
              <a:rPr lang="en-US" dirty="0">
                <a:hlinkClick r:id="rId2"/>
              </a:rPr>
              <a:t>https://www.schoolfinancedata.org/dcdviz1/</a:t>
            </a:r>
            <a:r>
              <a:rPr lang="en-US" dirty="0"/>
              <a:t> </a:t>
            </a:r>
          </a:p>
        </p:txBody>
      </p:sp>
      <p:pic>
        <p:nvPicPr>
          <p:cNvPr id="5" name="Picture 4">
            <a:extLst>
              <a:ext uri="{FF2B5EF4-FFF2-40B4-BE49-F238E27FC236}">
                <a16:creationId xmlns:a16="http://schemas.microsoft.com/office/drawing/2014/main" id="{5BE08785-00C0-32B8-9711-DB5ADC000E59}"/>
              </a:ext>
            </a:extLst>
          </p:cNvPr>
          <p:cNvPicPr>
            <a:picLocks noChangeAspect="1"/>
          </p:cNvPicPr>
          <p:nvPr/>
        </p:nvPicPr>
        <p:blipFill>
          <a:blip r:embed="rId3"/>
          <a:stretch>
            <a:fillRect/>
          </a:stretch>
        </p:blipFill>
        <p:spPr>
          <a:xfrm>
            <a:off x="2439973" y="1401064"/>
            <a:ext cx="6318133" cy="4876303"/>
          </a:xfrm>
          <a:prstGeom prst="rect">
            <a:avLst/>
          </a:prstGeom>
        </p:spPr>
      </p:pic>
    </p:spTree>
    <p:extLst>
      <p:ext uri="{BB962C8B-B14F-4D97-AF65-F5344CB8AC3E}">
        <p14:creationId xmlns:p14="http://schemas.microsoft.com/office/powerpoint/2010/main" val="2708989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1FE3-AA9A-D118-9984-29992103006A}"/>
              </a:ext>
            </a:extLst>
          </p:cNvPr>
          <p:cNvSpPr>
            <a:spLocks noGrp="1"/>
          </p:cNvSpPr>
          <p:nvPr>
            <p:ph type="title"/>
          </p:nvPr>
        </p:nvSpPr>
        <p:spPr>
          <a:xfrm>
            <a:off x="-1" y="0"/>
            <a:ext cx="12005733" cy="1325563"/>
          </a:xfrm>
        </p:spPr>
        <p:txBody>
          <a:bodyPr/>
          <a:lstStyle/>
          <a:p>
            <a:r>
              <a:rPr lang="en-US" dirty="0"/>
              <a:t>Using SFID Data Viz to inform Advocacy &amp; Litigation</a:t>
            </a:r>
          </a:p>
        </p:txBody>
      </p:sp>
      <p:sp>
        <p:nvSpPr>
          <p:cNvPr id="3" name="Content Placeholder 2">
            <a:extLst>
              <a:ext uri="{FF2B5EF4-FFF2-40B4-BE49-F238E27FC236}">
                <a16:creationId xmlns:a16="http://schemas.microsoft.com/office/drawing/2014/main" id="{528AA9BD-5567-C6E5-936D-845FE0171ECE}"/>
              </a:ext>
            </a:extLst>
          </p:cNvPr>
          <p:cNvSpPr>
            <a:spLocks noGrp="1"/>
          </p:cNvSpPr>
          <p:nvPr>
            <p:ph idx="1"/>
          </p:nvPr>
        </p:nvSpPr>
        <p:spPr>
          <a:xfrm>
            <a:off x="310393" y="947956"/>
            <a:ext cx="10909183" cy="4784391"/>
          </a:xfrm>
        </p:spPr>
        <p:txBody>
          <a:bodyPr/>
          <a:lstStyle/>
          <a:p>
            <a:r>
              <a:rPr lang="en-US" dirty="0">
                <a:hlinkClick r:id="rId2"/>
              </a:rPr>
              <a:t>https://www.schoolfinancedata.org/dcdviz1/</a:t>
            </a:r>
            <a:r>
              <a:rPr lang="en-US" dirty="0"/>
              <a:t> </a:t>
            </a:r>
          </a:p>
        </p:txBody>
      </p:sp>
      <p:pic>
        <p:nvPicPr>
          <p:cNvPr id="5" name="Picture 4">
            <a:extLst>
              <a:ext uri="{FF2B5EF4-FFF2-40B4-BE49-F238E27FC236}">
                <a16:creationId xmlns:a16="http://schemas.microsoft.com/office/drawing/2014/main" id="{5BE08785-00C0-32B8-9711-DB5ADC000E59}"/>
              </a:ext>
            </a:extLst>
          </p:cNvPr>
          <p:cNvPicPr>
            <a:picLocks noChangeAspect="1"/>
          </p:cNvPicPr>
          <p:nvPr/>
        </p:nvPicPr>
        <p:blipFill>
          <a:blip r:embed="rId3"/>
          <a:stretch>
            <a:fillRect/>
          </a:stretch>
        </p:blipFill>
        <p:spPr>
          <a:xfrm>
            <a:off x="2439973" y="1401064"/>
            <a:ext cx="6318133" cy="4876303"/>
          </a:xfrm>
          <a:prstGeom prst="rect">
            <a:avLst/>
          </a:prstGeom>
        </p:spPr>
      </p:pic>
      <p:sp>
        <p:nvSpPr>
          <p:cNvPr id="4" name="Callout: Double Bent Line 3">
            <a:extLst>
              <a:ext uri="{FF2B5EF4-FFF2-40B4-BE49-F238E27FC236}">
                <a16:creationId xmlns:a16="http://schemas.microsoft.com/office/drawing/2014/main" id="{98FEF01C-B431-3C22-7149-20F5426EBA91}"/>
              </a:ext>
            </a:extLst>
          </p:cNvPr>
          <p:cNvSpPr/>
          <p:nvPr/>
        </p:nvSpPr>
        <p:spPr>
          <a:xfrm>
            <a:off x="9532689" y="1803633"/>
            <a:ext cx="2348918" cy="1231084"/>
          </a:xfrm>
          <a:prstGeom prst="borderCallout3">
            <a:avLst>
              <a:gd name="adj1" fmla="val 18750"/>
              <a:gd name="adj2" fmla="val -8333"/>
              <a:gd name="adj3" fmla="val 18750"/>
              <a:gd name="adj4" fmla="val -16667"/>
              <a:gd name="adj5" fmla="val 100000"/>
              <a:gd name="adj6" fmla="val -16667"/>
              <a:gd name="adj7" fmla="val 117509"/>
              <a:gd name="adj8" fmla="val -409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Districts with sufficient spending to meet or exceed national average outcomes, that do exceed national average outcomes</a:t>
            </a:r>
          </a:p>
        </p:txBody>
      </p:sp>
      <p:sp>
        <p:nvSpPr>
          <p:cNvPr id="6" name="Callout: Double Bent Line 5">
            <a:extLst>
              <a:ext uri="{FF2B5EF4-FFF2-40B4-BE49-F238E27FC236}">
                <a16:creationId xmlns:a16="http://schemas.microsoft.com/office/drawing/2014/main" id="{E4A20D63-C882-C743-6974-5DA6DEFF22E7}"/>
              </a:ext>
            </a:extLst>
          </p:cNvPr>
          <p:cNvSpPr/>
          <p:nvPr/>
        </p:nvSpPr>
        <p:spPr>
          <a:xfrm>
            <a:off x="91055" y="4900568"/>
            <a:ext cx="2348918" cy="1231084"/>
          </a:xfrm>
          <a:prstGeom prst="borderCallout3">
            <a:avLst>
              <a:gd name="adj1" fmla="val 54866"/>
              <a:gd name="adj2" fmla="val 99881"/>
              <a:gd name="adj3" fmla="val 32379"/>
              <a:gd name="adj4" fmla="val 105118"/>
              <a:gd name="adj5" fmla="val 32538"/>
              <a:gd name="adj6" fmla="val 180118"/>
              <a:gd name="adj7" fmla="val 13249"/>
              <a:gd name="adj8" fmla="val 2415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Districts lacking sufficient spending to achieve national average outcomes and fall below national average outcomes</a:t>
            </a:r>
          </a:p>
        </p:txBody>
      </p:sp>
    </p:spTree>
    <p:extLst>
      <p:ext uri="{BB962C8B-B14F-4D97-AF65-F5344CB8AC3E}">
        <p14:creationId xmlns:p14="http://schemas.microsoft.com/office/powerpoint/2010/main" val="30380544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2F9E75-6497-2973-6099-89B99870BABA}"/>
              </a:ext>
            </a:extLst>
          </p:cNvPr>
          <p:cNvPicPr>
            <a:picLocks noChangeAspect="1"/>
          </p:cNvPicPr>
          <p:nvPr/>
        </p:nvPicPr>
        <p:blipFill>
          <a:blip r:embed="rId2"/>
          <a:stretch>
            <a:fillRect/>
          </a:stretch>
        </p:blipFill>
        <p:spPr>
          <a:xfrm>
            <a:off x="2583590" y="1424329"/>
            <a:ext cx="6362787" cy="4850592"/>
          </a:xfrm>
          <a:prstGeom prst="rect">
            <a:avLst/>
          </a:prstGeom>
        </p:spPr>
      </p:pic>
      <p:sp>
        <p:nvSpPr>
          <p:cNvPr id="2" name="Title 1">
            <a:extLst>
              <a:ext uri="{FF2B5EF4-FFF2-40B4-BE49-F238E27FC236}">
                <a16:creationId xmlns:a16="http://schemas.microsoft.com/office/drawing/2014/main" id="{64D21FE3-AA9A-D118-9984-29992103006A}"/>
              </a:ext>
            </a:extLst>
          </p:cNvPr>
          <p:cNvSpPr>
            <a:spLocks noGrp="1"/>
          </p:cNvSpPr>
          <p:nvPr>
            <p:ph type="title"/>
          </p:nvPr>
        </p:nvSpPr>
        <p:spPr>
          <a:xfrm>
            <a:off x="-1" y="0"/>
            <a:ext cx="12022667" cy="1325563"/>
          </a:xfrm>
        </p:spPr>
        <p:txBody>
          <a:bodyPr/>
          <a:lstStyle/>
          <a:p>
            <a:r>
              <a:rPr lang="en-US" dirty="0"/>
              <a:t>Using SFID Data Viz to inform Advocacy &amp; Litigation</a:t>
            </a:r>
          </a:p>
        </p:txBody>
      </p:sp>
      <p:sp>
        <p:nvSpPr>
          <p:cNvPr id="3" name="Content Placeholder 2">
            <a:extLst>
              <a:ext uri="{FF2B5EF4-FFF2-40B4-BE49-F238E27FC236}">
                <a16:creationId xmlns:a16="http://schemas.microsoft.com/office/drawing/2014/main" id="{528AA9BD-5567-C6E5-936D-845FE0171ECE}"/>
              </a:ext>
            </a:extLst>
          </p:cNvPr>
          <p:cNvSpPr>
            <a:spLocks noGrp="1"/>
          </p:cNvSpPr>
          <p:nvPr>
            <p:ph idx="1"/>
          </p:nvPr>
        </p:nvSpPr>
        <p:spPr>
          <a:xfrm>
            <a:off x="310393" y="947956"/>
            <a:ext cx="10909183" cy="4784391"/>
          </a:xfrm>
        </p:spPr>
        <p:txBody>
          <a:bodyPr/>
          <a:lstStyle/>
          <a:p>
            <a:r>
              <a:rPr lang="en-US" dirty="0">
                <a:hlinkClick r:id="rId3"/>
              </a:rPr>
              <a:t>https://www.schoolfinancedata.org/dcdviz1/</a:t>
            </a:r>
            <a:r>
              <a:rPr lang="en-US" dirty="0"/>
              <a:t> </a:t>
            </a:r>
          </a:p>
        </p:txBody>
      </p:sp>
      <p:sp>
        <p:nvSpPr>
          <p:cNvPr id="4" name="Callout: Double Bent Line 3">
            <a:extLst>
              <a:ext uri="{FF2B5EF4-FFF2-40B4-BE49-F238E27FC236}">
                <a16:creationId xmlns:a16="http://schemas.microsoft.com/office/drawing/2014/main" id="{98FEF01C-B431-3C22-7149-20F5426EBA91}"/>
              </a:ext>
            </a:extLst>
          </p:cNvPr>
          <p:cNvSpPr/>
          <p:nvPr/>
        </p:nvSpPr>
        <p:spPr>
          <a:xfrm>
            <a:off x="9532689" y="1803633"/>
            <a:ext cx="2348918" cy="1231084"/>
          </a:xfrm>
          <a:prstGeom prst="borderCallout3">
            <a:avLst>
              <a:gd name="adj1" fmla="val 18750"/>
              <a:gd name="adj2" fmla="val -8333"/>
              <a:gd name="adj3" fmla="val 18750"/>
              <a:gd name="adj4" fmla="val -16667"/>
              <a:gd name="adj5" fmla="val 100000"/>
              <a:gd name="adj6" fmla="val -16667"/>
              <a:gd name="adj7" fmla="val 117509"/>
              <a:gd name="adj8" fmla="val -409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Districts with sufficient spending to meet or exceed national average outcomes, that do exceed national average outcomes</a:t>
            </a:r>
          </a:p>
        </p:txBody>
      </p:sp>
      <p:sp>
        <p:nvSpPr>
          <p:cNvPr id="6" name="Callout: Double Bent Line 5">
            <a:extLst>
              <a:ext uri="{FF2B5EF4-FFF2-40B4-BE49-F238E27FC236}">
                <a16:creationId xmlns:a16="http://schemas.microsoft.com/office/drawing/2014/main" id="{E4A20D63-C882-C743-6974-5DA6DEFF22E7}"/>
              </a:ext>
            </a:extLst>
          </p:cNvPr>
          <p:cNvSpPr/>
          <p:nvPr/>
        </p:nvSpPr>
        <p:spPr>
          <a:xfrm>
            <a:off x="91055" y="4900568"/>
            <a:ext cx="2348918" cy="1231084"/>
          </a:xfrm>
          <a:prstGeom prst="borderCallout3">
            <a:avLst>
              <a:gd name="adj1" fmla="val 54866"/>
              <a:gd name="adj2" fmla="val 99881"/>
              <a:gd name="adj3" fmla="val 32379"/>
              <a:gd name="adj4" fmla="val 105118"/>
              <a:gd name="adj5" fmla="val 32538"/>
              <a:gd name="adj6" fmla="val 180118"/>
              <a:gd name="adj7" fmla="val 13249"/>
              <a:gd name="adj8" fmla="val 2415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Districts lacking sufficient spending to achieve national average outcomes and fall below national average outcomes</a:t>
            </a:r>
          </a:p>
        </p:txBody>
      </p:sp>
    </p:spTree>
    <p:extLst>
      <p:ext uri="{BB962C8B-B14F-4D97-AF65-F5344CB8AC3E}">
        <p14:creationId xmlns:p14="http://schemas.microsoft.com/office/powerpoint/2010/main" val="1471101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2F9E75-6497-2973-6099-89B99870BABA}"/>
              </a:ext>
            </a:extLst>
          </p:cNvPr>
          <p:cNvPicPr>
            <a:picLocks noChangeAspect="1"/>
          </p:cNvPicPr>
          <p:nvPr/>
        </p:nvPicPr>
        <p:blipFill>
          <a:blip r:embed="rId2"/>
          <a:stretch>
            <a:fillRect/>
          </a:stretch>
        </p:blipFill>
        <p:spPr>
          <a:xfrm>
            <a:off x="2583590" y="1424329"/>
            <a:ext cx="6362787" cy="4850592"/>
          </a:xfrm>
          <a:prstGeom prst="rect">
            <a:avLst/>
          </a:prstGeom>
        </p:spPr>
      </p:pic>
      <p:sp>
        <p:nvSpPr>
          <p:cNvPr id="2" name="Title 1">
            <a:extLst>
              <a:ext uri="{FF2B5EF4-FFF2-40B4-BE49-F238E27FC236}">
                <a16:creationId xmlns:a16="http://schemas.microsoft.com/office/drawing/2014/main" id="{64D21FE3-AA9A-D118-9984-29992103006A}"/>
              </a:ext>
            </a:extLst>
          </p:cNvPr>
          <p:cNvSpPr>
            <a:spLocks noGrp="1"/>
          </p:cNvSpPr>
          <p:nvPr>
            <p:ph type="title"/>
          </p:nvPr>
        </p:nvSpPr>
        <p:spPr>
          <a:xfrm>
            <a:off x="-1" y="0"/>
            <a:ext cx="12032479" cy="1325563"/>
          </a:xfrm>
        </p:spPr>
        <p:txBody>
          <a:bodyPr/>
          <a:lstStyle/>
          <a:p>
            <a:r>
              <a:rPr lang="en-US" dirty="0"/>
              <a:t>Using SFID Data Viz to inform Advocacy &amp; Litigation</a:t>
            </a:r>
          </a:p>
        </p:txBody>
      </p:sp>
      <p:sp>
        <p:nvSpPr>
          <p:cNvPr id="3" name="Content Placeholder 2">
            <a:extLst>
              <a:ext uri="{FF2B5EF4-FFF2-40B4-BE49-F238E27FC236}">
                <a16:creationId xmlns:a16="http://schemas.microsoft.com/office/drawing/2014/main" id="{528AA9BD-5567-C6E5-936D-845FE0171ECE}"/>
              </a:ext>
            </a:extLst>
          </p:cNvPr>
          <p:cNvSpPr>
            <a:spLocks noGrp="1"/>
          </p:cNvSpPr>
          <p:nvPr>
            <p:ph idx="1"/>
          </p:nvPr>
        </p:nvSpPr>
        <p:spPr>
          <a:xfrm>
            <a:off x="310393" y="947956"/>
            <a:ext cx="10909183" cy="4784391"/>
          </a:xfrm>
        </p:spPr>
        <p:txBody>
          <a:bodyPr/>
          <a:lstStyle/>
          <a:p>
            <a:r>
              <a:rPr lang="en-US" dirty="0">
                <a:hlinkClick r:id="rId3"/>
              </a:rPr>
              <a:t>https://www.schoolfinancedata.org/dcdviz1/</a:t>
            </a:r>
            <a:r>
              <a:rPr lang="en-US" dirty="0"/>
              <a:t> </a:t>
            </a:r>
          </a:p>
        </p:txBody>
      </p:sp>
      <p:sp>
        <p:nvSpPr>
          <p:cNvPr id="5" name="TextBox 4">
            <a:extLst>
              <a:ext uri="{FF2B5EF4-FFF2-40B4-BE49-F238E27FC236}">
                <a16:creationId xmlns:a16="http://schemas.microsoft.com/office/drawing/2014/main" id="{177678AE-FA4B-9841-C867-B0832B72229C}"/>
              </a:ext>
            </a:extLst>
          </p:cNvPr>
          <p:cNvSpPr txBox="1"/>
          <p:nvPr/>
        </p:nvSpPr>
        <p:spPr>
          <a:xfrm>
            <a:off x="9269365" y="3888209"/>
            <a:ext cx="2763114" cy="646331"/>
          </a:xfrm>
          <a:prstGeom prst="rect">
            <a:avLst/>
          </a:prstGeom>
          <a:noFill/>
        </p:spPr>
        <p:txBody>
          <a:bodyPr wrap="square" rtlCol="0">
            <a:spAutoFit/>
          </a:bodyPr>
          <a:lstStyle/>
          <a:p>
            <a:r>
              <a:rPr lang="en-US" dirty="0"/>
              <a:t>Deep dive stories exploring inequalities?</a:t>
            </a:r>
          </a:p>
        </p:txBody>
      </p:sp>
      <p:cxnSp>
        <p:nvCxnSpPr>
          <p:cNvPr id="9" name="Straight Arrow Connector 8">
            <a:extLst>
              <a:ext uri="{FF2B5EF4-FFF2-40B4-BE49-F238E27FC236}">
                <a16:creationId xmlns:a16="http://schemas.microsoft.com/office/drawing/2014/main" id="{68032D7A-43C9-AFD8-B04F-6BCFADF08C47}"/>
              </a:ext>
            </a:extLst>
          </p:cNvPr>
          <p:cNvCxnSpPr>
            <a:cxnSpLocks/>
            <a:stCxn id="5" idx="1"/>
            <a:endCxn id="16" idx="4"/>
          </p:cNvCxnSpPr>
          <p:nvPr/>
        </p:nvCxnSpPr>
        <p:spPr>
          <a:xfrm flipH="1" flipV="1">
            <a:off x="8648344" y="3584471"/>
            <a:ext cx="621021" cy="62690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645DE82-129B-FAC4-B041-10C92551A9E0}"/>
              </a:ext>
            </a:extLst>
          </p:cNvPr>
          <p:cNvCxnSpPr>
            <a:cxnSpLocks/>
            <a:stCxn id="5" idx="1"/>
          </p:cNvCxnSpPr>
          <p:nvPr/>
        </p:nvCxnSpPr>
        <p:spPr>
          <a:xfrm flipH="1">
            <a:off x="6617293" y="4211375"/>
            <a:ext cx="2652072" cy="7558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25C3CC41-31BF-623C-833C-30FE5AE2830C}"/>
              </a:ext>
            </a:extLst>
          </p:cNvPr>
          <p:cNvSpPr/>
          <p:nvPr/>
        </p:nvSpPr>
        <p:spPr>
          <a:xfrm>
            <a:off x="8127050" y="2828658"/>
            <a:ext cx="1042587" cy="7558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AA999CD-6932-B784-8532-67D2F3861811}"/>
              </a:ext>
            </a:extLst>
          </p:cNvPr>
          <p:cNvSpPr/>
          <p:nvPr/>
        </p:nvSpPr>
        <p:spPr>
          <a:xfrm>
            <a:off x="5574706" y="4592280"/>
            <a:ext cx="1042587" cy="7558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BC9F0108-0B7C-FF27-2910-FDE9456A049E}"/>
              </a:ext>
            </a:extLst>
          </p:cNvPr>
          <p:cNvCxnSpPr>
            <a:cxnSpLocks/>
            <a:stCxn id="26" idx="1"/>
            <a:endCxn id="18" idx="6"/>
          </p:cNvCxnSpPr>
          <p:nvPr/>
        </p:nvCxnSpPr>
        <p:spPr>
          <a:xfrm flipH="1" flipV="1">
            <a:off x="6617293" y="4970187"/>
            <a:ext cx="2811593" cy="68389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12F904E-CD80-A74C-1375-0C96E5A272D0}"/>
              </a:ext>
            </a:extLst>
          </p:cNvPr>
          <p:cNvSpPr txBox="1"/>
          <p:nvPr/>
        </p:nvSpPr>
        <p:spPr>
          <a:xfrm>
            <a:off x="9428886" y="5053914"/>
            <a:ext cx="2763114" cy="1200329"/>
          </a:xfrm>
          <a:prstGeom prst="rect">
            <a:avLst/>
          </a:prstGeom>
          <a:noFill/>
        </p:spPr>
        <p:txBody>
          <a:bodyPr wrap="square" rtlCol="0">
            <a:spAutoFit/>
          </a:bodyPr>
          <a:lstStyle/>
          <a:p>
            <a:r>
              <a:rPr lang="en-US" dirty="0"/>
              <a:t>Who really is “underfunded?”</a:t>
            </a:r>
          </a:p>
          <a:p>
            <a:r>
              <a:rPr lang="en-US" dirty="0"/>
              <a:t>(potential plaintiffs in litigation?)</a:t>
            </a:r>
          </a:p>
        </p:txBody>
      </p:sp>
    </p:spTree>
    <p:extLst>
      <p:ext uri="{BB962C8B-B14F-4D97-AF65-F5344CB8AC3E}">
        <p14:creationId xmlns:p14="http://schemas.microsoft.com/office/powerpoint/2010/main" val="2172279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85EB-B103-AD70-4561-8A01CF8D6D19}"/>
              </a:ext>
            </a:extLst>
          </p:cNvPr>
          <p:cNvSpPr>
            <a:spLocks noGrp="1"/>
          </p:cNvSpPr>
          <p:nvPr>
            <p:ph type="title"/>
          </p:nvPr>
        </p:nvSpPr>
        <p:spPr/>
        <p:txBody>
          <a:bodyPr/>
          <a:lstStyle/>
          <a:p>
            <a:r>
              <a:rPr lang="en-US" dirty="0"/>
              <a:t>More Examples</a:t>
            </a:r>
          </a:p>
        </p:txBody>
      </p:sp>
      <p:pic>
        <p:nvPicPr>
          <p:cNvPr id="6" name="Picture 5">
            <a:extLst>
              <a:ext uri="{FF2B5EF4-FFF2-40B4-BE49-F238E27FC236}">
                <a16:creationId xmlns:a16="http://schemas.microsoft.com/office/drawing/2014/main" id="{64EDAA08-3A2D-8EE1-1495-25877370939F}"/>
              </a:ext>
            </a:extLst>
          </p:cNvPr>
          <p:cNvPicPr>
            <a:picLocks noChangeAspect="1"/>
          </p:cNvPicPr>
          <p:nvPr/>
        </p:nvPicPr>
        <p:blipFill>
          <a:blip r:embed="rId2"/>
          <a:stretch>
            <a:fillRect/>
          </a:stretch>
        </p:blipFill>
        <p:spPr>
          <a:xfrm>
            <a:off x="79958" y="1669409"/>
            <a:ext cx="5887375" cy="4488168"/>
          </a:xfrm>
          <a:prstGeom prst="rect">
            <a:avLst/>
          </a:prstGeom>
        </p:spPr>
      </p:pic>
      <p:pic>
        <p:nvPicPr>
          <p:cNvPr id="8" name="Picture 7">
            <a:extLst>
              <a:ext uri="{FF2B5EF4-FFF2-40B4-BE49-F238E27FC236}">
                <a16:creationId xmlns:a16="http://schemas.microsoft.com/office/drawing/2014/main" id="{CE8C4063-E555-3EFF-E812-07690907B43B}"/>
              </a:ext>
            </a:extLst>
          </p:cNvPr>
          <p:cNvPicPr>
            <a:picLocks noChangeAspect="1"/>
          </p:cNvPicPr>
          <p:nvPr/>
        </p:nvPicPr>
        <p:blipFill>
          <a:blip r:embed="rId3"/>
          <a:stretch>
            <a:fillRect/>
          </a:stretch>
        </p:blipFill>
        <p:spPr>
          <a:xfrm>
            <a:off x="6224667" y="1669409"/>
            <a:ext cx="5887375" cy="4488168"/>
          </a:xfrm>
          <a:prstGeom prst="rect">
            <a:avLst/>
          </a:prstGeom>
        </p:spPr>
      </p:pic>
    </p:spTree>
    <p:extLst>
      <p:ext uri="{BB962C8B-B14F-4D97-AF65-F5344CB8AC3E}">
        <p14:creationId xmlns:p14="http://schemas.microsoft.com/office/powerpoint/2010/main" val="29584518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85EB-B103-AD70-4561-8A01CF8D6D19}"/>
              </a:ext>
            </a:extLst>
          </p:cNvPr>
          <p:cNvSpPr>
            <a:spLocks noGrp="1"/>
          </p:cNvSpPr>
          <p:nvPr>
            <p:ph type="title"/>
          </p:nvPr>
        </p:nvSpPr>
        <p:spPr/>
        <p:txBody>
          <a:bodyPr/>
          <a:lstStyle/>
          <a:p>
            <a:r>
              <a:rPr lang="en-US" dirty="0"/>
              <a:t>More Examples</a:t>
            </a:r>
          </a:p>
        </p:txBody>
      </p:sp>
      <p:pic>
        <p:nvPicPr>
          <p:cNvPr id="4" name="Picture 3">
            <a:extLst>
              <a:ext uri="{FF2B5EF4-FFF2-40B4-BE49-F238E27FC236}">
                <a16:creationId xmlns:a16="http://schemas.microsoft.com/office/drawing/2014/main" id="{115ADB67-AF34-753B-5E5D-405F70E9C4A6}"/>
              </a:ext>
            </a:extLst>
          </p:cNvPr>
          <p:cNvPicPr>
            <a:picLocks noChangeAspect="1"/>
          </p:cNvPicPr>
          <p:nvPr/>
        </p:nvPicPr>
        <p:blipFill>
          <a:blip r:embed="rId2"/>
          <a:stretch>
            <a:fillRect/>
          </a:stretch>
        </p:blipFill>
        <p:spPr>
          <a:xfrm>
            <a:off x="6157518" y="1627335"/>
            <a:ext cx="5887411" cy="4488195"/>
          </a:xfrm>
          <a:prstGeom prst="rect">
            <a:avLst/>
          </a:prstGeom>
        </p:spPr>
      </p:pic>
      <p:pic>
        <p:nvPicPr>
          <p:cNvPr id="7" name="Picture 6">
            <a:extLst>
              <a:ext uri="{FF2B5EF4-FFF2-40B4-BE49-F238E27FC236}">
                <a16:creationId xmlns:a16="http://schemas.microsoft.com/office/drawing/2014/main" id="{D3209183-9228-9A15-8EC5-845AA6C9F579}"/>
              </a:ext>
            </a:extLst>
          </p:cNvPr>
          <p:cNvPicPr>
            <a:picLocks noChangeAspect="1"/>
          </p:cNvPicPr>
          <p:nvPr/>
        </p:nvPicPr>
        <p:blipFill>
          <a:blip r:embed="rId3"/>
          <a:stretch>
            <a:fillRect/>
          </a:stretch>
        </p:blipFill>
        <p:spPr>
          <a:xfrm>
            <a:off x="63179" y="1627335"/>
            <a:ext cx="5887411" cy="4488195"/>
          </a:xfrm>
          <a:prstGeom prst="rect">
            <a:avLst/>
          </a:prstGeom>
        </p:spPr>
      </p:pic>
    </p:spTree>
    <p:extLst>
      <p:ext uri="{BB962C8B-B14F-4D97-AF65-F5344CB8AC3E}">
        <p14:creationId xmlns:p14="http://schemas.microsoft.com/office/powerpoint/2010/main" val="3155138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85EB-B103-AD70-4561-8A01CF8D6D19}"/>
              </a:ext>
            </a:extLst>
          </p:cNvPr>
          <p:cNvSpPr>
            <a:spLocks noGrp="1"/>
          </p:cNvSpPr>
          <p:nvPr>
            <p:ph type="title"/>
          </p:nvPr>
        </p:nvSpPr>
        <p:spPr/>
        <p:txBody>
          <a:bodyPr/>
          <a:lstStyle/>
          <a:p>
            <a:r>
              <a:rPr lang="en-US" dirty="0"/>
              <a:t>More Examples</a:t>
            </a:r>
          </a:p>
        </p:txBody>
      </p:sp>
      <p:pic>
        <p:nvPicPr>
          <p:cNvPr id="5" name="Picture 4">
            <a:extLst>
              <a:ext uri="{FF2B5EF4-FFF2-40B4-BE49-F238E27FC236}">
                <a16:creationId xmlns:a16="http://schemas.microsoft.com/office/drawing/2014/main" id="{6EAF5572-FD7A-3856-FCA3-90F0740EFC04}"/>
              </a:ext>
            </a:extLst>
          </p:cNvPr>
          <p:cNvPicPr>
            <a:picLocks noChangeAspect="1"/>
          </p:cNvPicPr>
          <p:nvPr/>
        </p:nvPicPr>
        <p:blipFill>
          <a:blip r:embed="rId2"/>
          <a:stretch>
            <a:fillRect/>
          </a:stretch>
        </p:blipFill>
        <p:spPr>
          <a:xfrm>
            <a:off x="1" y="1651640"/>
            <a:ext cx="6014906" cy="4585390"/>
          </a:xfrm>
          <a:prstGeom prst="rect">
            <a:avLst/>
          </a:prstGeom>
        </p:spPr>
      </p:pic>
      <p:pic>
        <p:nvPicPr>
          <p:cNvPr id="8" name="Picture 7">
            <a:extLst>
              <a:ext uri="{FF2B5EF4-FFF2-40B4-BE49-F238E27FC236}">
                <a16:creationId xmlns:a16="http://schemas.microsoft.com/office/drawing/2014/main" id="{E23D0D97-FCA3-9C4D-6777-FC6302CA9145}"/>
              </a:ext>
            </a:extLst>
          </p:cNvPr>
          <p:cNvPicPr>
            <a:picLocks noChangeAspect="1"/>
          </p:cNvPicPr>
          <p:nvPr/>
        </p:nvPicPr>
        <p:blipFill>
          <a:blip r:embed="rId3"/>
          <a:stretch>
            <a:fillRect/>
          </a:stretch>
        </p:blipFill>
        <p:spPr>
          <a:xfrm>
            <a:off x="6177090" y="1651640"/>
            <a:ext cx="6014908" cy="4585390"/>
          </a:xfrm>
          <a:prstGeom prst="rect">
            <a:avLst/>
          </a:prstGeom>
        </p:spPr>
      </p:pic>
    </p:spTree>
    <p:extLst>
      <p:ext uri="{BB962C8B-B14F-4D97-AF65-F5344CB8AC3E}">
        <p14:creationId xmlns:p14="http://schemas.microsoft.com/office/powerpoint/2010/main" val="1720898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85EB-B103-AD70-4561-8A01CF8D6D19}"/>
              </a:ext>
            </a:extLst>
          </p:cNvPr>
          <p:cNvSpPr>
            <a:spLocks noGrp="1"/>
          </p:cNvSpPr>
          <p:nvPr>
            <p:ph type="title"/>
          </p:nvPr>
        </p:nvSpPr>
        <p:spPr/>
        <p:txBody>
          <a:bodyPr/>
          <a:lstStyle/>
          <a:p>
            <a:r>
              <a:rPr lang="en-US" dirty="0"/>
              <a:t>More Examples</a:t>
            </a:r>
          </a:p>
        </p:txBody>
      </p:sp>
      <p:pic>
        <p:nvPicPr>
          <p:cNvPr id="4" name="Picture 3">
            <a:extLst>
              <a:ext uri="{FF2B5EF4-FFF2-40B4-BE49-F238E27FC236}">
                <a16:creationId xmlns:a16="http://schemas.microsoft.com/office/drawing/2014/main" id="{A01615D8-58E5-9E4E-B5CC-3A9282A75CC1}"/>
              </a:ext>
            </a:extLst>
          </p:cNvPr>
          <p:cNvPicPr>
            <a:picLocks noChangeAspect="1"/>
          </p:cNvPicPr>
          <p:nvPr/>
        </p:nvPicPr>
        <p:blipFill>
          <a:blip r:embed="rId2"/>
          <a:stretch>
            <a:fillRect/>
          </a:stretch>
        </p:blipFill>
        <p:spPr>
          <a:xfrm>
            <a:off x="71567" y="1744910"/>
            <a:ext cx="5914763" cy="4509046"/>
          </a:xfrm>
          <a:prstGeom prst="rect">
            <a:avLst/>
          </a:prstGeom>
        </p:spPr>
      </p:pic>
      <p:pic>
        <p:nvPicPr>
          <p:cNvPr id="7" name="Picture 6">
            <a:extLst>
              <a:ext uri="{FF2B5EF4-FFF2-40B4-BE49-F238E27FC236}">
                <a16:creationId xmlns:a16="http://schemas.microsoft.com/office/drawing/2014/main" id="{D52FDA05-EACA-124A-4D96-1A296479176B}"/>
              </a:ext>
            </a:extLst>
          </p:cNvPr>
          <p:cNvPicPr>
            <a:picLocks noChangeAspect="1"/>
          </p:cNvPicPr>
          <p:nvPr/>
        </p:nvPicPr>
        <p:blipFill>
          <a:blip r:embed="rId3"/>
          <a:stretch>
            <a:fillRect/>
          </a:stretch>
        </p:blipFill>
        <p:spPr>
          <a:xfrm>
            <a:off x="6205668" y="1744909"/>
            <a:ext cx="5914764" cy="4509047"/>
          </a:xfrm>
          <a:prstGeom prst="rect">
            <a:avLst/>
          </a:prstGeom>
        </p:spPr>
      </p:pic>
    </p:spTree>
    <p:extLst>
      <p:ext uri="{BB962C8B-B14F-4D97-AF65-F5344CB8AC3E}">
        <p14:creationId xmlns:p14="http://schemas.microsoft.com/office/powerpoint/2010/main" val="898461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A8F19-78DA-8406-8ED4-E7CFACAF87EF}"/>
              </a:ext>
            </a:extLst>
          </p:cNvPr>
          <p:cNvSpPr>
            <a:spLocks noGrp="1"/>
          </p:cNvSpPr>
          <p:nvPr>
            <p:ph type="title"/>
          </p:nvPr>
        </p:nvSpPr>
        <p:spPr>
          <a:xfrm>
            <a:off x="0" y="-118974"/>
            <a:ext cx="10515600" cy="1325563"/>
          </a:xfrm>
        </p:spPr>
        <p:txBody>
          <a:bodyPr/>
          <a:lstStyle/>
          <a:p>
            <a:r>
              <a:rPr lang="en-US" dirty="0"/>
              <a:t>Clarifying causes, responsibility &amp; remedy</a:t>
            </a:r>
          </a:p>
        </p:txBody>
      </p:sp>
      <p:sp>
        <p:nvSpPr>
          <p:cNvPr id="4" name="Content Placeholder 2">
            <a:extLst>
              <a:ext uri="{FF2B5EF4-FFF2-40B4-BE49-F238E27FC236}">
                <a16:creationId xmlns:a16="http://schemas.microsoft.com/office/drawing/2014/main" id="{6C24DD03-879B-0A44-2944-E81CC866604F}"/>
              </a:ext>
            </a:extLst>
          </p:cNvPr>
          <p:cNvSpPr txBox="1">
            <a:spLocks/>
          </p:cNvSpPr>
          <p:nvPr/>
        </p:nvSpPr>
        <p:spPr>
          <a:xfrm>
            <a:off x="301927" y="829423"/>
            <a:ext cx="10909183" cy="47843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2"/>
              </a:rPr>
              <a:t>https://www.schoolfinancedata.org/visualization1/</a:t>
            </a:r>
            <a:r>
              <a:rPr lang="en-US" dirty="0"/>
              <a:t> </a:t>
            </a:r>
          </a:p>
        </p:txBody>
      </p:sp>
      <p:pic>
        <p:nvPicPr>
          <p:cNvPr id="6" name="Picture 5">
            <a:extLst>
              <a:ext uri="{FF2B5EF4-FFF2-40B4-BE49-F238E27FC236}">
                <a16:creationId xmlns:a16="http://schemas.microsoft.com/office/drawing/2014/main" id="{A7002967-BC32-367D-0D09-134B02CED79D}"/>
              </a:ext>
            </a:extLst>
          </p:cNvPr>
          <p:cNvPicPr>
            <a:picLocks noChangeAspect="1"/>
          </p:cNvPicPr>
          <p:nvPr/>
        </p:nvPicPr>
        <p:blipFill>
          <a:blip r:embed="rId3"/>
          <a:stretch>
            <a:fillRect/>
          </a:stretch>
        </p:blipFill>
        <p:spPr>
          <a:xfrm>
            <a:off x="3522265" y="1307827"/>
            <a:ext cx="4686038" cy="5398316"/>
          </a:xfrm>
          <a:prstGeom prst="rect">
            <a:avLst/>
          </a:prstGeom>
        </p:spPr>
      </p:pic>
    </p:spTree>
    <p:extLst>
      <p:ext uri="{BB962C8B-B14F-4D97-AF65-F5344CB8AC3E}">
        <p14:creationId xmlns:p14="http://schemas.microsoft.com/office/powerpoint/2010/main" val="32570890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A8F19-78DA-8406-8ED4-E7CFACAF87EF}"/>
              </a:ext>
            </a:extLst>
          </p:cNvPr>
          <p:cNvSpPr>
            <a:spLocks noGrp="1"/>
          </p:cNvSpPr>
          <p:nvPr>
            <p:ph type="title"/>
          </p:nvPr>
        </p:nvSpPr>
        <p:spPr/>
        <p:txBody>
          <a:bodyPr/>
          <a:lstStyle/>
          <a:p>
            <a:r>
              <a:rPr lang="en-US" dirty="0"/>
              <a:t>How is effort related to “equal opportunity?”</a:t>
            </a:r>
          </a:p>
        </p:txBody>
      </p:sp>
      <p:sp>
        <p:nvSpPr>
          <p:cNvPr id="4" name="Content Placeholder 2">
            <a:extLst>
              <a:ext uri="{FF2B5EF4-FFF2-40B4-BE49-F238E27FC236}">
                <a16:creationId xmlns:a16="http://schemas.microsoft.com/office/drawing/2014/main" id="{6C24DD03-879B-0A44-2944-E81CC866604F}"/>
              </a:ext>
            </a:extLst>
          </p:cNvPr>
          <p:cNvSpPr txBox="1">
            <a:spLocks/>
          </p:cNvSpPr>
          <p:nvPr/>
        </p:nvSpPr>
        <p:spPr>
          <a:xfrm>
            <a:off x="310393" y="947956"/>
            <a:ext cx="10909183" cy="47843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2"/>
              </a:rPr>
              <a:t>https://www.schoolfinancedata.org/visualization1/</a:t>
            </a:r>
            <a:r>
              <a:rPr lang="en-US" dirty="0"/>
              <a:t> </a:t>
            </a:r>
          </a:p>
        </p:txBody>
      </p:sp>
      <p:pic>
        <p:nvPicPr>
          <p:cNvPr id="6" name="Picture 5">
            <a:extLst>
              <a:ext uri="{FF2B5EF4-FFF2-40B4-BE49-F238E27FC236}">
                <a16:creationId xmlns:a16="http://schemas.microsoft.com/office/drawing/2014/main" id="{A7002967-BC32-367D-0D09-134B02CED79D}"/>
              </a:ext>
            </a:extLst>
          </p:cNvPr>
          <p:cNvPicPr>
            <a:picLocks noChangeAspect="1"/>
          </p:cNvPicPr>
          <p:nvPr/>
        </p:nvPicPr>
        <p:blipFill>
          <a:blip r:embed="rId3"/>
          <a:stretch>
            <a:fillRect/>
          </a:stretch>
        </p:blipFill>
        <p:spPr>
          <a:xfrm>
            <a:off x="3303995" y="1459684"/>
            <a:ext cx="4686038" cy="5398316"/>
          </a:xfrm>
          <a:prstGeom prst="rect">
            <a:avLst/>
          </a:prstGeom>
        </p:spPr>
      </p:pic>
      <p:sp>
        <p:nvSpPr>
          <p:cNvPr id="5" name="Callout: Double Bent Line 4">
            <a:extLst>
              <a:ext uri="{FF2B5EF4-FFF2-40B4-BE49-F238E27FC236}">
                <a16:creationId xmlns:a16="http://schemas.microsoft.com/office/drawing/2014/main" id="{D73CFBBE-B44E-AE68-9427-C68832F486C4}"/>
              </a:ext>
            </a:extLst>
          </p:cNvPr>
          <p:cNvSpPr/>
          <p:nvPr/>
        </p:nvSpPr>
        <p:spPr>
          <a:xfrm>
            <a:off x="9341141" y="4387441"/>
            <a:ext cx="2348918" cy="820023"/>
          </a:xfrm>
          <a:prstGeom prst="borderCallout3">
            <a:avLst>
              <a:gd name="adj1" fmla="val 18750"/>
              <a:gd name="adj2" fmla="val -8333"/>
              <a:gd name="adj3" fmla="val 18750"/>
              <a:gd name="adj4" fmla="val -16667"/>
              <a:gd name="adj5" fmla="val 100000"/>
              <a:gd name="adj6" fmla="val -16667"/>
              <a:gd name="adj7" fmla="val 124672"/>
              <a:gd name="adj8" fmla="val -1313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State that tries (puts up effort) but simply can’t raise adequate funding (MS)</a:t>
            </a:r>
          </a:p>
        </p:txBody>
      </p:sp>
      <p:sp>
        <p:nvSpPr>
          <p:cNvPr id="7" name="Callout: Double Bent Line 6">
            <a:extLst>
              <a:ext uri="{FF2B5EF4-FFF2-40B4-BE49-F238E27FC236}">
                <a16:creationId xmlns:a16="http://schemas.microsoft.com/office/drawing/2014/main" id="{7E27D886-AEEB-8C8B-9FAC-CCCF2D9EA7B8}"/>
              </a:ext>
            </a:extLst>
          </p:cNvPr>
          <p:cNvSpPr/>
          <p:nvPr/>
        </p:nvSpPr>
        <p:spPr>
          <a:xfrm>
            <a:off x="9341141" y="1846627"/>
            <a:ext cx="2459373" cy="820023"/>
          </a:xfrm>
          <a:prstGeom prst="borderCallout3">
            <a:avLst>
              <a:gd name="adj1" fmla="val 18750"/>
              <a:gd name="adj2" fmla="val -8333"/>
              <a:gd name="adj3" fmla="val 18750"/>
              <a:gd name="adj4" fmla="val -16667"/>
              <a:gd name="adj5" fmla="val 266111"/>
              <a:gd name="adj6" fmla="val -57382"/>
              <a:gd name="adj7" fmla="val 273715"/>
              <a:gd name="adj8" fmla="val -992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State that tries (puts up effort) and raises enough of money to achieve outcomes (NJ)</a:t>
            </a:r>
          </a:p>
        </p:txBody>
      </p:sp>
      <p:sp>
        <p:nvSpPr>
          <p:cNvPr id="8" name="Callout: Double Bent Line 7">
            <a:extLst>
              <a:ext uri="{FF2B5EF4-FFF2-40B4-BE49-F238E27FC236}">
                <a16:creationId xmlns:a16="http://schemas.microsoft.com/office/drawing/2014/main" id="{B99096F5-CAE5-B935-098C-63B9C3DBF009}"/>
              </a:ext>
            </a:extLst>
          </p:cNvPr>
          <p:cNvSpPr/>
          <p:nvPr/>
        </p:nvSpPr>
        <p:spPr>
          <a:xfrm>
            <a:off x="169068" y="5207464"/>
            <a:ext cx="2459373" cy="891332"/>
          </a:xfrm>
          <a:prstGeom prst="borderCallout3">
            <a:avLst>
              <a:gd name="adj1" fmla="val 52098"/>
              <a:gd name="adj2" fmla="val 101470"/>
              <a:gd name="adj3" fmla="val -248"/>
              <a:gd name="adj4" fmla="val 111489"/>
              <a:gd name="adj5" fmla="val -10668"/>
              <a:gd name="adj6" fmla="val 121840"/>
              <a:gd name="adj7" fmla="val -18678"/>
              <a:gd name="adj8" fmla="val 1506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State that doesn’t try, and falls short on adequate funding to achieve national average outcomes (AZ)</a:t>
            </a:r>
          </a:p>
        </p:txBody>
      </p:sp>
      <p:cxnSp>
        <p:nvCxnSpPr>
          <p:cNvPr id="9" name="Straight Connector 8">
            <a:extLst>
              <a:ext uri="{FF2B5EF4-FFF2-40B4-BE49-F238E27FC236}">
                <a16:creationId xmlns:a16="http://schemas.microsoft.com/office/drawing/2014/main" id="{233E89CF-A76B-7C20-EA31-D8530FA1D77A}"/>
              </a:ext>
            </a:extLst>
          </p:cNvPr>
          <p:cNvCxnSpPr>
            <a:cxnSpLocks/>
          </p:cNvCxnSpPr>
          <p:nvPr/>
        </p:nvCxnSpPr>
        <p:spPr>
          <a:xfrm>
            <a:off x="3766657" y="4387441"/>
            <a:ext cx="34143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141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AA480-9C7C-8EAA-9E39-D014F4341544}"/>
              </a:ext>
            </a:extLst>
          </p:cNvPr>
          <p:cNvSpPr>
            <a:spLocks noGrp="1"/>
          </p:cNvSpPr>
          <p:nvPr>
            <p:ph type="title"/>
          </p:nvPr>
        </p:nvSpPr>
        <p:spPr>
          <a:xfrm>
            <a:off x="0" y="0"/>
            <a:ext cx="12192000" cy="1325563"/>
          </a:xfrm>
        </p:spPr>
        <p:txBody>
          <a:bodyPr>
            <a:normAutofit/>
          </a:bodyPr>
          <a:lstStyle/>
          <a:p>
            <a:r>
              <a:rPr lang="en-US" sz="3200" dirty="0"/>
              <a:t>Connecting the dots between funding &amp; “real resources”</a:t>
            </a:r>
          </a:p>
        </p:txBody>
      </p:sp>
      <p:pic>
        <p:nvPicPr>
          <p:cNvPr id="4" name="Picture 3">
            <a:extLst>
              <a:ext uri="{FF2B5EF4-FFF2-40B4-BE49-F238E27FC236}">
                <a16:creationId xmlns:a16="http://schemas.microsoft.com/office/drawing/2014/main" id="{7CF6E0F6-19D0-9052-B9D2-C5878D254267}"/>
              </a:ext>
            </a:extLst>
          </p:cNvPr>
          <p:cNvPicPr>
            <a:picLocks noChangeAspect="1"/>
          </p:cNvPicPr>
          <p:nvPr/>
        </p:nvPicPr>
        <p:blipFill>
          <a:blip r:embed="rId2"/>
          <a:stretch>
            <a:fillRect/>
          </a:stretch>
        </p:blipFill>
        <p:spPr>
          <a:xfrm>
            <a:off x="90926" y="1484851"/>
            <a:ext cx="6005074" cy="4571956"/>
          </a:xfrm>
          <a:prstGeom prst="rect">
            <a:avLst/>
          </a:prstGeom>
        </p:spPr>
      </p:pic>
      <p:pic>
        <p:nvPicPr>
          <p:cNvPr id="6" name="Picture 5">
            <a:extLst>
              <a:ext uri="{FF2B5EF4-FFF2-40B4-BE49-F238E27FC236}">
                <a16:creationId xmlns:a16="http://schemas.microsoft.com/office/drawing/2014/main" id="{11F9D5B9-0648-3A24-397A-3BD8332332AC}"/>
              </a:ext>
            </a:extLst>
          </p:cNvPr>
          <p:cNvPicPr>
            <a:picLocks noChangeAspect="1"/>
          </p:cNvPicPr>
          <p:nvPr/>
        </p:nvPicPr>
        <p:blipFill>
          <a:blip r:embed="rId3"/>
          <a:stretch>
            <a:fillRect/>
          </a:stretch>
        </p:blipFill>
        <p:spPr>
          <a:xfrm>
            <a:off x="6275076" y="1484851"/>
            <a:ext cx="5916924" cy="4504844"/>
          </a:xfrm>
          <a:prstGeom prst="rect">
            <a:avLst/>
          </a:prstGeom>
        </p:spPr>
      </p:pic>
    </p:spTree>
    <p:extLst>
      <p:ext uri="{BB962C8B-B14F-4D97-AF65-F5344CB8AC3E}">
        <p14:creationId xmlns:p14="http://schemas.microsoft.com/office/powerpoint/2010/main" val="4030159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9FCBAC-6489-234A-94AF-B7C8806EBC97}"/>
              </a:ext>
            </a:extLst>
          </p:cNvPr>
          <p:cNvSpPr>
            <a:spLocks noGrp="1"/>
          </p:cNvSpPr>
          <p:nvPr>
            <p:ph idx="1"/>
          </p:nvPr>
        </p:nvSpPr>
        <p:spPr>
          <a:xfrm flipH="1">
            <a:off x="3719609" y="1545098"/>
            <a:ext cx="2223991" cy="4485199"/>
          </a:xfrm>
        </p:spPr>
        <p:txBody>
          <a:bodyPr>
            <a:normAutofit/>
          </a:bodyPr>
          <a:lstStyle/>
          <a:p>
            <a:pPr marL="0" indent="0">
              <a:buNone/>
            </a:pPr>
            <a:r>
              <a:rPr lang="en-US" sz="3200" b="1" dirty="0">
                <a:solidFill>
                  <a:srgbClr val="011893"/>
                </a:solidFill>
                <a:latin typeface="Arial" panose="020B0604020202020204" pitchFamily="34" charset="0"/>
                <a:cs typeface="Arial" panose="020B0604020202020204" pitchFamily="34" charset="0"/>
              </a:rPr>
              <a:t>ANNUAL REPORT</a:t>
            </a:r>
          </a:p>
          <a:p>
            <a:pPr marL="0" indent="0">
              <a:buNone/>
            </a:pPr>
            <a:endParaRPr lang="en-US" sz="10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Summarizes the latest findings on the three “core indicators”</a:t>
            </a:r>
          </a:p>
          <a:p>
            <a:endParaRPr lang="en-US" sz="2400" dirty="0">
              <a:latin typeface="Arial" panose="020B0604020202020204" pitchFamily="34" charset="0"/>
              <a:cs typeface="Arial" panose="020B0604020202020204" pitchFamily="34" charset="0"/>
            </a:endParaRPr>
          </a:p>
        </p:txBody>
      </p:sp>
      <p:pic>
        <p:nvPicPr>
          <p:cNvPr id="9" name="Picture 8" descr="Graphical user interface, text&#10;&#10;Description automatically generated">
            <a:extLst>
              <a:ext uri="{FF2B5EF4-FFF2-40B4-BE49-F238E27FC236}">
                <a16:creationId xmlns:a16="http://schemas.microsoft.com/office/drawing/2014/main" id="{21A33F0C-5847-F049-8192-5E161632D6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28565" y="6313782"/>
            <a:ext cx="3017660" cy="515734"/>
          </a:xfrm>
          <a:prstGeom prst="rect">
            <a:avLst/>
          </a:prstGeom>
          <a:ln w="3175">
            <a:solidFill>
              <a:schemeClr val="tx1"/>
            </a:solidFill>
          </a:ln>
        </p:spPr>
      </p:pic>
      <p:pic>
        <p:nvPicPr>
          <p:cNvPr id="7" name="Picture 6" descr="A screenshot of a computer&#10;&#10;Description automatically generated with medium confidence">
            <a:extLst>
              <a:ext uri="{FF2B5EF4-FFF2-40B4-BE49-F238E27FC236}">
                <a16:creationId xmlns:a16="http://schemas.microsoft.com/office/drawing/2014/main" id="{23476578-63FD-E84C-94F9-FA07B26A52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5802" y="1382489"/>
            <a:ext cx="3247678" cy="4605023"/>
          </a:xfrm>
          <a:prstGeom prst="rect">
            <a:avLst/>
          </a:prstGeom>
          <a:ln>
            <a:solidFill>
              <a:schemeClr val="bg2">
                <a:lumMod val="75000"/>
              </a:schemeClr>
            </a:solidFill>
          </a:ln>
        </p:spPr>
      </p:pic>
      <p:sp>
        <p:nvSpPr>
          <p:cNvPr id="10" name="Content Placeholder 2">
            <a:extLst>
              <a:ext uri="{FF2B5EF4-FFF2-40B4-BE49-F238E27FC236}">
                <a16:creationId xmlns:a16="http://schemas.microsoft.com/office/drawing/2014/main" id="{D684A003-4E88-624A-B9F9-D4A6A2A1FDA9}"/>
              </a:ext>
            </a:extLst>
          </p:cNvPr>
          <p:cNvSpPr txBox="1">
            <a:spLocks/>
          </p:cNvSpPr>
          <p:nvPr/>
        </p:nvSpPr>
        <p:spPr>
          <a:xfrm flipH="1">
            <a:off x="9493480" y="1545097"/>
            <a:ext cx="2496427" cy="43989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b="1" dirty="0">
                <a:solidFill>
                  <a:srgbClr val="011893"/>
                </a:solidFill>
                <a:latin typeface="Arial" panose="020B0604020202020204" pitchFamily="34" charset="0"/>
                <a:cs typeface="Arial" panose="020B0604020202020204" pitchFamily="34" charset="0"/>
              </a:rPr>
              <a:t>RESEARCH BRIEFS</a:t>
            </a:r>
          </a:p>
          <a:p>
            <a:pPr marL="0" indent="0">
              <a:buFont typeface="Arial" panose="020B0604020202020204" pitchFamily="34" charset="0"/>
              <a:buNone/>
            </a:pPr>
            <a:endParaRPr lang="en-US" sz="10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2400" dirty="0">
                <a:latin typeface="Arial" panose="020B0604020202020204" pitchFamily="34" charset="0"/>
                <a:cs typeface="Arial" panose="020B0604020202020204" pitchFamily="34" charset="0"/>
              </a:rPr>
              <a:t>Occasional analyses of different measures not included in the annual report or profiles.</a:t>
            </a:r>
          </a:p>
          <a:p>
            <a:endParaRPr lang="en-US" sz="2400"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0E6C2C20-AB2A-0D49-AC98-54F333C950F7}"/>
              </a:ext>
            </a:extLst>
          </p:cNvPr>
          <p:cNvSpPr txBox="1">
            <a:spLocks/>
          </p:cNvSpPr>
          <p:nvPr/>
        </p:nvSpPr>
        <p:spPr>
          <a:xfrm>
            <a:off x="202094" y="176282"/>
            <a:ext cx="11844131" cy="7977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200" dirty="0">
                <a:ln w="1270">
                  <a:solidFill>
                    <a:schemeClr val="bg2">
                      <a:lumMod val="50000"/>
                    </a:schemeClr>
                  </a:solidFill>
                </a:ln>
                <a:solidFill>
                  <a:srgbClr val="FF2600"/>
                </a:solidFill>
                <a:latin typeface="Helvetica" pitchFamily="2" charset="0"/>
                <a:cs typeface="Arial" panose="020B0604020202020204" pitchFamily="34" charset="0"/>
              </a:rPr>
              <a:t>Resources: annual report and research briefs</a:t>
            </a:r>
          </a:p>
        </p:txBody>
      </p:sp>
      <p:pic>
        <p:nvPicPr>
          <p:cNvPr id="4" name="Picture 3">
            <a:extLst>
              <a:ext uri="{FF2B5EF4-FFF2-40B4-BE49-F238E27FC236}">
                <a16:creationId xmlns:a16="http://schemas.microsoft.com/office/drawing/2014/main" id="{1F4FA989-DA53-DBBF-A725-36BA1D1CCA99}"/>
              </a:ext>
            </a:extLst>
          </p:cNvPr>
          <p:cNvPicPr>
            <a:picLocks noChangeAspect="1"/>
          </p:cNvPicPr>
          <p:nvPr/>
        </p:nvPicPr>
        <p:blipFill>
          <a:blip r:embed="rId4"/>
          <a:stretch>
            <a:fillRect/>
          </a:stretch>
        </p:blipFill>
        <p:spPr>
          <a:xfrm>
            <a:off x="160933" y="1382489"/>
            <a:ext cx="3558676" cy="4605024"/>
          </a:xfrm>
          <a:prstGeom prst="rect">
            <a:avLst/>
          </a:prstGeom>
        </p:spPr>
      </p:pic>
    </p:spTree>
    <p:extLst>
      <p:ext uri="{BB962C8B-B14F-4D97-AF65-F5344CB8AC3E}">
        <p14:creationId xmlns:p14="http://schemas.microsoft.com/office/powerpoint/2010/main" val="1478736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9FCBAC-6489-234A-94AF-B7C8806EBC97}"/>
              </a:ext>
            </a:extLst>
          </p:cNvPr>
          <p:cNvSpPr>
            <a:spLocks noGrp="1"/>
          </p:cNvSpPr>
          <p:nvPr>
            <p:ph idx="1"/>
          </p:nvPr>
        </p:nvSpPr>
        <p:spPr>
          <a:xfrm>
            <a:off x="5364480" y="1219200"/>
            <a:ext cx="6445069" cy="4739640"/>
          </a:xfrm>
          <a:ln>
            <a:noFill/>
          </a:ln>
        </p:spPr>
        <p:txBody>
          <a:bodyPr anchor="ctr" anchorCtr="0">
            <a:normAutofit/>
          </a:bodyPr>
          <a:lstStyle/>
          <a:p>
            <a:pPr marL="0" indent="0">
              <a:buNone/>
            </a:pPr>
            <a:r>
              <a:rPr lang="en-US" dirty="0">
                <a:latin typeface="Arial" panose="020B0604020202020204" pitchFamily="34" charset="0"/>
                <a:cs typeface="Arial" panose="020B0604020202020204" pitchFamily="34" charset="0"/>
              </a:rPr>
              <a:t>The profiles summarize, visualize, and describe in clear language the key results for each state (and D.C.)</a:t>
            </a:r>
          </a:p>
          <a:p>
            <a:r>
              <a:rPr lang="en-US" sz="2400" dirty="0">
                <a:latin typeface="Arial" panose="020B0604020202020204" pitchFamily="34" charset="0"/>
                <a:cs typeface="Arial" panose="020B0604020202020204" pitchFamily="34" charset="0"/>
              </a:rPr>
              <a:t>Focus on the “core indicators” of effort, adequacy, and progressivity</a:t>
            </a:r>
          </a:p>
          <a:p>
            <a:r>
              <a:rPr lang="en-US" sz="2400" dirty="0">
                <a:latin typeface="Arial" panose="020B0604020202020204" pitchFamily="34" charset="0"/>
                <a:cs typeface="Arial" panose="020B0604020202020204" pitchFamily="34" charset="0"/>
              </a:rPr>
              <a:t>Comparisons with U.S. averages</a:t>
            </a:r>
          </a:p>
          <a:p>
            <a:r>
              <a:rPr lang="en-US" sz="2400" dirty="0">
                <a:latin typeface="Arial" panose="020B0604020202020204" pitchFamily="34" charset="0"/>
                <a:cs typeface="Arial" panose="020B0604020202020204" pitchFamily="34" charset="0"/>
              </a:rPr>
              <a:t>Trends over time</a:t>
            </a:r>
          </a:p>
          <a:p>
            <a:r>
              <a:rPr lang="en-US" sz="2400" dirty="0">
                <a:latin typeface="Arial" panose="020B0604020202020204" pitchFamily="34" charset="0"/>
                <a:cs typeface="Arial" panose="020B0604020202020204" pitchFamily="34" charset="0"/>
              </a:rPr>
              <a:t>Updated annually with latest data</a:t>
            </a:r>
          </a:p>
        </p:txBody>
      </p:sp>
      <p:pic>
        <p:nvPicPr>
          <p:cNvPr id="9" name="Picture 8" descr="Graphical user interface, text&#10;&#10;Description automatically generated">
            <a:extLst>
              <a:ext uri="{FF2B5EF4-FFF2-40B4-BE49-F238E27FC236}">
                <a16:creationId xmlns:a16="http://schemas.microsoft.com/office/drawing/2014/main" id="{21A33F0C-5847-F049-8192-5E161632D6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28565" y="6342266"/>
            <a:ext cx="3017660" cy="515734"/>
          </a:xfrm>
          <a:prstGeom prst="rect">
            <a:avLst/>
          </a:prstGeom>
          <a:ln w="3175">
            <a:solidFill>
              <a:schemeClr val="tx1"/>
            </a:solidFill>
          </a:ln>
        </p:spPr>
      </p:pic>
      <p:pic>
        <p:nvPicPr>
          <p:cNvPr id="6" name="Picture 5" descr="Graphical user interface, website&#10;&#10;Description automatically generated">
            <a:extLst>
              <a:ext uri="{FF2B5EF4-FFF2-40B4-BE49-F238E27FC236}">
                <a16:creationId xmlns:a16="http://schemas.microsoft.com/office/drawing/2014/main" id="{76D4FAEA-6690-5F40-8681-707974E2B6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1237" y="1362393"/>
            <a:ext cx="3879529" cy="4874279"/>
          </a:xfrm>
          <a:prstGeom prst="rect">
            <a:avLst/>
          </a:prstGeom>
          <a:solidFill>
            <a:schemeClr val="bg1"/>
          </a:solidFill>
          <a:ln>
            <a:solidFill>
              <a:schemeClr val="bg2">
                <a:lumMod val="75000"/>
              </a:schemeClr>
            </a:solidFill>
          </a:ln>
        </p:spPr>
      </p:pic>
      <p:sp>
        <p:nvSpPr>
          <p:cNvPr id="12" name="Title 1">
            <a:extLst>
              <a:ext uri="{FF2B5EF4-FFF2-40B4-BE49-F238E27FC236}">
                <a16:creationId xmlns:a16="http://schemas.microsoft.com/office/drawing/2014/main" id="{F7EEE117-635F-2A4D-A533-6655279E1E2B}"/>
              </a:ext>
            </a:extLst>
          </p:cNvPr>
          <p:cNvSpPr txBox="1">
            <a:spLocks/>
          </p:cNvSpPr>
          <p:nvPr/>
        </p:nvSpPr>
        <p:spPr>
          <a:xfrm>
            <a:off x="202094" y="176282"/>
            <a:ext cx="11844131" cy="7977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200" dirty="0">
                <a:ln w="1270">
                  <a:solidFill>
                    <a:schemeClr val="bg2">
                      <a:lumMod val="50000"/>
                    </a:schemeClr>
                  </a:solidFill>
                </a:ln>
                <a:solidFill>
                  <a:srgbClr val="FF2600"/>
                </a:solidFill>
                <a:latin typeface="Helvetica" pitchFamily="2" charset="0"/>
                <a:cs typeface="Arial" panose="020B0604020202020204" pitchFamily="34" charset="0"/>
              </a:rPr>
              <a:t>Resources: one-page state profiles</a:t>
            </a:r>
          </a:p>
        </p:txBody>
      </p:sp>
    </p:spTree>
    <p:extLst>
      <p:ext uri="{BB962C8B-B14F-4D97-AF65-F5344CB8AC3E}">
        <p14:creationId xmlns:p14="http://schemas.microsoft.com/office/powerpoint/2010/main" val="4617259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F8439-E1BA-B2BB-EED8-6D1E41E951A8}"/>
              </a:ext>
            </a:extLst>
          </p:cNvPr>
          <p:cNvSpPr>
            <a:spLocks noGrp="1"/>
          </p:cNvSpPr>
          <p:nvPr>
            <p:ph type="title"/>
          </p:nvPr>
        </p:nvSpPr>
        <p:spPr/>
        <p:txBody>
          <a:bodyPr/>
          <a:lstStyle/>
          <a:p>
            <a:r>
              <a:rPr lang="en-US" dirty="0">
                <a:solidFill>
                  <a:schemeClr val="bg2"/>
                </a:solidFill>
              </a:rPr>
              <a:t>State Specific Reporting with NECM</a:t>
            </a:r>
          </a:p>
        </p:txBody>
      </p:sp>
      <p:sp>
        <p:nvSpPr>
          <p:cNvPr id="3" name="Text Placeholder 2">
            <a:extLst>
              <a:ext uri="{FF2B5EF4-FFF2-40B4-BE49-F238E27FC236}">
                <a16:creationId xmlns:a16="http://schemas.microsoft.com/office/drawing/2014/main" id="{E27FCA41-DB5B-86BC-81FC-FA3A4C8559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98493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091E-0FB4-8A7C-D64B-C6FAA543376D}"/>
              </a:ext>
            </a:extLst>
          </p:cNvPr>
          <p:cNvSpPr>
            <a:spLocks noGrp="1"/>
          </p:cNvSpPr>
          <p:nvPr>
            <p:ph type="title"/>
          </p:nvPr>
        </p:nvSpPr>
        <p:spPr/>
        <p:txBody>
          <a:bodyPr/>
          <a:lstStyle/>
          <a:p>
            <a:r>
              <a:rPr lang="en-US" dirty="0"/>
              <a:t>Recent State Reports using NECM Data</a:t>
            </a:r>
          </a:p>
        </p:txBody>
      </p:sp>
      <p:sp>
        <p:nvSpPr>
          <p:cNvPr id="3" name="Content Placeholder 2">
            <a:extLst>
              <a:ext uri="{FF2B5EF4-FFF2-40B4-BE49-F238E27FC236}">
                <a16:creationId xmlns:a16="http://schemas.microsoft.com/office/drawing/2014/main" id="{DBBE0951-DAD7-DBCC-4E8C-BCC593F19897}"/>
              </a:ext>
            </a:extLst>
          </p:cNvPr>
          <p:cNvSpPr>
            <a:spLocks noGrp="1"/>
          </p:cNvSpPr>
          <p:nvPr>
            <p:ph idx="1"/>
          </p:nvPr>
        </p:nvSpPr>
        <p:spPr>
          <a:xfrm>
            <a:off x="838200" y="1473200"/>
            <a:ext cx="10515600" cy="4703763"/>
          </a:xfrm>
        </p:spPr>
        <p:txBody>
          <a:bodyPr>
            <a:normAutofit fontScale="92500" lnSpcReduction="20000"/>
          </a:bodyPr>
          <a:lstStyle/>
          <a:p>
            <a:r>
              <a:rPr lang="en-US" dirty="0"/>
              <a:t>Virginia Joint Legislative and Audit Review Committee</a:t>
            </a:r>
          </a:p>
          <a:p>
            <a:pPr lvl="1"/>
            <a:r>
              <a:rPr lang="en-US" dirty="0"/>
              <a:t>Used NECM models and estimates to evaluate the extent to which VA funding provides for equal opportunity and to propose alternative weights that would align better with NECM</a:t>
            </a:r>
            <a:endParaRPr lang="en-US" dirty="0">
              <a:hlinkClick r:id="rId2"/>
            </a:endParaRPr>
          </a:p>
          <a:p>
            <a:pPr lvl="1"/>
            <a:r>
              <a:rPr lang="en-US" dirty="0">
                <a:hlinkClick r:id="rId2"/>
              </a:rPr>
              <a:t>https://jlarc.virginia.gov/landing-2023-virginias-k-12-funding-formula.asp</a:t>
            </a:r>
            <a:r>
              <a:rPr lang="en-US" dirty="0"/>
              <a:t> </a:t>
            </a:r>
          </a:p>
          <a:p>
            <a:r>
              <a:rPr lang="en-US" dirty="0"/>
              <a:t>Missouri Department of Elementary and Secondary Education</a:t>
            </a:r>
          </a:p>
          <a:p>
            <a:pPr lvl="1"/>
            <a:r>
              <a:rPr lang="en-US" dirty="0"/>
              <a:t>Worked with me to use NECM to evaluate equal opportunity and adequacy of funding against two standards, to estimate alternative models and compare weights to existing formula. </a:t>
            </a:r>
          </a:p>
          <a:p>
            <a:pPr lvl="1"/>
            <a:r>
              <a:rPr lang="en-US" dirty="0">
                <a:hlinkClick r:id="rId3"/>
              </a:rPr>
              <a:t>https://dese.mo.gov/media/pdf/missouri-school-funding-march-2023</a:t>
            </a:r>
            <a:r>
              <a:rPr lang="en-US" dirty="0"/>
              <a:t> </a:t>
            </a:r>
          </a:p>
          <a:p>
            <a:r>
              <a:rPr lang="en-US" dirty="0"/>
              <a:t>New Jersey Policy Perspectives (NJPP) commissioned independent report</a:t>
            </a:r>
          </a:p>
          <a:p>
            <a:pPr lvl="1"/>
            <a:r>
              <a:rPr lang="en-US" dirty="0">
                <a:hlinkClick r:id="rId4"/>
              </a:rPr>
              <a:t>https://www.njpp.org/publications/report/unlocking-academic-success-revitalizing-new-jerseys-school-funding-formula-for-student-achievement/</a:t>
            </a:r>
            <a:r>
              <a:rPr lang="en-US" dirty="0"/>
              <a:t> </a:t>
            </a:r>
          </a:p>
          <a:p>
            <a:r>
              <a:rPr lang="en-US" dirty="0"/>
              <a:t>New York State Association of Small City School Districts</a:t>
            </a:r>
          </a:p>
          <a:p>
            <a:pPr lvl="1"/>
            <a:endParaRPr lang="en-US" dirty="0"/>
          </a:p>
        </p:txBody>
      </p:sp>
    </p:spTree>
    <p:extLst>
      <p:ext uri="{BB962C8B-B14F-4D97-AF65-F5344CB8AC3E}">
        <p14:creationId xmlns:p14="http://schemas.microsoft.com/office/powerpoint/2010/main" val="30857212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4E214-64F9-401C-804D-F8D05CC4FAC4}"/>
              </a:ext>
            </a:extLst>
          </p:cNvPr>
          <p:cNvSpPr>
            <a:spLocks noGrp="1"/>
          </p:cNvSpPr>
          <p:nvPr>
            <p:ph type="title"/>
          </p:nvPr>
        </p:nvSpPr>
        <p:spPr/>
        <p:txBody>
          <a:bodyPr>
            <a:normAutofit fontScale="90000"/>
          </a:bodyPr>
          <a:lstStyle/>
          <a:p>
            <a:r>
              <a:rPr lang="en-US" dirty="0"/>
              <a:t>New Jersey: Comparing current formula versus predicted costs from NECM (at high outcomes)</a:t>
            </a:r>
          </a:p>
        </p:txBody>
      </p:sp>
      <p:pic>
        <p:nvPicPr>
          <p:cNvPr id="4" name="Picture 3">
            <a:extLst>
              <a:ext uri="{FF2B5EF4-FFF2-40B4-BE49-F238E27FC236}">
                <a16:creationId xmlns:a16="http://schemas.microsoft.com/office/drawing/2014/main" id="{31C61C40-6FA6-A2A3-C8C9-BA210067E2E0}"/>
              </a:ext>
            </a:extLst>
          </p:cNvPr>
          <p:cNvPicPr>
            <a:picLocks noChangeAspect="1"/>
          </p:cNvPicPr>
          <p:nvPr/>
        </p:nvPicPr>
        <p:blipFill>
          <a:blip r:embed="rId2"/>
          <a:stretch>
            <a:fillRect/>
          </a:stretch>
        </p:blipFill>
        <p:spPr>
          <a:xfrm>
            <a:off x="961375" y="1428407"/>
            <a:ext cx="10040619" cy="4676059"/>
          </a:xfrm>
          <a:prstGeom prst="rect">
            <a:avLst/>
          </a:prstGeom>
        </p:spPr>
      </p:pic>
    </p:spTree>
    <p:extLst>
      <p:ext uri="{BB962C8B-B14F-4D97-AF65-F5344CB8AC3E}">
        <p14:creationId xmlns:p14="http://schemas.microsoft.com/office/powerpoint/2010/main" val="42623596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63E0-5F7F-E69F-8542-DDBF133A3CC2}"/>
              </a:ext>
            </a:extLst>
          </p:cNvPr>
          <p:cNvSpPr>
            <a:spLocks noGrp="1"/>
          </p:cNvSpPr>
          <p:nvPr>
            <p:ph type="title"/>
          </p:nvPr>
        </p:nvSpPr>
        <p:spPr/>
        <p:txBody>
          <a:bodyPr>
            <a:normAutofit fontScale="90000"/>
          </a:bodyPr>
          <a:lstStyle/>
          <a:p>
            <a:r>
              <a:rPr lang="en-US" dirty="0"/>
              <a:t>New Jersey: Comparing current formula versus predicted costs from NECM (at high outcomes)</a:t>
            </a:r>
          </a:p>
        </p:txBody>
      </p:sp>
      <p:pic>
        <p:nvPicPr>
          <p:cNvPr id="5" name="Picture 4">
            <a:extLst>
              <a:ext uri="{FF2B5EF4-FFF2-40B4-BE49-F238E27FC236}">
                <a16:creationId xmlns:a16="http://schemas.microsoft.com/office/drawing/2014/main" id="{5A24CEB0-E5DE-8CA9-0A9A-3DE5B8726947}"/>
              </a:ext>
            </a:extLst>
          </p:cNvPr>
          <p:cNvPicPr>
            <a:picLocks noChangeAspect="1"/>
          </p:cNvPicPr>
          <p:nvPr/>
        </p:nvPicPr>
        <p:blipFill rotWithShape="1">
          <a:blip r:embed="rId2"/>
          <a:srcRect l="3184" t="4999" r="6036" b="3476"/>
          <a:stretch/>
        </p:blipFill>
        <p:spPr>
          <a:xfrm>
            <a:off x="2794000" y="1397000"/>
            <a:ext cx="6155267" cy="4757142"/>
          </a:xfrm>
          <a:prstGeom prst="rect">
            <a:avLst/>
          </a:prstGeom>
        </p:spPr>
      </p:pic>
    </p:spTree>
    <p:extLst>
      <p:ext uri="{BB962C8B-B14F-4D97-AF65-F5344CB8AC3E}">
        <p14:creationId xmlns:p14="http://schemas.microsoft.com/office/powerpoint/2010/main" val="613763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2AA7-5146-6369-7EA1-A35A9A2EED77}"/>
              </a:ext>
            </a:extLst>
          </p:cNvPr>
          <p:cNvSpPr>
            <a:spLocks noGrp="1"/>
          </p:cNvSpPr>
          <p:nvPr>
            <p:ph type="title"/>
          </p:nvPr>
        </p:nvSpPr>
        <p:spPr>
          <a:xfrm>
            <a:off x="-1" y="0"/>
            <a:ext cx="12098867" cy="1325563"/>
          </a:xfrm>
        </p:spPr>
        <p:txBody>
          <a:bodyPr>
            <a:normAutofit/>
          </a:bodyPr>
          <a:lstStyle/>
          <a:p>
            <a:r>
              <a:rPr lang="en-US" dirty="0"/>
              <a:t>New Jersey: Comparing current formula weights versus predicted weights from NECM</a:t>
            </a:r>
          </a:p>
        </p:txBody>
      </p:sp>
      <p:pic>
        <p:nvPicPr>
          <p:cNvPr id="5" name="Picture 4">
            <a:extLst>
              <a:ext uri="{FF2B5EF4-FFF2-40B4-BE49-F238E27FC236}">
                <a16:creationId xmlns:a16="http://schemas.microsoft.com/office/drawing/2014/main" id="{98439D6C-1D1B-AC07-8F81-C2BA8BB1A697}"/>
              </a:ext>
            </a:extLst>
          </p:cNvPr>
          <p:cNvPicPr>
            <a:picLocks noChangeAspect="1"/>
          </p:cNvPicPr>
          <p:nvPr/>
        </p:nvPicPr>
        <p:blipFill>
          <a:blip r:embed="rId2"/>
          <a:stretch>
            <a:fillRect/>
          </a:stretch>
        </p:blipFill>
        <p:spPr>
          <a:xfrm>
            <a:off x="2072421" y="1388258"/>
            <a:ext cx="7793897" cy="4783941"/>
          </a:xfrm>
          <a:prstGeom prst="rect">
            <a:avLst/>
          </a:prstGeom>
        </p:spPr>
      </p:pic>
    </p:spTree>
    <p:extLst>
      <p:ext uri="{BB962C8B-B14F-4D97-AF65-F5344CB8AC3E}">
        <p14:creationId xmlns:p14="http://schemas.microsoft.com/office/powerpoint/2010/main" val="36978768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F813-89A4-651C-608B-1BF9419E39DF}"/>
              </a:ext>
            </a:extLst>
          </p:cNvPr>
          <p:cNvSpPr>
            <a:spLocks noGrp="1"/>
          </p:cNvSpPr>
          <p:nvPr>
            <p:ph type="title"/>
          </p:nvPr>
        </p:nvSpPr>
        <p:spPr/>
        <p:txBody>
          <a:bodyPr>
            <a:normAutofit fontScale="90000"/>
          </a:bodyPr>
          <a:lstStyle/>
          <a:p>
            <a:r>
              <a:rPr lang="en-US" dirty="0"/>
              <a:t>New York: Comparing current formula versus predicted costs from NECM (at high outcomes)</a:t>
            </a:r>
          </a:p>
        </p:txBody>
      </p:sp>
      <p:pic>
        <p:nvPicPr>
          <p:cNvPr id="4" name="Picture 3">
            <a:extLst>
              <a:ext uri="{FF2B5EF4-FFF2-40B4-BE49-F238E27FC236}">
                <a16:creationId xmlns:a16="http://schemas.microsoft.com/office/drawing/2014/main" id="{8D134C30-120D-6781-0D02-BBC297C628BD}"/>
              </a:ext>
            </a:extLst>
          </p:cNvPr>
          <p:cNvPicPr>
            <a:picLocks noChangeAspect="1"/>
          </p:cNvPicPr>
          <p:nvPr/>
        </p:nvPicPr>
        <p:blipFill rotWithShape="1">
          <a:blip r:embed="rId2"/>
          <a:srcRect t="2757" r="6381" b="7105"/>
          <a:stretch/>
        </p:blipFill>
        <p:spPr>
          <a:xfrm>
            <a:off x="868515" y="1405465"/>
            <a:ext cx="10193707" cy="4673601"/>
          </a:xfrm>
          <a:prstGeom prst="rect">
            <a:avLst/>
          </a:prstGeom>
        </p:spPr>
      </p:pic>
    </p:spTree>
    <p:extLst>
      <p:ext uri="{BB962C8B-B14F-4D97-AF65-F5344CB8AC3E}">
        <p14:creationId xmlns:p14="http://schemas.microsoft.com/office/powerpoint/2010/main" val="37368242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B54600-F1F4-56BD-079E-C9DDFB04F129}"/>
              </a:ext>
            </a:extLst>
          </p:cNvPr>
          <p:cNvPicPr>
            <a:picLocks noChangeAspect="1"/>
          </p:cNvPicPr>
          <p:nvPr/>
        </p:nvPicPr>
        <p:blipFill rotWithShape="1">
          <a:blip r:embed="rId2"/>
          <a:srcRect l="1268" r="5958" b="5818"/>
          <a:stretch/>
        </p:blipFill>
        <p:spPr>
          <a:xfrm>
            <a:off x="2269067" y="1398367"/>
            <a:ext cx="6900334" cy="4843154"/>
          </a:xfrm>
          <a:prstGeom prst="rect">
            <a:avLst/>
          </a:prstGeom>
        </p:spPr>
      </p:pic>
      <p:sp>
        <p:nvSpPr>
          <p:cNvPr id="5" name="Title 1">
            <a:extLst>
              <a:ext uri="{FF2B5EF4-FFF2-40B4-BE49-F238E27FC236}">
                <a16:creationId xmlns:a16="http://schemas.microsoft.com/office/drawing/2014/main" id="{350BC5DA-EED8-C77E-AEF0-DC30FC5150ED}"/>
              </a:ext>
            </a:extLst>
          </p:cNvPr>
          <p:cNvSpPr>
            <a:spLocks noGrp="1"/>
          </p:cNvSpPr>
          <p:nvPr>
            <p:ph type="title"/>
          </p:nvPr>
        </p:nvSpPr>
        <p:spPr>
          <a:xfrm>
            <a:off x="0" y="0"/>
            <a:ext cx="10515600" cy="1325563"/>
          </a:xfrm>
        </p:spPr>
        <p:txBody>
          <a:bodyPr>
            <a:normAutofit fontScale="90000"/>
          </a:bodyPr>
          <a:lstStyle/>
          <a:p>
            <a:r>
              <a:rPr lang="en-US" dirty="0"/>
              <a:t>New York: Comparing current formula versus predicted costs from NECM (at high outcomes)</a:t>
            </a:r>
          </a:p>
        </p:txBody>
      </p:sp>
    </p:spTree>
    <p:extLst>
      <p:ext uri="{BB962C8B-B14F-4D97-AF65-F5344CB8AC3E}">
        <p14:creationId xmlns:p14="http://schemas.microsoft.com/office/powerpoint/2010/main" val="19961543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59712E-B37F-3A11-D295-BC588B64A0EE}"/>
              </a:ext>
            </a:extLst>
          </p:cNvPr>
          <p:cNvPicPr>
            <a:picLocks noChangeAspect="1"/>
          </p:cNvPicPr>
          <p:nvPr/>
        </p:nvPicPr>
        <p:blipFill rotWithShape="1">
          <a:blip r:embed="rId2"/>
          <a:srcRect l="1353" r="6805"/>
          <a:stretch/>
        </p:blipFill>
        <p:spPr>
          <a:xfrm>
            <a:off x="1989667" y="1409017"/>
            <a:ext cx="7840134" cy="4739417"/>
          </a:xfrm>
          <a:prstGeom prst="rect">
            <a:avLst/>
          </a:prstGeom>
        </p:spPr>
      </p:pic>
      <p:sp>
        <p:nvSpPr>
          <p:cNvPr id="3" name="Title 1">
            <a:extLst>
              <a:ext uri="{FF2B5EF4-FFF2-40B4-BE49-F238E27FC236}">
                <a16:creationId xmlns:a16="http://schemas.microsoft.com/office/drawing/2014/main" id="{CB4B208A-E35E-0BDB-590B-277B6859A492}"/>
              </a:ext>
            </a:extLst>
          </p:cNvPr>
          <p:cNvSpPr>
            <a:spLocks noGrp="1"/>
          </p:cNvSpPr>
          <p:nvPr>
            <p:ph type="title"/>
          </p:nvPr>
        </p:nvSpPr>
        <p:spPr>
          <a:xfrm>
            <a:off x="0" y="0"/>
            <a:ext cx="10515600" cy="1325563"/>
          </a:xfrm>
        </p:spPr>
        <p:txBody>
          <a:bodyPr>
            <a:normAutofit fontScale="90000"/>
          </a:bodyPr>
          <a:lstStyle/>
          <a:p>
            <a:r>
              <a:rPr lang="en-US" dirty="0"/>
              <a:t>Missouri: Comparing current formula versus predicted costs from NECM (at high outcomes)</a:t>
            </a:r>
          </a:p>
        </p:txBody>
      </p:sp>
    </p:spTree>
    <p:extLst>
      <p:ext uri="{BB962C8B-B14F-4D97-AF65-F5344CB8AC3E}">
        <p14:creationId xmlns:p14="http://schemas.microsoft.com/office/powerpoint/2010/main" val="479953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B9FF-2F35-7E07-6AA8-385F5C9DE0C8}"/>
              </a:ext>
            </a:extLst>
          </p:cNvPr>
          <p:cNvSpPr>
            <a:spLocks noGrp="1"/>
          </p:cNvSpPr>
          <p:nvPr>
            <p:ph type="title"/>
          </p:nvPr>
        </p:nvSpPr>
        <p:spPr/>
        <p:txBody>
          <a:bodyPr/>
          <a:lstStyle/>
          <a:p>
            <a:r>
              <a:rPr lang="en-US" dirty="0"/>
              <a:t>Missouri: Comparing current formula weights versus predicted weights from NECM</a:t>
            </a:r>
          </a:p>
        </p:txBody>
      </p:sp>
      <p:pic>
        <p:nvPicPr>
          <p:cNvPr id="4" name="Picture 3">
            <a:extLst>
              <a:ext uri="{FF2B5EF4-FFF2-40B4-BE49-F238E27FC236}">
                <a16:creationId xmlns:a16="http://schemas.microsoft.com/office/drawing/2014/main" id="{674B3D69-E171-771B-A3D7-C1B50A8370B5}"/>
              </a:ext>
            </a:extLst>
          </p:cNvPr>
          <p:cNvPicPr>
            <a:picLocks noChangeAspect="1"/>
          </p:cNvPicPr>
          <p:nvPr/>
        </p:nvPicPr>
        <p:blipFill>
          <a:blip r:embed="rId2"/>
          <a:stretch>
            <a:fillRect/>
          </a:stretch>
        </p:blipFill>
        <p:spPr>
          <a:xfrm>
            <a:off x="1611929" y="1427316"/>
            <a:ext cx="8903671" cy="4711018"/>
          </a:xfrm>
          <a:prstGeom prst="rect">
            <a:avLst/>
          </a:prstGeom>
        </p:spPr>
      </p:pic>
    </p:spTree>
    <p:extLst>
      <p:ext uri="{BB962C8B-B14F-4D97-AF65-F5344CB8AC3E}">
        <p14:creationId xmlns:p14="http://schemas.microsoft.com/office/powerpoint/2010/main" val="38924939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88D11-C9A9-01F3-16AE-B18AEBEFF4E3}"/>
              </a:ext>
            </a:extLst>
          </p:cNvPr>
          <p:cNvSpPr>
            <a:spLocks noGrp="1"/>
          </p:cNvSpPr>
          <p:nvPr>
            <p:ph type="title"/>
          </p:nvPr>
        </p:nvSpPr>
        <p:spPr/>
        <p:txBody>
          <a:bodyPr/>
          <a:lstStyle/>
          <a:p>
            <a:r>
              <a:rPr lang="en-US" dirty="0">
                <a:solidFill>
                  <a:schemeClr val="bg1"/>
                </a:solidFill>
              </a:rPr>
              <a:t>Conducting State Specific Analyses</a:t>
            </a:r>
          </a:p>
        </p:txBody>
      </p:sp>
      <p:sp>
        <p:nvSpPr>
          <p:cNvPr id="3" name="Text Placeholder 2">
            <a:extLst>
              <a:ext uri="{FF2B5EF4-FFF2-40B4-BE49-F238E27FC236}">
                <a16:creationId xmlns:a16="http://schemas.microsoft.com/office/drawing/2014/main" id="{07401CBC-5FFD-40E5-3897-4D39B9AAC6EC}"/>
              </a:ext>
            </a:extLst>
          </p:cNvPr>
          <p:cNvSpPr>
            <a:spLocks noGrp="1"/>
          </p:cNvSpPr>
          <p:nvPr>
            <p:ph type="body" idx="1"/>
          </p:nvPr>
        </p:nvSpPr>
        <p:spPr/>
        <p:txBody>
          <a:bodyPr/>
          <a:lstStyle/>
          <a:p>
            <a:r>
              <a:rPr lang="en-US" dirty="0">
                <a:solidFill>
                  <a:schemeClr val="bg1"/>
                </a:solidFill>
              </a:rPr>
              <a:t>Linking Conceptual and Empirical Rigor to Evaluate State School Finance Systems</a:t>
            </a:r>
          </a:p>
        </p:txBody>
      </p:sp>
    </p:spTree>
    <p:extLst>
      <p:ext uri="{BB962C8B-B14F-4D97-AF65-F5344CB8AC3E}">
        <p14:creationId xmlns:p14="http://schemas.microsoft.com/office/powerpoint/2010/main" val="39076898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BE4A3FDD-47C5-118F-3975-C29AF24CEBA5}"/>
              </a:ext>
            </a:extLst>
          </p:cNvPr>
          <p:cNvSpPr/>
          <p:nvPr/>
        </p:nvSpPr>
        <p:spPr>
          <a:xfrm>
            <a:off x="1408971" y="4060639"/>
            <a:ext cx="3886200" cy="2163794"/>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2a. Cost Modeling</a:t>
            </a:r>
          </a:p>
        </p:txBody>
      </p:sp>
      <p:sp>
        <p:nvSpPr>
          <p:cNvPr id="10" name="Rectangle 9">
            <a:extLst>
              <a:ext uri="{FF2B5EF4-FFF2-40B4-BE49-F238E27FC236}">
                <a16:creationId xmlns:a16="http://schemas.microsoft.com/office/drawing/2014/main" id="{3849DFB7-690C-CF52-121D-75DF0FE490B9}"/>
              </a:ext>
            </a:extLst>
          </p:cNvPr>
          <p:cNvSpPr/>
          <p:nvPr/>
        </p:nvSpPr>
        <p:spPr>
          <a:xfrm>
            <a:off x="1416996" y="1357618"/>
            <a:ext cx="3886200" cy="2336271"/>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1a. Risk (Needs) Analysis</a:t>
            </a:r>
          </a:p>
        </p:txBody>
      </p:sp>
      <p:sp>
        <p:nvSpPr>
          <p:cNvPr id="2" name="Title 1">
            <a:extLst>
              <a:ext uri="{FF2B5EF4-FFF2-40B4-BE49-F238E27FC236}">
                <a16:creationId xmlns:a16="http://schemas.microsoft.com/office/drawing/2014/main" id="{65533843-010D-3AF7-2843-6EBF14D9DE28}"/>
              </a:ext>
            </a:extLst>
          </p:cNvPr>
          <p:cNvSpPr>
            <a:spLocks noGrp="1"/>
          </p:cNvSpPr>
          <p:nvPr>
            <p:ph type="title"/>
          </p:nvPr>
        </p:nvSpPr>
        <p:spPr/>
        <p:txBody>
          <a:bodyPr>
            <a:normAutofit/>
          </a:bodyPr>
          <a:lstStyle/>
          <a:p>
            <a:r>
              <a:rPr lang="en-US" sz="3600" b="1" dirty="0">
                <a:solidFill>
                  <a:schemeClr val="accent1">
                    <a:lumMod val="75000"/>
                  </a:schemeClr>
                </a:solidFill>
              </a:rPr>
              <a:t>General Framework for Informing Funding Formulas</a:t>
            </a:r>
          </a:p>
        </p:txBody>
      </p:sp>
      <p:grpSp>
        <p:nvGrpSpPr>
          <p:cNvPr id="91" name="Group 90">
            <a:extLst>
              <a:ext uri="{FF2B5EF4-FFF2-40B4-BE49-F238E27FC236}">
                <a16:creationId xmlns:a16="http://schemas.microsoft.com/office/drawing/2014/main" id="{6A395CD5-018B-CEBB-16B9-A99C3642CE37}"/>
              </a:ext>
            </a:extLst>
          </p:cNvPr>
          <p:cNvGrpSpPr/>
          <p:nvPr/>
        </p:nvGrpSpPr>
        <p:grpSpPr>
          <a:xfrm>
            <a:off x="1490948" y="1833106"/>
            <a:ext cx="1938864" cy="1507595"/>
            <a:chOff x="1490948" y="1833106"/>
            <a:chExt cx="1938864" cy="1507595"/>
          </a:xfrm>
        </p:grpSpPr>
        <p:sp>
          <p:nvSpPr>
            <p:cNvPr id="6" name="Oval 5">
              <a:extLst>
                <a:ext uri="{FF2B5EF4-FFF2-40B4-BE49-F238E27FC236}">
                  <a16:creationId xmlns:a16="http://schemas.microsoft.com/office/drawing/2014/main" id="{82C21409-A65E-A7BE-F487-52A2CB8BDC9E}"/>
                </a:ext>
              </a:extLst>
            </p:cNvPr>
            <p:cNvSpPr/>
            <p:nvPr/>
          </p:nvSpPr>
          <p:spPr>
            <a:xfrm>
              <a:off x="1490948" y="1833106"/>
              <a:ext cx="1938864" cy="15075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dirty="0"/>
                <a:t>Context</a:t>
              </a:r>
            </a:p>
          </p:txBody>
        </p:sp>
        <p:sp>
          <p:nvSpPr>
            <p:cNvPr id="5" name="Oval 4">
              <a:extLst>
                <a:ext uri="{FF2B5EF4-FFF2-40B4-BE49-F238E27FC236}">
                  <a16:creationId xmlns:a16="http://schemas.microsoft.com/office/drawing/2014/main" id="{297E8032-44F0-1E7A-BDC2-C4BF94E25B52}"/>
                </a:ext>
              </a:extLst>
            </p:cNvPr>
            <p:cNvSpPr/>
            <p:nvPr/>
          </p:nvSpPr>
          <p:spPr>
            <a:xfrm>
              <a:off x="1711080" y="2481070"/>
              <a:ext cx="1498600" cy="397933"/>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Students</a:t>
              </a:r>
            </a:p>
          </p:txBody>
        </p:sp>
      </p:grpSp>
      <p:sp>
        <p:nvSpPr>
          <p:cNvPr id="9" name="Oval 8">
            <a:extLst>
              <a:ext uri="{FF2B5EF4-FFF2-40B4-BE49-F238E27FC236}">
                <a16:creationId xmlns:a16="http://schemas.microsoft.com/office/drawing/2014/main" id="{F43248E7-7ED1-B416-8F56-3DCFED502C48}"/>
              </a:ext>
            </a:extLst>
          </p:cNvPr>
          <p:cNvSpPr/>
          <p:nvPr/>
        </p:nvSpPr>
        <p:spPr>
          <a:xfrm>
            <a:off x="3586446" y="2294803"/>
            <a:ext cx="1608667" cy="5842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Outcomes</a:t>
            </a:r>
          </a:p>
        </p:txBody>
      </p:sp>
      <p:sp>
        <p:nvSpPr>
          <p:cNvPr id="12" name="Rectangle 11">
            <a:extLst>
              <a:ext uri="{FF2B5EF4-FFF2-40B4-BE49-F238E27FC236}">
                <a16:creationId xmlns:a16="http://schemas.microsoft.com/office/drawing/2014/main" id="{D64E6C3A-D07E-064C-2423-21B03AF64823}"/>
              </a:ext>
            </a:extLst>
          </p:cNvPr>
          <p:cNvSpPr/>
          <p:nvPr/>
        </p:nvSpPr>
        <p:spPr>
          <a:xfrm>
            <a:off x="5369666" y="1357618"/>
            <a:ext cx="6731540" cy="414338"/>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dirty="0"/>
              <a:t>1b. Spending Analysis</a:t>
            </a:r>
          </a:p>
        </p:txBody>
      </p:sp>
      <p:sp>
        <p:nvSpPr>
          <p:cNvPr id="13" name="Rectangle 12">
            <a:extLst>
              <a:ext uri="{FF2B5EF4-FFF2-40B4-BE49-F238E27FC236}">
                <a16:creationId xmlns:a16="http://schemas.microsoft.com/office/drawing/2014/main" id="{9B6E525D-3C94-A20E-E911-DD754A33C6B6}"/>
              </a:ext>
            </a:extLst>
          </p:cNvPr>
          <p:cNvSpPr/>
          <p:nvPr/>
        </p:nvSpPr>
        <p:spPr>
          <a:xfrm>
            <a:off x="5369667" y="1833106"/>
            <a:ext cx="3414408" cy="1860783"/>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Need &amp; Cost</a:t>
            </a:r>
          </a:p>
        </p:txBody>
      </p:sp>
      <p:sp>
        <p:nvSpPr>
          <p:cNvPr id="14" name="Rectangle 13">
            <a:extLst>
              <a:ext uri="{FF2B5EF4-FFF2-40B4-BE49-F238E27FC236}">
                <a16:creationId xmlns:a16="http://schemas.microsoft.com/office/drawing/2014/main" id="{14353715-A676-0AB7-66A5-9150C12499AC}"/>
              </a:ext>
            </a:extLst>
          </p:cNvPr>
          <p:cNvSpPr/>
          <p:nvPr/>
        </p:nvSpPr>
        <p:spPr>
          <a:xfrm>
            <a:off x="8829113" y="1833106"/>
            <a:ext cx="3272093" cy="183512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Demand &amp; Capacity</a:t>
            </a:r>
          </a:p>
        </p:txBody>
      </p:sp>
      <p:sp>
        <p:nvSpPr>
          <p:cNvPr id="15" name="Oval 14">
            <a:extLst>
              <a:ext uri="{FF2B5EF4-FFF2-40B4-BE49-F238E27FC236}">
                <a16:creationId xmlns:a16="http://schemas.microsoft.com/office/drawing/2014/main" id="{06FC87FB-D93F-F3DD-5A1E-DC790C713615}"/>
              </a:ext>
            </a:extLst>
          </p:cNvPr>
          <p:cNvSpPr/>
          <p:nvPr/>
        </p:nvSpPr>
        <p:spPr>
          <a:xfrm>
            <a:off x="8000728" y="2680036"/>
            <a:ext cx="1566693" cy="397933"/>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Spending</a:t>
            </a:r>
          </a:p>
        </p:txBody>
      </p:sp>
      <p:sp>
        <p:nvSpPr>
          <p:cNvPr id="16" name="Oval 15">
            <a:extLst>
              <a:ext uri="{FF2B5EF4-FFF2-40B4-BE49-F238E27FC236}">
                <a16:creationId xmlns:a16="http://schemas.microsoft.com/office/drawing/2014/main" id="{65FA7C44-F105-4871-7886-B2AC3C02F8F8}"/>
              </a:ext>
            </a:extLst>
          </p:cNvPr>
          <p:cNvSpPr/>
          <p:nvPr/>
        </p:nvSpPr>
        <p:spPr>
          <a:xfrm>
            <a:off x="5756611" y="2160633"/>
            <a:ext cx="1938864" cy="15075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dirty="0"/>
              <a:t>Context</a:t>
            </a:r>
          </a:p>
        </p:txBody>
      </p:sp>
      <p:sp>
        <p:nvSpPr>
          <p:cNvPr id="17" name="Oval 16">
            <a:extLst>
              <a:ext uri="{FF2B5EF4-FFF2-40B4-BE49-F238E27FC236}">
                <a16:creationId xmlns:a16="http://schemas.microsoft.com/office/drawing/2014/main" id="{D9E31865-8722-3A6B-90D1-1E6808735C9E}"/>
              </a:ext>
            </a:extLst>
          </p:cNvPr>
          <p:cNvSpPr/>
          <p:nvPr/>
        </p:nvSpPr>
        <p:spPr>
          <a:xfrm>
            <a:off x="5976743" y="2808597"/>
            <a:ext cx="1498600" cy="397933"/>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Students</a:t>
            </a:r>
          </a:p>
        </p:txBody>
      </p:sp>
      <p:sp>
        <p:nvSpPr>
          <p:cNvPr id="18" name="Oval 17">
            <a:extLst>
              <a:ext uri="{FF2B5EF4-FFF2-40B4-BE49-F238E27FC236}">
                <a16:creationId xmlns:a16="http://schemas.microsoft.com/office/drawing/2014/main" id="{23D775C7-A042-86B2-0DC3-E6B0130A5E4B}"/>
              </a:ext>
            </a:extLst>
          </p:cNvPr>
          <p:cNvSpPr/>
          <p:nvPr/>
        </p:nvSpPr>
        <p:spPr>
          <a:xfrm>
            <a:off x="9717930" y="2188970"/>
            <a:ext cx="2296987" cy="397933"/>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Fiscal Capacity</a:t>
            </a:r>
          </a:p>
        </p:txBody>
      </p:sp>
      <p:sp>
        <p:nvSpPr>
          <p:cNvPr id="19" name="Oval 18">
            <a:extLst>
              <a:ext uri="{FF2B5EF4-FFF2-40B4-BE49-F238E27FC236}">
                <a16:creationId xmlns:a16="http://schemas.microsoft.com/office/drawing/2014/main" id="{DEA5BD15-1BA4-82D4-B0A2-A9DA70AABCDF}"/>
              </a:ext>
            </a:extLst>
          </p:cNvPr>
          <p:cNvSpPr/>
          <p:nvPr/>
        </p:nvSpPr>
        <p:spPr>
          <a:xfrm>
            <a:off x="10015510" y="2673555"/>
            <a:ext cx="1788116" cy="397933"/>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Tastes</a:t>
            </a:r>
          </a:p>
        </p:txBody>
      </p:sp>
      <p:sp>
        <p:nvSpPr>
          <p:cNvPr id="20" name="Oval 19">
            <a:extLst>
              <a:ext uri="{FF2B5EF4-FFF2-40B4-BE49-F238E27FC236}">
                <a16:creationId xmlns:a16="http://schemas.microsoft.com/office/drawing/2014/main" id="{7B06228C-50D6-DF78-BFC8-19FCF2443F91}"/>
              </a:ext>
            </a:extLst>
          </p:cNvPr>
          <p:cNvSpPr/>
          <p:nvPr/>
        </p:nvSpPr>
        <p:spPr>
          <a:xfrm>
            <a:off x="9717930" y="3158140"/>
            <a:ext cx="2296987" cy="397933"/>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Tax Price</a:t>
            </a:r>
          </a:p>
        </p:txBody>
      </p:sp>
      <p:sp>
        <p:nvSpPr>
          <p:cNvPr id="21" name="TextBox 20">
            <a:extLst>
              <a:ext uri="{FF2B5EF4-FFF2-40B4-BE49-F238E27FC236}">
                <a16:creationId xmlns:a16="http://schemas.microsoft.com/office/drawing/2014/main" id="{0FF7AB0E-35B7-1A72-772E-3B55A01CF3A5}"/>
              </a:ext>
            </a:extLst>
          </p:cNvPr>
          <p:cNvSpPr txBox="1"/>
          <p:nvPr/>
        </p:nvSpPr>
        <p:spPr>
          <a:xfrm>
            <a:off x="-2" y="1325787"/>
            <a:ext cx="1685681" cy="369332"/>
          </a:xfrm>
          <a:prstGeom prst="rect">
            <a:avLst/>
          </a:prstGeom>
          <a:noFill/>
        </p:spPr>
        <p:txBody>
          <a:bodyPr wrap="square" rtlCol="0">
            <a:spAutoFit/>
          </a:bodyPr>
          <a:lstStyle/>
          <a:p>
            <a:r>
              <a:rPr lang="en-US" b="1" dirty="0"/>
              <a:t>Steps 1a &amp; 1b</a:t>
            </a:r>
          </a:p>
        </p:txBody>
      </p:sp>
      <p:cxnSp>
        <p:nvCxnSpPr>
          <p:cNvPr id="23" name="Connector: Curved 22">
            <a:extLst>
              <a:ext uri="{FF2B5EF4-FFF2-40B4-BE49-F238E27FC236}">
                <a16:creationId xmlns:a16="http://schemas.microsoft.com/office/drawing/2014/main" id="{6373EFDA-5763-DDF5-CF6B-036107115D90}"/>
              </a:ext>
            </a:extLst>
          </p:cNvPr>
          <p:cNvCxnSpPr>
            <a:stCxn id="6" idx="7"/>
            <a:endCxn id="9" idx="0"/>
          </p:cNvCxnSpPr>
          <p:nvPr/>
        </p:nvCxnSpPr>
        <p:spPr>
          <a:xfrm rot="16200000" flipH="1">
            <a:off x="3647868" y="1551891"/>
            <a:ext cx="240915" cy="1244908"/>
          </a:xfrm>
          <a:prstGeom prst="curvedConnector3">
            <a:avLst>
              <a:gd name="adj1" fmla="val -89623"/>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25" name="Connector: Curved 24">
            <a:extLst>
              <a:ext uri="{FF2B5EF4-FFF2-40B4-BE49-F238E27FC236}">
                <a16:creationId xmlns:a16="http://schemas.microsoft.com/office/drawing/2014/main" id="{4E23B93D-35C9-F136-E7EA-273D608F45D6}"/>
              </a:ext>
            </a:extLst>
          </p:cNvPr>
          <p:cNvCxnSpPr>
            <a:cxnSpLocks/>
            <a:stCxn id="5" idx="4"/>
            <a:endCxn id="9" idx="4"/>
          </p:cNvCxnSpPr>
          <p:nvPr/>
        </p:nvCxnSpPr>
        <p:spPr>
          <a:xfrm rot="16200000" flipH="1">
            <a:off x="3425580" y="1913803"/>
            <a:ext cx="12700" cy="1930400"/>
          </a:xfrm>
          <a:prstGeom prst="curvedConnector3">
            <a:avLst>
              <a:gd name="adj1" fmla="val 1800000"/>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31" name="TextBox 30">
            <a:extLst>
              <a:ext uri="{FF2B5EF4-FFF2-40B4-BE49-F238E27FC236}">
                <a16:creationId xmlns:a16="http://schemas.microsoft.com/office/drawing/2014/main" id="{A94A50F2-F303-E578-DF6B-26DA2AAA35FE}"/>
              </a:ext>
            </a:extLst>
          </p:cNvPr>
          <p:cNvSpPr txBox="1"/>
          <p:nvPr/>
        </p:nvSpPr>
        <p:spPr>
          <a:xfrm>
            <a:off x="-1" y="4384371"/>
            <a:ext cx="1685681" cy="369332"/>
          </a:xfrm>
          <a:prstGeom prst="rect">
            <a:avLst/>
          </a:prstGeom>
          <a:noFill/>
        </p:spPr>
        <p:txBody>
          <a:bodyPr wrap="square" rtlCol="0">
            <a:spAutoFit/>
          </a:bodyPr>
          <a:lstStyle/>
          <a:p>
            <a:r>
              <a:rPr lang="en-US" b="1" dirty="0"/>
              <a:t>Steps 2a &amp; 2b</a:t>
            </a:r>
          </a:p>
        </p:txBody>
      </p:sp>
      <p:cxnSp>
        <p:nvCxnSpPr>
          <p:cNvPr id="32" name="Connector: Curved 31">
            <a:extLst>
              <a:ext uri="{FF2B5EF4-FFF2-40B4-BE49-F238E27FC236}">
                <a16:creationId xmlns:a16="http://schemas.microsoft.com/office/drawing/2014/main" id="{74792424-C635-C84A-9CF9-F57A016072E4}"/>
              </a:ext>
            </a:extLst>
          </p:cNvPr>
          <p:cNvCxnSpPr>
            <a:cxnSpLocks/>
            <a:stCxn id="16" idx="7"/>
            <a:endCxn id="15" idx="1"/>
          </p:cNvCxnSpPr>
          <p:nvPr/>
        </p:nvCxnSpPr>
        <p:spPr>
          <a:xfrm rot="16200000" flipH="1">
            <a:off x="7642401" y="2150548"/>
            <a:ext cx="356897" cy="818630"/>
          </a:xfrm>
          <a:prstGeom prst="curvedConnector3">
            <a:avLst>
              <a:gd name="adj1" fmla="val -30517"/>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36" name="Connector: Curved 35">
            <a:extLst>
              <a:ext uri="{FF2B5EF4-FFF2-40B4-BE49-F238E27FC236}">
                <a16:creationId xmlns:a16="http://schemas.microsoft.com/office/drawing/2014/main" id="{3CB77CCF-BF25-CECE-5FEA-0E14EBAE7C60}"/>
              </a:ext>
            </a:extLst>
          </p:cNvPr>
          <p:cNvCxnSpPr>
            <a:cxnSpLocks/>
            <a:stCxn id="17" idx="4"/>
            <a:endCxn id="15" idx="3"/>
          </p:cNvCxnSpPr>
          <p:nvPr/>
        </p:nvCxnSpPr>
        <p:spPr>
          <a:xfrm rot="5400000" flipH="1" flipV="1">
            <a:off x="7384685" y="2361051"/>
            <a:ext cx="186837" cy="1504122"/>
          </a:xfrm>
          <a:prstGeom prst="curvedConnector3">
            <a:avLst>
              <a:gd name="adj1" fmla="val -122353"/>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39" name="TextBox 38">
            <a:extLst>
              <a:ext uri="{FF2B5EF4-FFF2-40B4-BE49-F238E27FC236}">
                <a16:creationId xmlns:a16="http://schemas.microsoft.com/office/drawing/2014/main" id="{7231DC9C-0C98-AF10-C5C0-150B7FC2CFE7}"/>
              </a:ext>
            </a:extLst>
          </p:cNvPr>
          <p:cNvSpPr txBox="1"/>
          <p:nvPr/>
        </p:nvSpPr>
        <p:spPr>
          <a:xfrm>
            <a:off x="6190970" y="3644674"/>
            <a:ext cx="1669688" cy="369332"/>
          </a:xfrm>
          <a:prstGeom prst="rect">
            <a:avLst/>
          </a:prstGeom>
          <a:noFill/>
        </p:spPr>
        <p:txBody>
          <a:bodyPr wrap="none" rtlCol="0">
            <a:spAutoFit/>
          </a:bodyPr>
          <a:lstStyle/>
          <a:p>
            <a:r>
              <a:rPr lang="en-US" dirty="0"/>
              <a:t>Progressiveness</a:t>
            </a:r>
          </a:p>
        </p:txBody>
      </p:sp>
      <p:sp>
        <p:nvSpPr>
          <p:cNvPr id="40" name="TextBox 39">
            <a:extLst>
              <a:ext uri="{FF2B5EF4-FFF2-40B4-BE49-F238E27FC236}">
                <a16:creationId xmlns:a16="http://schemas.microsoft.com/office/drawing/2014/main" id="{C95A2355-0578-5A8C-3DFA-4BEF96079B45}"/>
              </a:ext>
            </a:extLst>
          </p:cNvPr>
          <p:cNvSpPr txBox="1"/>
          <p:nvPr/>
        </p:nvSpPr>
        <p:spPr>
          <a:xfrm>
            <a:off x="9904717" y="3632163"/>
            <a:ext cx="1120884" cy="369332"/>
          </a:xfrm>
          <a:prstGeom prst="rect">
            <a:avLst/>
          </a:prstGeom>
          <a:noFill/>
        </p:spPr>
        <p:txBody>
          <a:bodyPr wrap="none" rtlCol="0">
            <a:spAutoFit/>
          </a:bodyPr>
          <a:lstStyle/>
          <a:p>
            <a:r>
              <a:rPr lang="en-US" dirty="0"/>
              <a:t>Neutrality</a:t>
            </a:r>
          </a:p>
        </p:txBody>
      </p:sp>
      <p:cxnSp>
        <p:nvCxnSpPr>
          <p:cNvPr id="41" name="Connector: Curved 40">
            <a:extLst>
              <a:ext uri="{FF2B5EF4-FFF2-40B4-BE49-F238E27FC236}">
                <a16:creationId xmlns:a16="http://schemas.microsoft.com/office/drawing/2014/main" id="{C9810434-B9CA-FDBB-C84F-2E0E6E3FC2F6}"/>
              </a:ext>
            </a:extLst>
          </p:cNvPr>
          <p:cNvCxnSpPr>
            <a:cxnSpLocks/>
            <a:stCxn id="18" idx="2"/>
            <a:endCxn id="15" idx="7"/>
          </p:cNvCxnSpPr>
          <p:nvPr/>
        </p:nvCxnSpPr>
        <p:spPr>
          <a:xfrm rot="10800000" flipV="1">
            <a:off x="9337984" y="2387936"/>
            <a:ext cx="379946" cy="350375"/>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47" name="Connector: Curved 46">
            <a:extLst>
              <a:ext uri="{FF2B5EF4-FFF2-40B4-BE49-F238E27FC236}">
                <a16:creationId xmlns:a16="http://schemas.microsoft.com/office/drawing/2014/main" id="{ADCF5442-6A15-059B-282B-4AA5B60FA03D}"/>
              </a:ext>
            </a:extLst>
          </p:cNvPr>
          <p:cNvCxnSpPr>
            <a:cxnSpLocks/>
            <a:stCxn id="19" idx="2"/>
            <a:endCxn id="15" idx="6"/>
          </p:cNvCxnSpPr>
          <p:nvPr/>
        </p:nvCxnSpPr>
        <p:spPr>
          <a:xfrm rot="10800000" flipV="1">
            <a:off x="9567422" y="2872521"/>
            <a:ext cx="448089" cy="6481"/>
          </a:xfrm>
          <a:prstGeom prst="curvedConnector3">
            <a:avLst>
              <a:gd name="adj1" fmla="val 50000"/>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53" name="Connector: Curved 52">
            <a:extLst>
              <a:ext uri="{FF2B5EF4-FFF2-40B4-BE49-F238E27FC236}">
                <a16:creationId xmlns:a16="http://schemas.microsoft.com/office/drawing/2014/main" id="{903863AD-B710-037D-100D-909583887AAB}"/>
              </a:ext>
            </a:extLst>
          </p:cNvPr>
          <p:cNvCxnSpPr>
            <a:cxnSpLocks/>
            <a:stCxn id="20" idx="2"/>
            <a:endCxn id="15" idx="5"/>
          </p:cNvCxnSpPr>
          <p:nvPr/>
        </p:nvCxnSpPr>
        <p:spPr>
          <a:xfrm rot="10800000">
            <a:off x="9337984" y="3019693"/>
            <a:ext cx="379946" cy="337414"/>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58" name="Rectangle 57">
            <a:extLst>
              <a:ext uri="{FF2B5EF4-FFF2-40B4-BE49-F238E27FC236}">
                <a16:creationId xmlns:a16="http://schemas.microsoft.com/office/drawing/2014/main" id="{9B2B2980-0694-989F-5652-CC56EE99303C}"/>
              </a:ext>
            </a:extLst>
          </p:cNvPr>
          <p:cNvSpPr/>
          <p:nvPr/>
        </p:nvSpPr>
        <p:spPr>
          <a:xfrm>
            <a:off x="5369667" y="4060639"/>
            <a:ext cx="6731539" cy="369332"/>
          </a:xfrm>
          <a:prstGeom prst="rect">
            <a:avLst/>
          </a:prstGeom>
          <a:solidFill>
            <a:schemeClr val="bg1">
              <a:lumMod val="50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2b. Translation to Formula</a:t>
            </a:r>
          </a:p>
        </p:txBody>
      </p:sp>
      <p:sp>
        <p:nvSpPr>
          <p:cNvPr id="59" name="Rectangle 58">
            <a:extLst>
              <a:ext uri="{FF2B5EF4-FFF2-40B4-BE49-F238E27FC236}">
                <a16:creationId xmlns:a16="http://schemas.microsoft.com/office/drawing/2014/main" id="{0141CED6-652D-D6F0-7B3A-DDE7E5023373}"/>
              </a:ext>
            </a:extLst>
          </p:cNvPr>
          <p:cNvSpPr/>
          <p:nvPr/>
        </p:nvSpPr>
        <p:spPr>
          <a:xfrm>
            <a:off x="5369667" y="4475035"/>
            <a:ext cx="3414408" cy="176129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Weights Model</a:t>
            </a:r>
          </a:p>
        </p:txBody>
      </p:sp>
      <p:sp>
        <p:nvSpPr>
          <p:cNvPr id="60" name="Rectangle 59">
            <a:extLst>
              <a:ext uri="{FF2B5EF4-FFF2-40B4-BE49-F238E27FC236}">
                <a16:creationId xmlns:a16="http://schemas.microsoft.com/office/drawing/2014/main" id="{994B38E1-6439-3186-16D8-216600FB8F6C}"/>
              </a:ext>
            </a:extLst>
          </p:cNvPr>
          <p:cNvSpPr/>
          <p:nvPr/>
        </p:nvSpPr>
        <p:spPr>
          <a:xfrm>
            <a:off x="8839930" y="4472382"/>
            <a:ext cx="3261276" cy="176129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t" anchorCtr="0"/>
          <a:lstStyle/>
          <a:p>
            <a:pPr algn="ctr"/>
            <a:r>
              <a:rPr lang="en-US" dirty="0"/>
              <a:t>Formula Simulation</a:t>
            </a:r>
          </a:p>
        </p:txBody>
      </p:sp>
      <p:sp>
        <p:nvSpPr>
          <p:cNvPr id="61" name="Oval 60">
            <a:extLst>
              <a:ext uri="{FF2B5EF4-FFF2-40B4-BE49-F238E27FC236}">
                <a16:creationId xmlns:a16="http://schemas.microsoft.com/office/drawing/2014/main" id="{F886129E-12EF-A9F6-3D47-5F45E29A1909}"/>
              </a:ext>
            </a:extLst>
          </p:cNvPr>
          <p:cNvSpPr/>
          <p:nvPr/>
        </p:nvSpPr>
        <p:spPr>
          <a:xfrm>
            <a:off x="5470061" y="4860220"/>
            <a:ext cx="1718732" cy="13099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dirty="0"/>
              <a:t>Context</a:t>
            </a:r>
          </a:p>
        </p:txBody>
      </p:sp>
      <p:sp>
        <p:nvSpPr>
          <p:cNvPr id="62" name="Oval 61">
            <a:extLst>
              <a:ext uri="{FF2B5EF4-FFF2-40B4-BE49-F238E27FC236}">
                <a16:creationId xmlns:a16="http://schemas.microsoft.com/office/drawing/2014/main" id="{EA63A99B-DAB6-6546-DAC1-D816544F6D58}"/>
              </a:ext>
            </a:extLst>
          </p:cNvPr>
          <p:cNvSpPr/>
          <p:nvPr/>
        </p:nvSpPr>
        <p:spPr>
          <a:xfrm>
            <a:off x="5616696" y="5403375"/>
            <a:ext cx="1432803" cy="397933"/>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Students</a:t>
            </a:r>
          </a:p>
        </p:txBody>
      </p:sp>
      <p:sp>
        <p:nvSpPr>
          <p:cNvPr id="63" name="Oval 62">
            <a:extLst>
              <a:ext uri="{FF2B5EF4-FFF2-40B4-BE49-F238E27FC236}">
                <a16:creationId xmlns:a16="http://schemas.microsoft.com/office/drawing/2014/main" id="{01D2FF9D-62E1-B8A7-D40A-FBCFEFBB767D}"/>
              </a:ext>
            </a:extLst>
          </p:cNvPr>
          <p:cNvSpPr/>
          <p:nvPr/>
        </p:nvSpPr>
        <p:spPr>
          <a:xfrm>
            <a:off x="7453037" y="5184387"/>
            <a:ext cx="1207270" cy="456508"/>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Cost</a:t>
            </a:r>
          </a:p>
        </p:txBody>
      </p:sp>
      <p:cxnSp>
        <p:nvCxnSpPr>
          <p:cNvPr id="64" name="Connector: Curved 63">
            <a:extLst>
              <a:ext uri="{FF2B5EF4-FFF2-40B4-BE49-F238E27FC236}">
                <a16:creationId xmlns:a16="http://schemas.microsoft.com/office/drawing/2014/main" id="{40FF871C-BF34-AD88-1CD2-EC138AA665A7}"/>
              </a:ext>
            </a:extLst>
          </p:cNvPr>
          <p:cNvCxnSpPr>
            <a:cxnSpLocks/>
            <a:stCxn id="61" idx="7"/>
            <a:endCxn id="63" idx="0"/>
          </p:cNvCxnSpPr>
          <p:nvPr/>
        </p:nvCxnSpPr>
        <p:spPr>
          <a:xfrm rot="16200000" flipH="1">
            <a:off x="7430716" y="4558432"/>
            <a:ext cx="132329" cy="1119581"/>
          </a:xfrm>
          <a:prstGeom prst="curvedConnector3">
            <a:avLst>
              <a:gd name="adj1" fmla="val -126593"/>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65" name="Connector: Curved 64">
            <a:extLst>
              <a:ext uri="{FF2B5EF4-FFF2-40B4-BE49-F238E27FC236}">
                <a16:creationId xmlns:a16="http://schemas.microsoft.com/office/drawing/2014/main" id="{DF0237CC-AA81-CBCA-BCF5-9C21C6762434}"/>
              </a:ext>
            </a:extLst>
          </p:cNvPr>
          <p:cNvCxnSpPr>
            <a:cxnSpLocks/>
            <a:stCxn id="62" idx="4"/>
            <a:endCxn id="63" idx="4"/>
          </p:cNvCxnSpPr>
          <p:nvPr/>
        </p:nvCxnSpPr>
        <p:spPr>
          <a:xfrm rot="5400000" flipH="1" flipV="1">
            <a:off x="7114678" y="4859315"/>
            <a:ext cx="160413" cy="1723574"/>
          </a:xfrm>
          <a:prstGeom prst="curvedConnector3">
            <a:avLst>
              <a:gd name="adj1" fmla="val -142507"/>
            </a:avLst>
          </a:prstGeom>
          <a:ln w="38100">
            <a:tailEnd type="triangle"/>
          </a:ln>
        </p:spPr>
        <p:style>
          <a:lnRef idx="1">
            <a:schemeClr val="accent4"/>
          </a:lnRef>
          <a:fillRef idx="0">
            <a:schemeClr val="accent4"/>
          </a:fillRef>
          <a:effectRef idx="0">
            <a:schemeClr val="accent4"/>
          </a:effectRef>
          <a:fontRef idx="minor">
            <a:schemeClr val="tx1"/>
          </a:fontRef>
        </p:style>
      </p:cxnSp>
      <p:pic>
        <p:nvPicPr>
          <p:cNvPr id="79" name="Picture 78">
            <a:extLst>
              <a:ext uri="{FF2B5EF4-FFF2-40B4-BE49-F238E27FC236}">
                <a16:creationId xmlns:a16="http://schemas.microsoft.com/office/drawing/2014/main" id="{B057D538-C547-4B28-1CF7-51791F75A5CD}"/>
              </a:ext>
            </a:extLst>
          </p:cNvPr>
          <p:cNvPicPr>
            <a:picLocks noChangeAspect="1"/>
          </p:cNvPicPr>
          <p:nvPr/>
        </p:nvPicPr>
        <p:blipFill>
          <a:blip r:embed="rId2"/>
          <a:stretch>
            <a:fillRect/>
          </a:stretch>
        </p:blipFill>
        <p:spPr>
          <a:xfrm>
            <a:off x="9032301" y="5031656"/>
            <a:ext cx="2966598" cy="710090"/>
          </a:xfrm>
          <a:prstGeom prst="rect">
            <a:avLst/>
          </a:prstGeom>
        </p:spPr>
      </p:pic>
      <p:cxnSp>
        <p:nvCxnSpPr>
          <p:cNvPr id="80" name="Connector: Curved 79">
            <a:extLst>
              <a:ext uri="{FF2B5EF4-FFF2-40B4-BE49-F238E27FC236}">
                <a16:creationId xmlns:a16="http://schemas.microsoft.com/office/drawing/2014/main" id="{84A3B1C7-B682-A649-3BCC-B4DCDA81A141}"/>
              </a:ext>
            </a:extLst>
          </p:cNvPr>
          <p:cNvCxnSpPr>
            <a:cxnSpLocks/>
            <a:endCxn id="79" idx="0"/>
          </p:cNvCxnSpPr>
          <p:nvPr/>
        </p:nvCxnSpPr>
        <p:spPr>
          <a:xfrm>
            <a:off x="7496880" y="4870415"/>
            <a:ext cx="3018720" cy="161241"/>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84" name="Connector: Curved 83">
            <a:extLst>
              <a:ext uri="{FF2B5EF4-FFF2-40B4-BE49-F238E27FC236}">
                <a16:creationId xmlns:a16="http://schemas.microsoft.com/office/drawing/2014/main" id="{D0B2F9C2-31BC-486F-1A32-FDB567A66391}"/>
              </a:ext>
            </a:extLst>
          </p:cNvPr>
          <p:cNvCxnSpPr>
            <a:cxnSpLocks/>
            <a:endCxn id="79" idx="2"/>
          </p:cNvCxnSpPr>
          <p:nvPr/>
        </p:nvCxnSpPr>
        <p:spPr>
          <a:xfrm flipV="1">
            <a:off x="7381164" y="5741746"/>
            <a:ext cx="3134436" cy="297083"/>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grpSp>
        <p:nvGrpSpPr>
          <p:cNvPr id="95" name="Group 94">
            <a:extLst>
              <a:ext uri="{FF2B5EF4-FFF2-40B4-BE49-F238E27FC236}">
                <a16:creationId xmlns:a16="http://schemas.microsoft.com/office/drawing/2014/main" id="{7B245968-D4CB-6207-2FFE-0D01572D1483}"/>
              </a:ext>
            </a:extLst>
          </p:cNvPr>
          <p:cNvGrpSpPr/>
          <p:nvPr/>
        </p:nvGrpSpPr>
        <p:grpSpPr>
          <a:xfrm>
            <a:off x="2930641" y="5044060"/>
            <a:ext cx="1279968" cy="712215"/>
            <a:chOff x="2587987" y="4877833"/>
            <a:chExt cx="1483819" cy="785761"/>
          </a:xfrm>
        </p:grpSpPr>
        <p:sp>
          <p:nvSpPr>
            <p:cNvPr id="90" name="Oval 89">
              <a:extLst>
                <a:ext uri="{FF2B5EF4-FFF2-40B4-BE49-F238E27FC236}">
                  <a16:creationId xmlns:a16="http://schemas.microsoft.com/office/drawing/2014/main" id="{DA8E7185-7CBC-A3AD-715E-A8F0EE0A72E2}"/>
                </a:ext>
              </a:extLst>
            </p:cNvPr>
            <p:cNvSpPr/>
            <p:nvPr/>
          </p:nvSpPr>
          <p:spPr>
            <a:xfrm>
              <a:off x="2587987" y="4877833"/>
              <a:ext cx="1483819" cy="785761"/>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vert="horz" rtlCol="0" anchor="t" anchorCtr="0"/>
            <a:lstStyle/>
            <a:p>
              <a:pPr algn="ctr"/>
              <a:r>
                <a:rPr lang="en-US" sz="1400" dirty="0"/>
                <a:t>Spending</a:t>
              </a:r>
            </a:p>
          </p:txBody>
        </p:sp>
        <p:sp>
          <p:nvSpPr>
            <p:cNvPr id="88" name="Oval 87">
              <a:extLst>
                <a:ext uri="{FF2B5EF4-FFF2-40B4-BE49-F238E27FC236}">
                  <a16:creationId xmlns:a16="http://schemas.microsoft.com/office/drawing/2014/main" id="{5F661531-4DCF-0827-823E-F245C19262D5}"/>
                </a:ext>
              </a:extLst>
            </p:cNvPr>
            <p:cNvSpPr/>
            <p:nvPr/>
          </p:nvSpPr>
          <p:spPr>
            <a:xfrm>
              <a:off x="2927137" y="5306544"/>
              <a:ext cx="856924" cy="31616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Cost</a:t>
              </a:r>
            </a:p>
          </p:txBody>
        </p:sp>
      </p:grpSp>
      <p:grpSp>
        <p:nvGrpSpPr>
          <p:cNvPr id="92" name="Group 91">
            <a:extLst>
              <a:ext uri="{FF2B5EF4-FFF2-40B4-BE49-F238E27FC236}">
                <a16:creationId xmlns:a16="http://schemas.microsoft.com/office/drawing/2014/main" id="{F50A6CCD-F5F8-8791-A0C3-2F01A57EC203}"/>
              </a:ext>
            </a:extLst>
          </p:cNvPr>
          <p:cNvGrpSpPr/>
          <p:nvPr/>
        </p:nvGrpSpPr>
        <p:grpSpPr>
          <a:xfrm>
            <a:off x="1475101" y="4385797"/>
            <a:ext cx="1603113" cy="948845"/>
            <a:chOff x="1490948" y="1833106"/>
            <a:chExt cx="1938864" cy="1507595"/>
          </a:xfrm>
        </p:grpSpPr>
        <p:sp>
          <p:nvSpPr>
            <p:cNvPr id="93" name="Oval 92">
              <a:extLst>
                <a:ext uri="{FF2B5EF4-FFF2-40B4-BE49-F238E27FC236}">
                  <a16:creationId xmlns:a16="http://schemas.microsoft.com/office/drawing/2014/main" id="{94E988A3-CBAC-1DAC-4719-EEC2954A1914}"/>
                </a:ext>
              </a:extLst>
            </p:cNvPr>
            <p:cNvSpPr/>
            <p:nvPr/>
          </p:nvSpPr>
          <p:spPr>
            <a:xfrm>
              <a:off x="1490948" y="1833106"/>
              <a:ext cx="1938864" cy="15075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sz="1400" dirty="0"/>
                <a:t>Context</a:t>
              </a:r>
            </a:p>
          </p:txBody>
        </p:sp>
        <p:sp>
          <p:nvSpPr>
            <p:cNvPr id="94" name="Oval 93">
              <a:extLst>
                <a:ext uri="{FF2B5EF4-FFF2-40B4-BE49-F238E27FC236}">
                  <a16:creationId xmlns:a16="http://schemas.microsoft.com/office/drawing/2014/main" id="{4214C5FD-D9C6-DFC0-E435-2F10C74AF55D}"/>
                </a:ext>
              </a:extLst>
            </p:cNvPr>
            <p:cNvSpPr/>
            <p:nvPr/>
          </p:nvSpPr>
          <p:spPr>
            <a:xfrm>
              <a:off x="1711080" y="2481070"/>
              <a:ext cx="1498600" cy="397933"/>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400" dirty="0"/>
                <a:t>Students</a:t>
              </a:r>
            </a:p>
          </p:txBody>
        </p:sp>
      </p:grpSp>
      <p:sp>
        <p:nvSpPr>
          <p:cNvPr id="96" name="Oval 95">
            <a:extLst>
              <a:ext uri="{FF2B5EF4-FFF2-40B4-BE49-F238E27FC236}">
                <a16:creationId xmlns:a16="http://schemas.microsoft.com/office/drawing/2014/main" id="{172A9C1F-DA7D-E4E9-BDDE-B36AAEFC3A90}"/>
              </a:ext>
            </a:extLst>
          </p:cNvPr>
          <p:cNvSpPr/>
          <p:nvPr/>
        </p:nvSpPr>
        <p:spPr>
          <a:xfrm>
            <a:off x="3943678" y="4504548"/>
            <a:ext cx="1317008" cy="414287"/>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Outcomes</a:t>
            </a:r>
          </a:p>
        </p:txBody>
      </p:sp>
      <p:sp>
        <p:nvSpPr>
          <p:cNvPr id="97" name="Oval 96">
            <a:extLst>
              <a:ext uri="{FF2B5EF4-FFF2-40B4-BE49-F238E27FC236}">
                <a16:creationId xmlns:a16="http://schemas.microsoft.com/office/drawing/2014/main" id="{74987AF7-03C8-6F63-4DF3-F30ABF77B373}"/>
              </a:ext>
            </a:extLst>
          </p:cNvPr>
          <p:cNvSpPr/>
          <p:nvPr/>
        </p:nvSpPr>
        <p:spPr>
          <a:xfrm>
            <a:off x="1526681" y="5744804"/>
            <a:ext cx="1499951" cy="397933"/>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Efficiency Factors</a:t>
            </a:r>
          </a:p>
        </p:txBody>
      </p:sp>
      <p:cxnSp>
        <p:nvCxnSpPr>
          <p:cNvPr id="98" name="Connector: Curved 97">
            <a:extLst>
              <a:ext uri="{FF2B5EF4-FFF2-40B4-BE49-F238E27FC236}">
                <a16:creationId xmlns:a16="http://schemas.microsoft.com/office/drawing/2014/main" id="{DF059FF5-5065-DE02-DBC9-59BF1D849EED}"/>
              </a:ext>
            </a:extLst>
          </p:cNvPr>
          <p:cNvCxnSpPr>
            <a:cxnSpLocks/>
            <a:stCxn id="93" idx="7"/>
            <a:endCxn id="90" idx="0"/>
          </p:cNvCxnSpPr>
          <p:nvPr/>
        </p:nvCxnSpPr>
        <p:spPr>
          <a:xfrm rot="16200000" flipH="1">
            <a:off x="2947380" y="4420816"/>
            <a:ext cx="519308" cy="727181"/>
          </a:xfrm>
          <a:prstGeom prst="curvedConnector3">
            <a:avLst>
              <a:gd name="adj1" fmla="val -3343"/>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102" name="Connector: Curved 101">
            <a:extLst>
              <a:ext uri="{FF2B5EF4-FFF2-40B4-BE49-F238E27FC236}">
                <a16:creationId xmlns:a16="http://schemas.microsoft.com/office/drawing/2014/main" id="{74E8DFB1-2E28-5492-C788-8492F8ECF086}"/>
              </a:ext>
            </a:extLst>
          </p:cNvPr>
          <p:cNvCxnSpPr>
            <a:cxnSpLocks/>
            <a:stCxn id="94" idx="6"/>
            <a:endCxn id="90" idx="1"/>
          </p:cNvCxnSpPr>
          <p:nvPr/>
        </p:nvCxnSpPr>
        <p:spPr>
          <a:xfrm>
            <a:off x="2896202" y="4918835"/>
            <a:ext cx="221886" cy="229526"/>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105" name="Connector: Curved 104">
            <a:extLst>
              <a:ext uri="{FF2B5EF4-FFF2-40B4-BE49-F238E27FC236}">
                <a16:creationId xmlns:a16="http://schemas.microsoft.com/office/drawing/2014/main" id="{AB1F8F86-C8EF-4AA5-6799-914EB7C099A8}"/>
              </a:ext>
            </a:extLst>
          </p:cNvPr>
          <p:cNvCxnSpPr>
            <a:cxnSpLocks/>
            <a:stCxn id="96" idx="3"/>
          </p:cNvCxnSpPr>
          <p:nvPr/>
        </p:nvCxnSpPr>
        <p:spPr>
          <a:xfrm rot="5400000">
            <a:off x="3953791" y="4935464"/>
            <a:ext cx="260058" cy="105459"/>
          </a:xfrm>
          <a:prstGeom prst="curvedConnector3">
            <a:avLst>
              <a:gd name="adj1" fmla="val 50000"/>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109" name="Connector: Curved 108">
            <a:extLst>
              <a:ext uri="{FF2B5EF4-FFF2-40B4-BE49-F238E27FC236}">
                <a16:creationId xmlns:a16="http://schemas.microsoft.com/office/drawing/2014/main" id="{31DAA0E2-4189-5C13-C550-318D7817441C}"/>
              </a:ext>
            </a:extLst>
          </p:cNvPr>
          <p:cNvCxnSpPr>
            <a:cxnSpLocks/>
            <a:stCxn id="97" idx="0"/>
            <a:endCxn id="90" idx="2"/>
          </p:cNvCxnSpPr>
          <p:nvPr/>
        </p:nvCxnSpPr>
        <p:spPr>
          <a:xfrm rot="5400000" flipH="1" flipV="1">
            <a:off x="2431331" y="5245494"/>
            <a:ext cx="344636" cy="653984"/>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114" name="Oval 113">
            <a:extLst>
              <a:ext uri="{FF2B5EF4-FFF2-40B4-BE49-F238E27FC236}">
                <a16:creationId xmlns:a16="http://schemas.microsoft.com/office/drawing/2014/main" id="{FC16B7C4-5869-171C-C5B3-A7A2C60ADD96}"/>
              </a:ext>
            </a:extLst>
          </p:cNvPr>
          <p:cNvSpPr/>
          <p:nvPr/>
        </p:nvSpPr>
        <p:spPr>
          <a:xfrm>
            <a:off x="3577892" y="5728715"/>
            <a:ext cx="1638475" cy="397933"/>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*Instruments</a:t>
            </a:r>
          </a:p>
        </p:txBody>
      </p:sp>
      <p:cxnSp>
        <p:nvCxnSpPr>
          <p:cNvPr id="116" name="Connector: Curved 115">
            <a:extLst>
              <a:ext uri="{FF2B5EF4-FFF2-40B4-BE49-F238E27FC236}">
                <a16:creationId xmlns:a16="http://schemas.microsoft.com/office/drawing/2014/main" id="{1B21F0E6-1297-D699-1300-6CBBABEC21A1}"/>
              </a:ext>
            </a:extLst>
          </p:cNvPr>
          <p:cNvCxnSpPr>
            <a:cxnSpLocks/>
            <a:stCxn id="90" idx="6"/>
          </p:cNvCxnSpPr>
          <p:nvPr/>
        </p:nvCxnSpPr>
        <p:spPr>
          <a:xfrm flipV="1">
            <a:off x="4210609" y="4870415"/>
            <a:ext cx="391573" cy="529753"/>
          </a:xfrm>
          <a:prstGeom prst="curvedConnector2">
            <a:avLst/>
          </a:prstGeom>
          <a:ln w="38100">
            <a:tailEnd type="triangle"/>
          </a:ln>
        </p:spPr>
        <p:style>
          <a:lnRef idx="1">
            <a:schemeClr val="accent4"/>
          </a:lnRef>
          <a:fillRef idx="0">
            <a:schemeClr val="accent4"/>
          </a:fillRef>
          <a:effectRef idx="0">
            <a:schemeClr val="accent4"/>
          </a:effectRef>
          <a:fontRef idx="minor">
            <a:schemeClr val="tx1"/>
          </a:fontRef>
        </p:style>
      </p:cxnSp>
      <p:cxnSp>
        <p:nvCxnSpPr>
          <p:cNvPr id="127" name="Connector: Curved 126">
            <a:extLst>
              <a:ext uri="{FF2B5EF4-FFF2-40B4-BE49-F238E27FC236}">
                <a16:creationId xmlns:a16="http://schemas.microsoft.com/office/drawing/2014/main" id="{AAD997FE-73D6-863E-2ADF-7BA2618954D7}"/>
              </a:ext>
            </a:extLst>
          </p:cNvPr>
          <p:cNvCxnSpPr>
            <a:cxnSpLocks/>
            <a:stCxn id="114" idx="0"/>
            <a:endCxn id="96" idx="4"/>
          </p:cNvCxnSpPr>
          <p:nvPr/>
        </p:nvCxnSpPr>
        <p:spPr>
          <a:xfrm rot="5400000" flipH="1" flipV="1">
            <a:off x="4094716" y="5221249"/>
            <a:ext cx="809880" cy="205052"/>
          </a:xfrm>
          <a:prstGeom prst="curvedConnector3">
            <a:avLst>
              <a:gd name="adj1" fmla="val 50000"/>
            </a:avLst>
          </a:prstGeom>
          <a:ln w="38100">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813277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CBD67E-C7A9-420E-B502-4AE1FE6E8C7A}"/>
              </a:ext>
            </a:extLst>
          </p:cNvPr>
          <p:cNvPicPr>
            <a:picLocks noChangeAspect="1"/>
          </p:cNvPicPr>
          <p:nvPr/>
        </p:nvPicPr>
        <p:blipFill rotWithShape="1">
          <a:blip r:embed="rId2"/>
          <a:srcRect l="1947" t="6254" r="2509" b="2371"/>
          <a:stretch/>
        </p:blipFill>
        <p:spPr>
          <a:xfrm>
            <a:off x="1249286" y="1407517"/>
            <a:ext cx="9377151" cy="4664966"/>
          </a:xfrm>
          <a:prstGeom prst="rect">
            <a:avLst/>
          </a:prstGeom>
        </p:spPr>
      </p:pic>
      <p:sp>
        <p:nvSpPr>
          <p:cNvPr id="4" name="Title 3">
            <a:extLst>
              <a:ext uri="{FF2B5EF4-FFF2-40B4-BE49-F238E27FC236}">
                <a16:creationId xmlns:a16="http://schemas.microsoft.com/office/drawing/2014/main" id="{B463B45D-866F-4589-9867-41D7FC29FFCA}"/>
              </a:ext>
            </a:extLst>
          </p:cNvPr>
          <p:cNvSpPr>
            <a:spLocks noGrp="1"/>
          </p:cNvSpPr>
          <p:nvPr>
            <p:ph type="title"/>
          </p:nvPr>
        </p:nvSpPr>
        <p:spPr>
          <a:xfrm>
            <a:off x="110837" y="139753"/>
            <a:ext cx="10515600" cy="781103"/>
          </a:xfrm>
        </p:spPr>
        <p:txBody>
          <a:bodyPr/>
          <a:lstStyle/>
          <a:p>
            <a:r>
              <a:rPr lang="en-US" b="1" dirty="0">
                <a:solidFill>
                  <a:schemeClr val="accent1"/>
                </a:solidFill>
              </a:rPr>
              <a:t>From related work in Vermont (2018)</a:t>
            </a:r>
          </a:p>
        </p:txBody>
      </p:sp>
      <p:sp>
        <p:nvSpPr>
          <p:cNvPr id="2" name="Date Placeholder 1">
            <a:extLst>
              <a:ext uri="{FF2B5EF4-FFF2-40B4-BE49-F238E27FC236}">
                <a16:creationId xmlns:a16="http://schemas.microsoft.com/office/drawing/2014/main" id="{09EE722F-DC3C-49E8-B9D0-9C9F9DC189D9}"/>
              </a:ext>
            </a:extLst>
          </p:cNvPr>
          <p:cNvSpPr>
            <a:spLocks noGrp="1"/>
          </p:cNvSpPr>
          <p:nvPr>
            <p:ph type="dt" sz="half" idx="10"/>
          </p:nvPr>
        </p:nvSpPr>
        <p:spPr/>
        <p:txBody>
          <a:bodyPr/>
          <a:lstStyle/>
          <a:p>
            <a:fld id="{4F90A2AF-68EA-4160-9D09-701396855407}" type="datetime1">
              <a:rPr lang="en-US" smtClean="0"/>
              <a:t>5/14/2024</a:t>
            </a:fld>
            <a:endParaRPr lang="en-US"/>
          </a:p>
        </p:txBody>
      </p:sp>
      <p:sp>
        <p:nvSpPr>
          <p:cNvPr id="5" name="Footer Placeholder 4">
            <a:extLst>
              <a:ext uri="{FF2B5EF4-FFF2-40B4-BE49-F238E27FC236}">
                <a16:creationId xmlns:a16="http://schemas.microsoft.com/office/drawing/2014/main" id="{B1166405-3E5A-4E5E-AF9E-FEB3461E51B0}"/>
              </a:ext>
            </a:extLst>
          </p:cNvPr>
          <p:cNvSpPr>
            <a:spLocks noGrp="1"/>
          </p:cNvSpPr>
          <p:nvPr>
            <p:ph type="ftr" sz="quarter" idx="11"/>
          </p:nvPr>
        </p:nvSpPr>
        <p:spPr/>
        <p:txBody>
          <a:bodyPr/>
          <a:lstStyle/>
          <a:p>
            <a:r>
              <a:rPr lang="en-US"/>
              <a:t>Baker / Weber </a:t>
            </a:r>
          </a:p>
        </p:txBody>
      </p:sp>
      <p:sp>
        <p:nvSpPr>
          <p:cNvPr id="8" name="Slide Number Placeholder 7">
            <a:extLst>
              <a:ext uri="{FF2B5EF4-FFF2-40B4-BE49-F238E27FC236}">
                <a16:creationId xmlns:a16="http://schemas.microsoft.com/office/drawing/2014/main" id="{920F3E7B-711E-4008-A8FC-60C52DCF13EC}"/>
              </a:ext>
            </a:extLst>
          </p:cNvPr>
          <p:cNvSpPr>
            <a:spLocks noGrp="1"/>
          </p:cNvSpPr>
          <p:nvPr>
            <p:ph type="sldNum" sz="quarter" idx="12"/>
          </p:nvPr>
        </p:nvSpPr>
        <p:spPr/>
        <p:txBody>
          <a:bodyPr/>
          <a:lstStyle/>
          <a:p>
            <a:fld id="{A708EFCD-4BF5-4C60-BC66-243834F4FCED}" type="slidenum">
              <a:rPr lang="en-US" smtClean="0"/>
              <a:t>66</a:t>
            </a:fld>
            <a:endParaRPr lang="en-US"/>
          </a:p>
        </p:txBody>
      </p:sp>
      <p:sp>
        <p:nvSpPr>
          <p:cNvPr id="6" name="TextBox 5">
            <a:extLst>
              <a:ext uri="{FF2B5EF4-FFF2-40B4-BE49-F238E27FC236}">
                <a16:creationId xmlns:a16="http://schemas.microsoft.com/office/drawing/2014/main" id="{13EE42D4-2BC5-44E1-A8F4-8211E63DA97D}"/>
              </a:ext>
            </a:extLst>
          </p:cNvPr>
          <p:cNvSpPr txBox="1"/>
          <p:nvPr/>
        </p:nvSpPr>
        <p:spPr>
          <a:xfrm>
            <a:off x="1161175" y="6008805"/>
            <a:ext cx="8120543" cy="276999"/>
          </a:xfrm>
          <a:prstGeom prst="rect">
            <a:avLst/>
          </a:prstGeom>
          <a:noFill/>
        </p:spPr>
        <p:txBody>
          <a:bodyPr wrap="square">
            <a:spAutoFit/>
          </a:bodyPr>
          <a:lstStyle/>
          <a:p>
            <a:r>
              <a:rPr lang="en-US" sz="1200" dirty="0"/>
              <a:t>https://legislature.vermont.gov/assets/Legislative-Reports/edu-legislative-report-pupil-weighting-factors-2019.pdf</a:t>
            </a:r>
          </a:p>
        </p:txBody>
      </p:sp>
    </p:spTree>
    <p:extLst>
      <p:ext uri="{BB962C8B-B14F-4D97-AF65-F5344CB8AC3E}">
        <p14:creationId xmlns:p14="http://schemas.microsoft.com/office/powerpoint/2010/main" val="40086330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EA654-71B3-EDCE-49C3-9F68467AC2B4}"/>
              </a:ext>
            </a:extLst>
          </p:cNvPr>
          <p:cNvSpPr>
            <a:spLocks noGrp="1"/>
          </p:cNvSpPr>
          <p:nvPr>
            <p:ph type="title"/>
          </p:nvPr>
        </p:nvSpPr>
        <p:spPr/>
        <p:txBody>
          <a:bodyPr/>
          <a:lstStyle/>
          <a:p>
            <a:r>
              <a:rPr lang="en-US" b="1" dirty="0">
                <a:solidFill>
                  <a:schemeClr val="accent1"/>
                </a:solidFill>
              </a:rPr>
              <a:t>More Basics</a:t>
            </a:r>
          </a:p>
        </p:txBody>
      </p:sp>
      <p:sp>
        <p:nvSpPr>
          <p:cNvPr id="3" name="Content Placeholder 2">
            <a:extLst>
              <a:ext uri="{FF2B5EF4-FFF2-40B4-BE49-F238E27FC236}">
                <a16:creationId xmlns:a16="http://schemas.microsoft.com/office/drawing/2014/main" id="{F5F3751A-5173-01BB-84BE-55D8AF29EFC5}"/>
              </a:ext>
            </a:extLst>
          </p:cNvPr>
          <p:cNvSpPr>
            <a:spLocks noGrp="1"/>
          </p:cNvSpPr>
          <p:nvPr>
            <p:ph idx="1"/>
          </p:nvPr>
        </p:nvSpPr>
        <p:spPr>
          <a:xfrm>
            <a:off x="671118" y="1426128"/>
            <a:ext cx="10914077" cy="4683723"/>
          </a:xfrm>
        </p:spPr>
        <p:txBody>
          <a:bodyPr>
            <a:normAutofit/>
          </a:bodyPr>
          <a:lstStyle/>
          <a:p>
            <a:r>
              <a:rPr lang="en-US" dirty="0"/>
              <a:t>We can identify those factors – and the best measures of those factors – which most accurately predict “risk” that students will achieve lower outcomes (or have more difficulty achieving high/desired outcomes)</a:t>
            </a:r>
          </a:p>
          <a:p>
            <a:pPr lvl="1"/>
            <a:r>
              <a:rPr lang="en-US" dirty="0"/>
              <a:t>There’s a large body of rigorous empirical evidence on this</a:t>
            </a:r>
          </a:p>
          <a:p>
            <a:r>
              <a:rPr lang="en-US" dirty="0"/>
              <a:t>We can estimate the additional costs associated with offsetting that risk (via appropriate statistical methods)</a:t>
            </a:r>
          </a:p>
          <a:p>
            <a:pPr lvl="1"/>
            <a:r>
              <a:rPr lang="en-US" dirty="0"/>
              <a:t>There’s also a large body of rigorous empirical evidence on this</a:t>
            </a:r>
          </a:p>
          <a:p>
            <a:r>
              <a:rPr lang="en-US" dirty="0"/>
              <a:t>States (or the Federal Gov’t) can use these estimates to: </a:t>
            </a:r>
          </a:p>
          <a:p>
            <a:pPr lvl="1"/>
            <a:r>
              <a:rPr lang="en-US" dirty="0"/>
              <a:t>Evaluate whether and to what extent existing school funding systems provide equal opportunity</a:t>
            </a:r>
          </a:p>
          <a:p>
            <a:pPr lvl="1"/>
            <a:r>
              <a:rPr lang="en-US" dirty="0"/>
              <a:t>Guide the reform and redesign of those systems</a:t>
            </a:r>
          </a:p>
        </p:txBody>
      </p:sp>
    </p:spTree>
    <p:extLst>
      <p:ext uri="{BB962C8B-B14F-4D97-AF65-F5344CB8AC3E}">
        <p14:creationId xmlns:p14="http://schemas.microsoft.com/office/powerpoint/2010/main" val="2671031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2A7CE-8B94-A446-DCB2-51B4C8C7486F}"/>
              </a:ext>
            </a:extLst>
          </p:cNvPr>
          <p:cNvSpPr>
            <a:spLocks noGrp="1"/>
          </p:cNvSpPr>
          <p:nvPr>
            <p:ph type="title"/>
          </p:nvPr>
        </p:nvSpPr>
        <p:spPr>
          <a:xfrm>
            <a:off x="385195" y="232300"/>
            <a:ext cx="10515600" cy="734008"/>
          </a:xfrm>
        </p:spPr>
        <p:txBody>
          <a:bodyPr/>
          <a:lstStyle/>
          <a:p>
            <a:r>
              <a:rPr lang="en-US" dirty="0"/>
              <a:t>Research to Policy / State Financing Models</a:t>
            </a:r>
          </a:p>
        </p:txBody>
      </p:sp>
      <p:sp>
        <p:nvSpPr>
          <p:cNvPr id="3" name="Rectangle 2">
            <a:extLst>
              <a:ext uri="{FF2B5EF4-FFF2-40B4-BE49-F238E27FC236}">
                <a16:creationId xmlns:a16="http://schemas.microsoft.com/office/drawing/2014/main" id="{5F533936-FB0B-DE71-1471-F6A4F7D95CFA}"/>
              </a:ext>
            </a:extLst>
          </p:cNvPr>
          <p:cNvSpPr/>
          <p:nvPr/>
        </p:nvSpPr>
        <p:spPr>
          <a:xfrm>
            <a:off x="1133563" y="4054373"/>
            <a:ext cx="1779165" cy="847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 Analysis</a:t>
            </a:r>
          </a:p>
        </p:txBody>
      </p:sp>
      <p:sp>
        <p:nvSpPr>
          <p:cNvPr id="4" name="Rectangle 3">
            <a:extLst>
              <a:ext uri="{FF2B5EF4-FFF2-40B4-BE49-F238E27FC236}">
                <a16:creationId xmlns:a16="http://schemas.microsoft.com/office/drawing/2014/main" id="{79585F0F-BDA5-9C7E-331A-7F26122B84C8}"/>
              </a:ext>
            </a:extLst>
          </p:cNvPr>
          <p:cNvSpPr/>
          <p:nvPr/>
        </p:nvSpPr>
        <p:spPr>
          <a:xfrm>
            <a:off x="1133563" y="5430168"/>
            <a:ext cx="1779165" cy="847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Equity/ Spending / Demand Analysis</a:t>
            </a:r>
          </a:p>
        </p:txBody>
      </p:sp>
      <p:sp>
        <p:nvSpPr>
          <p:cNvPr id="5" name="Rectangle 4">
            <a:extLst>
              <a:ext uri="{FF2B5EF4-FFF2-40B4-BE49-F238E27FC236}">
                <a16:creationId xmlns:a16="http://schemas.microsoft.com/office/drawing/2014/main" id="{CAB133DF-A468-FE39-27D1-763CB9BC2A6E}"/>
              </a:ext>
            </a:extLst>
          </p:cNvPr>
          <p:cNvSpPr/>
          <p:nvPr/>
        </p:nvSpPr>
        <p:spPr>
          <a:xfrm>
            <a:off x="3223820" y="4743668"/>
            <a:ext cx="1779165" cy="847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Cost Modeling</a:t>
            </a:r>
          </a:p>
        </p:txBody>
      </p:sp>
      <p:sp>
        <p:nvSpPr>
          <p:cNvPr id="6" name="Rectangle 5">
            <a:extLst>
              <a:ext uri="{FF2B5EF4-FFF2-40B4-BE49-F238E27FC236}">
                <a16:creationId xmlns:a16="http://schemas.microsoft.com/office/drawing/2014/main" id="{83E19065-D332-C5A2-462E-2DF03BFBC37D}"/>
              </a:ext>
            </a:extLst>
          </p:cNvPr>
          <p:cNvSpPr/>
          <p:nvPr/>
        </p:nvSpPr>
        <p:spPr>
          <a:xfrm>
            <a:off x="3614956" y="2934552"/>
            <a:ext cx="1779165" cy="84728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Weights Modeling</a:t>
            </a:r>
          </a:p>
        </p:txBody>
      </p:sp>
      <p:sp>
        <p:nvSpPr>
          <p:cNvPr id="7" name="Rectangle 6">
            <a:extLst>
              <a:ext uri="{FF2B5EF4-FFF2-40B4-BE49-F238E27FC236}">
                <a16:creationId xmlns:a16="http://schemas.microsoft.com/office/drawing/2014/main" id="{3B9D315C-006E-A790-E689-5101056113E5}"/>
              </a:ext>
            </a:extLst>
          </p:cNvPr>
          <p:cNvSpPr/>
          <p:nvPr/>
        </p:nvSpPr>
        <p:spPr>
          <a:xfrm>
            <a:off x="4430785" y="1690688"/>
            <a:ext cx="1779165" cy="84728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Policy Simulation</a:t>
            </a:r>
          </a:p>
        </p:txBody>
      </p:sp>
      <p:sp>
        <p:nvSpPr>
          <p:cNvPr id="8" name="Oval 7">
            <a:extLst>
              <a:ext uri="{FF2B5EF4-FFF2-40B4-BE49-F238E27FC236}">
                <a16:creationId xmlns:a16="http://schemas.microsoft.com/office/drawing/2014/main" id="{2708C9C2-1793-42E4-E743-4D73F41C9017}"/>
              </a:ext>
            </a:extLst>
          </p:cNvPr>
          <p:cNvSpPr/>
          <p:nvPr/>
        </p:nvSpPr>
        <p:spPr>
          <a:xfrm>
            <a:off x="8481270" y="3745378"/>
            <a:ext cx="3028426" cy="184557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Legislated “Formula” Structure</a:t>
            </a:r>
          </a:p>
          <a:p>
            <a:pPr algn="ctr"/>
            <a:r>
              <a:rPr lang="en-US" dirty="0"/>
              <a:t>[design features &amp; levers]</a:t>
            </a:r>
          </a:p>
        </p:txBody>
      </p:sp>
      <p:sp>
        <p:nvSpPr>
          <p:cNvPr id="9" name="Oval 8">
            <a:extLst>
              <a:ext uri="{FF2B5EF4-FFF2-40B4-BE49-F238E27FC236}">
                <a16:creationId xmlns:a16="http://schemas.microsoft.com/office/drawing/2014/main" id="{9D22644C-513D-A7C4-DBD3-BEC5B3C3FC24}"/>
              </a:ext>
            </a:extLst>
          </p:cNvPr>
          <p:cNvSpPr/>
          <p:nvPr/>
        </p:nvSpPr>
        <p:spPr>
          <a:xfrm>
            <a:off x="6662256" y="1494814"/>
            <a:ext cx="2348918" cy="132556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Agency Rules / Regulations</a:t>
            </a:r>
          </a:p>
          <a:p>
            <a:pPr algn="ctr"/>
            <a:r>
              <a:rPr lang="en-US" sz="1400" dirty="0"/>
              <a:t>“(re)Calibration” of Levers</a:t>
            </a:r>
          </a:p>
          <a:p>
            <a:pPr algn="ctr"/>
            <a:r>
              <a:rPr lang="en-US" sz="1400" dirty="0"/>
              <a:t>[Lever Settings]</a:t>
            </a:r>
          </a:p>
        </p:txBody>
      </p:sp>
      <p:cxnSp>
        <p:nvCxnSpPr>
          <p:cNvPr id="11" name="Connector: Curved 10">
            <a:extLst>
              <a:ext uri="{FF2B5EF4-FFF2-40B4-BE49-F238E27FC236}">
                <a16:creationId xmlns:a16="http://schemas.microsoft.com/office/drawing/2014/main" id="{FDE7AA92-9F5B-5FD8-8AB0-BF4FBC035B61}"/>
              </a:ext>
            </a:extLst>
          </p:cNvPr>
          <p:cNvCxnSpPr>
            <a:stCxn id="3" idx="3"/>
            <a:endCxn id="5" idx="0"/>
          </p:cNvCxnSpPr>
          <p:nvPr/>
        </p:nvCxnSpPr>
        <p:spPr>
          <a:xfrm>
            <a:off x="2912728" y="4478017"/>
            <a:ext cx="1200675" cy="265651"/>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19261E59-1C42-8A5D-98DC-DA9BA087F26E}"/>
              </a:ext>
            </a:extLst>
          </p:cNvPr>
          <p:cNvCxnSpPr>
            <a:cxnSpLocks/>
            <a:stCxn id="4" idx="3"/>
            <a:endCxn id="5" idx="2"/>
          </p:cNvCxnSpPr>
          <p:nvPr/>
        </p:nvCxnSpPr>
        <p:spPr>
          <a:xfrm flipV="1">
            <a:off x="2912728" y="5590956"/>
            <a:ext cx="1200675" cy="262856"/>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AEEC71DE-F476-4FE6-278B-C390816AC891}"/>
              </a:ext>
            </a:extLst>
          </p:cNvPr>
          <p:cNvCxnSpPr>
            <a:cxnSpLocks/>
            <a:stCxn id="5" idx="0"/>
            <a:endCxn id="6" idx="2"/>
          </p:cNvCxnSpPr>
          <p:nvPr/>
        </p:nvCxnSpPr>
        <p:spPr>
          <a:xfrm rot="5400000" flipH="1" flipV="1">
            <a:off x="3828057" y="4067186"/>
            <a:ext cx="961828" cy="39113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515F37CD-1206-9485-0EE3-F293536CB012}"/>
              </a:ext>
            </a:extLst>
          </p:cNvPr>
          <p:cNvCxnSpPr>
            <a:cxnSpLocks/>
            <a:stCxn id="6" idx="0"/>
            <a:endCxn id="7" idx="2"/>
          </p:cNvCxnSpPr>
          <p:nvPr/>
        </p:nvCxnSpPr>
        <p:spPr>
          <a:xfrm rot="5400000" flipH="1" flipV="1">
            <a:off x="4714165" y="2328350"/>
            <a:ext cx="396576" cy="81582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F1AB936D-C6E0-E32F-575F-30CF219DA06B}"/>
              </a:ext>
            </a:extLst>
          </p:cNvPr>
          <p:cNvCxnSpPr>
            <a:cxnSpLocks/>
            <a:stCxn id="8" idx="0"/>
            <a:endCxn id="9" idx="6"/>
          </p:cNvCxnSpPr>
          <p:nvPr/>
        </p:nvCxnSpPr>
        <p:spPr>
          <a:xfrm rot="16200000" flipV="1">
            <a:off x="8709438" y="2459332"/>
            <a:ext cx="1587782" cy="984309"/>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Explosion: 14 Points 23">
            <a:extLst>
              <a:ext uri="{FF2B5EF4-FFF2-40B4-BE49-F238E27FC236}">
                <a16:creationId xmlns:a16="http://schemas.microsoft.com/office/drawing/2014/main" id="{D040A5E6-270C-4288-E646-E1B304BDD3CA}"/>
              </a:ext>
            </a:extLst>
          </p:cNvPr>
          <p:cNvSpPr/>
          <p:nvPr/>
        </p:nvSpPr>
        <p:spPr>
          <a:xfrm>
            <a:off x="6055804" y="1747774"/>
            <a:ext cx="815830" cy="847288"/>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Connector: Curved 25">
            <a:extLst>
              <a:ext uri="{FF2B5EF4-FFF2-40B4-BE49-F238E27FC236}">
                <a16:creationId xmlns:a16="http://schemas.microsoft.com/office/drawing/2014/main" id="{2DFC1C2B-196A-4A4A-738D-A8EADF9FF2F5}"/>
              </a:ext>
            </a:extLst>
          </p:cNvPr>
          <p:cNvCxnSpPr>
            <a:cxnSpLocks/>
            <a:stCxn id="7" idx="0"/>
            <a:endCxn id="9" idx="0"/>
          </p:cNvCxnSpPr>
          <p:nvPr/>
        </p:nvCxnSpPr>
        <p:spPr>
          <a:xfrm rot="5400000" flipH="1" flipV="1">
            <a:off x="6480604" y="334578"/>
            <a:ext cx="195874" cy="2516347"/>
          </a:xfrm>
          <a:prstGeom prst="curvedConnector3">
            <a:avLst>
              <a:gd name="adj1" fmla="val 21670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or: Curved 28">
            <a:extLst>
              <a:ext uri="{FF2B5EF4-FFF2-40B4-BE49-F238E27FC236}">
                <a16:creationId xmlns:a16="http://schemas.microsoft.com/office/drawing/2014/main" id="{AC9E69C6-3308-DC78-C37D-D47F2D1ADF9D}"/>
              </a:ext>
            </a:extLst>
          </p:cNvPr>
          <p:cNvCxnSpPr>
            <a:cxnSpLocks/>
            <a:stCxn id="9" idx="4"/>
            <a:endCxn id="7" idx="2"/>
          </p:cNvCxnSpPr>
          <p:nvPr/>
        </p:nvCxnSpPr>
        <p:spPr>
          <a:xfrm rot="5400000" flipH="1">
            <a:off x="6437341" y="1421004"/>
            <a:ext cx="282401" cy="2516347"/>
          </a:xfrm>
          <a:prstGeom prst="curvedConnector3">
            <a:avLst>
              <a:gd name="adj1" fmla="val -8094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or: Curved 31">
            <a:extLst>
              <a:ext uri="{FF2B5EF4-FFF2-40B4-BE49-F238E27FC236}">
                <a16:creationId xmlns:a16="http://schemas.microsoft.com/office/drawing/2014/main" id="{E807D028-D6A7-03A8-99FD-012727D0065E}"/>
              </a:ext>
            </a:extLst>
          </p:cNvPr>
          <p:cNvCxnSpPr>
            <a:cxnSpLocks/>
            <a:stCxn id="7" idx="2"/>
            <a:endCxn id="8" idx="2"/>
          </p:cNvCxnSpPr>
          <p:nvPr/>
        </p:nvCxnSpPr>
        <p:spPr>
          <a:xfrm rot="16200000" flipH="1">
            <a:off x="5835724" y="2022620"/>
            <a:ext cx="2130191" cy="3160902"/>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D9B969E8-BC19-259A-2857-4B6F37F3F389}"/>
              </a:ext>
            </a:extLst>
          </p:cNvPr>
          <p:cNvCxnSpPr>
            <a:cxnSpLocks/>
            <a:stCxn id="8" idx="0"/>
            <a:endCxn id="7" idx="0"/>
          </p:cNvCxnSpPr>
          <p:nvPr/>
        </p:nvCxnSpPr>
        <p:spPr>
          <a:xfrm rot="16200000" flipV="1">
            <a:off x="6630581" y="380475"/>
            <a:ext cx="2054690" cy="4675115"/>
          </a:xfrm>
          <a:prstGeom prst="curvedConnector3">
            <a:avLst>
              <a:gd name="adj1" fmla="val 139298"/>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3306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567F0-90C7-C0DD-49A1-063038B53C9B}"/>
              </a:ext>
            </a:extLst>
          </p:cNvPr>
          <p:cNvSpPr>
            <a:spLocks noGrp="1"/>
          </p:cNvSpPr>
          <p:nvPr>
            <p:ph type="title"/>
          </p:nvPr>
        </p:nvSpPr>
        <p:spPr/>
        <p:txBody>
          <a:bodyPr/>
          <a:lstStyle/>
          <a:p>
            <a:r>
              <a:rPr lang="en-US" dirty="0"/>
              <a:t>New Hampshire Simulation</a:t>
            </a:r>
          </a:p>
        </p:txBody>
      </p:sp>
      <p:pic>
        <p:nvPicPr>
          <p:cNvPr id="4" name="Picture 3">
            <a:extLst>
              <a:ext uri="{FF2B5EF4-FFF2-40B4-BE49-F238E27FC236}">
                <a16:creationId xmlns:a16="http://schemas.microsoft.com/office/drawing/2014/main" id="{CAA5A5AE-64E9-5C75-D662-F053880C7361}"/>
              </a:ext>
            </a:extLst>
          </p:cNvPr>
          <p:cNvPicPr>
            <a:picLocks noChangeAspect="1"/>
          </p:cNvPicPr>
          <p:nvPr/>
        </p:nvPicPr>
        <p:blipFill>
          <a:blip r:embed="rId2"/>
          <a:stretch>
            <a:fillRect/>
          </a:stretch>
        </p:blipFill>
        <p:spPr>
          <a:xfrm>
            <a:off x="0" y="1424024"/>
            <a:ext cx="12192000" cy="4704219"/>
          </a:xfrm>
          <a:prstGeom prst="rect">
            <a:avLst/>
          </a:prstGeom>
        </p:spPr>
      </p:pic>
    </p:spTree>
    <p:extLst>
      <p:ext uri="{BB962C8B-B14F-4D97-AF65-F5344CB8AC3E}">
        <p14:creationId xmlns:p14="http://schemas.microsoft.com/office/powerpoint/2010/main" val="23930480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DB36-C2AC-4F62-B5AE-2CAE98A7EA1D}"/>
              </a:ext>
            </a:extLst>
          </p:cNvPr>
          <p:cNvSpPr>
            <a:spLocks noGrp="1"/>
          </p:cNvSpPr>
          <p:nvPr>
            <p:ph type="title"/>
          </p:nvPr>
        </p:nvSpPr>
        <p:spPr/>
        <p:txBody>
          <a:bodyPr/>
          <a:lstStyle/>
          <a:p>
            <a:r>
              <a:rPr lang="en-US" dirty="0"/>
              <a:t>Recent Applications of Cost Modeling </a:t>
            </a:r>
          </a:p>
        </p:txBody>
      </p:sp>
      <p:sp>
        <p:nvSpPr>
          <p:cNvPr id="3" name="Content Placeholder 2">
            <a:extLst>
              <a:ext uri="{FF2B5EF4-FFF2-40B4-BE49-F238E27FC236}">
                <a16:creationId xmlns:a16="http://schemas.microsoft.com/office/drawing/2014/main" id="{DA244EAD-C379-4C4B-8AA5-282F352E24DC}"/>
              </a:ext>
            </a:extLst>
          </p:cNvPr>
          <p:cNvSpPr>
            <a:spLocks noGrp="1"/>
          </p:cNvSpPr>
          <p:nvPr>
            <p:ph idx="1"/>
          </p:nvPr>
        </p:nvSpPr>
        <p:spPr>
          <a:xfrm>
            <a:off x="838200" y="1514907"/>
            <a:ext cx="10515600" cy="4351338"/>
          </a:xfrm>
        </p:spPr>
        <p:txBody>
          <a:bodyPr>
            <a:normAutofit fontScale="85000" lnSpcReduction="10000"/>
          </a:bodyPr>
          <a:lstStyle/>
          <a:p>
            <a:r>
              <a:rPr lang="en-US" sz="2000" dirty="0">
                <a:effectLst/>
                <a:latin typeface="Arial" panose="020B0604020202020204" pitchFamily="34" charset="0"/>
              </a:rPr>
              <a:t>KANSAS</a:t>
            </a:r>
          </a:p>
          <a:p>
            <a:pPr lvl="1"/>
            <a:r>
              <a:rPr lang="en-US" sz="1600" dirty="0">
                <a:effectLst/>
                <a:latin typeface="Arial" panose="020B0604020202020204" pitchFamily="34" charset="0"/>
              </a:rPr>
              <a:t>Taylor, L., Willis, J., Berg-Jacobson, A., </a:t>
            </a:r>
            <a:r>
              <a:rPr lang="en-US" sz="1600" dirty="0" err="1">
                <a:effectLst/>
                <a:latin typeface="Arial" panose="020B0604020202020204" pitchFamily="34" charset="0"/>
              </a:rPr>
              <a:t>Jaquet</a:t>
            </a:r>
            <a:r>
              <a:rPr lang="en-US" sz="1600" dirty="0">
                <a:effectLst/>
                <a:latin typeface="Arial" panose="020B0604020202020204" pitchFamily="34" charset="0"/>
              </a:rPr>
              <a:t>, K., &amp; </a:t>
            </a:r>
            <a:r>
              <a:rPr lang="en-US" sz="1600" dirty="0" err="1">
                <a:effectLst/>
                <a:latin typeface="Arial" panose="020B0604020202020204" pitchFamily="34" charset="0"/>
              </a:rPr>
              <a:t>Caparas</a:t>
            </a:r>
            <a:r>
              <a:rPr lang="en-US" sz="1600" dirty="0">
                <a:effectLst/>
                <a:latin typeface="Arial" panose="020B0604020202020204" pitchFamily="34" charset="0"/>
              </a:rPr>
              <a:t>, R. (2018). Estimating the costs associated with reaching student achievement expectations for Kansas public education students: A cost function approach. San Francisco, CA: </a:t>
            </a:r>
            <a:r>
              <a:rPr lang="en-US" sz="1600" dirty="0" err="1">
                <a:effectLst/>
                <a:latin typeface="Arial" panose="020B0604020202020204" pitchFamily="34" charset="0"/>
              </a:rPr>
              <a:t>WestEd</a:t>
            </a:r>
            <a:r>
              <a:rPr lang="en-US" sz="1600" dirty="0">
                <a:effectLst/>
                <a:latin typeface="Arial" panose="020B0604020202020204" pitchFamily="34" charset="0"/>
              </a:rPr>
              <a:t>. Retrieved from </a:t>
            </a:r>
            <a:r>
              <a:rPr lang="en-US" sz="1600" dirty="0">
                <a:effectLst/>
                <a:latin typeface="Arial" panose="020B0604020202020204" pitchFamily="34" charset="0"/>
                <a:hlinkClick r:id="rId2"/>
              </a:rPr>
              <a:t>https://probstforprogress.com/wp-content/uploads/2018/03/kansas_adequacy_study_cost_function_approach_20180315_final.pdf</a:t>
            </a:r>
            <a:r>
              <a:rPr lang="en-US" sz="1600" dirty="0">
                <a:effectLst/>
                <a:latin typeface="Arial" panose="020B0604020202020204" pitchFamily="34" charset="0"/>
              </a:rPr>
              <a:t> </a:t>
            </a:r>
          </a:p>
          <a:p>
            <a:pPr lvl="1"/>
            <a:r>
              <a:rPr lang="en-US" sz="1600" dirty="0">
                <a:effectLst/>
                <a:latin typeface="Arial" panose="020B0604020202020204" pitchFamily="34" charset="0"/>
              </a:rPr>
              <a:t> Duncombe, W., </a:t>
            </a:r>
            <a:r>
              <a:rPr lang="en-US" sz="1600" dirty="0" err="1">
                <a:effectLst/>
                <a:latin typeface="Arial" panose="020B0604020202020204" pitchFamily="34" charset="0"/>
              </a:rPr>
              <a:t>Yinger</a:t>
            </a:r>
            <a:r>
              <a:rPr lang="en-US" sz="1600" dirty="0">
                <a:effectLst/>
                <a:latin typeface="Arial" panose="020B0604020202020204" pitchFamily="34" charset="0"/>
              </a:rPr>
              <a:t>, J. (2006) Estimating the Costs of Meeting Student Performance Outcomes Adopted by the Kansas State Board of Education. Prepared for the Kansas Legislative Division of Post Audit  </a:t>
            </a:r>
            <a:r>
              <a:rPr lang="en-US" sz="1600" dirty="0">
                <a:effectLst/>
                <a:latin typeface="Arial" panose="020B0604020202020204" pitchFamily="34" charset="0"/>
                <a:hlinkClick r:id="rId2"/>
              </a:rPr>
              <a:t>https://www.maxwell.syr.edu/uploadedFiles/cpr/research/cpr_research_education_finance_policy/Kansas_Report.pdf</a:t>
            </a:r>
            <a:r>
              <a:rPr lang="en-US" sz="1600" dirty="0">
                <a:effectLst/>
                <a:latin typeface="Arial" panose="020B0604020202020204" pitchFamily="34" charset="0"/>
              </a:rPr>
              <a:t> </a:t>
            </a:r>
          </a:p>
          <a:p>
            <a:r>
              <a:rPr lang="en-US" sz="2000" b="1" dirty="0">
                <a:latin typeface="Arial" panose="020B0604020202020204" pitchFamily="34" charset="0"/>
              </a:rPr>
              <a:t>VERMONT</a:t>
            </a:r>
          </a:p>
          <a:p>
            <a:pPr lvl="1"/>
            <a:r>
              <a:rPr lang="en-US" sz="1600" b="1" dirty="0">
                <a:latin typeface="Arial" panose="020B0604020202020204" pitchFamily="34" charset="0"/>
              </a:rPr>
              <a:t>Kolbe, T., Baker, B.D., Atchison, D., Levin, J. (2019) Pupil Weighting Factors Report. State of Vermont, House and Senate Committees on Education. </a:t>
            </a:r>
            <a:r>
              <a:rPr lang="en-US" sz="1600" b="1" dirty="0">
                <a:latin typeface="Arial" panose="020B0604020202020204" pitchFamily="34" charset="0"/>
                <a:hlinkClick r:id="rId2"/>
              </a:rPr>
              <a:t>https://legislature.vermont.gov/assets/Legislative-Reports/edu-legislative-report-pupil-weighting-factors-2019.pdf</a:t>
            </a:r>
            <a:r>
              <a:rPr lang="en-US" sz="1600" b="1" dirty="0">
                <a:latin typeface="Arial" panose="020B0604020202020204" pitchFamily="34" charset="0"/>
              </a:rPr>
              <a:t>  </a:t>
            </a:r>
          </a:p>
          <a:p>
            <a:r>
              <a:rPr lang="en-US" sz="2000" b="1" dirty="0">
                <a:latin typeface="Arial" panose="020B0604020202020204" pitchFamily="34" charset="0"/>
              </a:rPr>
              <a:t>NEW HAMPSHIRE</a:t>
            </a:r>
          </a:p>
          <a:p>
            <a:pPr lvl="1"/>
            <a:r>
              <a:rPr lang="en-US" sz="1600" b="1" dirty="0">
                <a:effectLst/>
                <a:latin typeface="Arial" panose="020B0604020202020204" pitchFamily="34" charset="0"/>
              </a:rPr>
              <a:t>Baker, B.D., Atchison, D., Levin, J., Kearns, C. (2020) New Hampshire Commission to Study School Funding, Final Report: </a:t>
            </a:r>
            <a:r>
              <a:rPr lang="en-US" sz="1600" b="1" dirty="0">
                <a:effectLst/>
                <a:latin typeface="Arial" panose="020B0604020202020204" pitchFamily="34" charset="0"/>
                <a:hlinkClick r:id="rId2"/>
              </a:rPr>
              <a:t>https://carsey.unh.edu/sites/default/files/media/2020/09/20-12685_nh_final_report_version_v5_draft_1.pdf</a:t>
            </a:r>
            <a:r>
              <a:rPr lang="en-US" sz="1600" b="1" dirty="0">
                <a:effectLst/>
                <a:latin typeface="Arial" panose="020B0604020202020204" pitchFamily="34" charset="0"/>
              </a:rPr>
              <a:t>  </a:t>
            </a:r>
          </a:p>
          <a:p>
            <a:r>
              <a:rPr lang="en-US" sz="2000" b="1" dirty="0">
                <a:latin typeface="Arial" panose="020B0604020202020204" pitchFamily="34" charset="0"/>
              </a:rPr>
              <a:t>DELAWARE</a:t>
            </a:r>
          </a:p>
          <a:p>
            <a:pPr lvl="1"/>
            <a:r>
              <a:rPr lang="en-US" sz="1800" b="1" dirty="0">
                <a:solidFill>
                  <a:srgbClr val="000000"/>
                </a:solidFill>
                <a:effectLst/>
                <a:latin typeface="Aptos Narrow" panose="020B0004020202020204" pitchFamily="34" charset="0"/>
                <a:ea typeface="Batang" panose="02030600000101010101" pitchFamily="18" charset="-127"/>
                <a:cs typeface="Calibri" panose="020F0502020204030204" pitchFamily="34" charset="0"/>
              </a:rPr>
              <a:t>D. Atchison, B.D. Baker, J. Levin, S. Fatima, A. </a:t>
            </a:r>
            <a:r>
              <a:rPr lang="en-US" sz="1800" b="1" dirty="0" err="1">
                <a:solidFill>
                  <a:srgbClr val="000000"/>
                </a:solidFill>
                <a:effectLst/>
                <a:latin typeface="Aptos Narrow" panose="020B0004020202020204" pitchFamily="34" charset="0"/>
                <a:ea typeface="Batang" panose="02030600000101010101" pitchFamily="18" charset="-127"/>
                <a:cs typeface="Calibri" panose="020F0502020204030204" pitchFamily="34" charset="0"/>
              </a:rPr>
              <a:t>Trauth</a:t>
            </a:r>
            <a:r>
              <a:rPr lang="en-US" sz="1800" b="1" dirty="0">
                <a:solidFill>
                  <a:srgbClr val="000000"/>
                </a:solidFill>
                <a:effectLst/>
                <a:latin typeface="Aptos Narrow" panose="020B0004020202020204" pitchFamily="34" charset="0"/>
                <a:ea typeface="Batang" panose="02030600000101010101" pitchFamily="18" charset="-127"/>
                <a:cs typeface="Calibri" panose="020F0502020204030204" pitchFamily="34" charset="0"/>
              </a:rPr>
              <a:t>, A. Srikanth, C. </a:t>
            </a:r>
            <a:r>
              <a:rPr lang="en-US" sz="1800" b="1" dirty="0" err="1">
                <a:solidFill>
                  <a:srgbClr val="000000"/>
                </a:solidFill>
                <a:effectLst/>
                <a:latin typeface="Aptos Narrow" panose="020B0004020202020204" pitchFamily="34" charset="0"/>
                <a:ea typeface="Batang" panose="02030600000101010101" pitchFamily="18" charset="-127"/>
                <a:cs typeface="Calibri" panose="020F0502020204030204" pitchFamily="34" charset="0"/>
              </a:rPr>
              <a:t>Herberle</a:t>
            </a:r>
            <a:r>
              <a:rPr lang="en-US" sz="1800" b="1" dirty="0">
                <a:solidFill>
                  <a:srgbClr val="000000"/>
                </a:solidFill>
                <a:effectLst/>
                <a:latin typeface="Aptos Narrow" panose="020B0004020202020204" pitchFamily="34" charset="0"/>
                <a:ea typeface="Batang" panose="02030600000101010101" pitchFamily="18" charset="-127"/>
                <a:cs typeface="Calibri" panose="020F0502020204030204" pitchFamily="34" charset="0"/>
              </a:rPr>
              <a:t>, N. Gannon-Slater, L. Junk, K.: Wallace (2023) Assessment of Delaware Public School Funding. </a:t>
            </a:r>
            <a:r>
              <a:rPr lang="en-US" sz="1800" b="1" u="sng" dirty="0">
                <a:solidFill>
                  <a:srgbClr val="000000"/>
                </a:solidFill>
                <a:effectLst/>
                <a:latin typeface="Aptos Narrow" panose="020B0004020202020204" pitchFamily="34" charset="0"/>
                <a:ea typeface="Batang" panose="02030600000101010101" pitchFamily="18" charset="-127"/>
                <a:cs typeface="Calibri" panose="020F0502020204030204" pitchFamily="34" charset="0"/>
                <a:hlinkClick r:id="rId3"/>
              </a:rPr>
              <a:t>https://education.delaware.gov/wp-content/uploads/2023/12/23-22933_1_Delaware_Full_Report-FMT-ed103023-Version-2.pdf</a:t>
            </a:r>
            <a:r>
              <a:rPr lang="en-US" sz="1800" b="1" dirty="0">
                <a:solidFill>
                  <a:srgbClr val="000000"/>
                </a:solidFill>
                <a:effectLst/>
                <a:latin typeface="Aptos Narrow" panose="020B0004020202020204" pitchFamily="34" charset="0"/>
                <a:ea typeface="Batang" panose="02030600000101010101" pitchFamily="18" charset="-127"/>
                <a:cs typeface="Calibri" panose="020F0502020204030204" pitchFamily="34" charset="0"/>
              </a:rPr>
              <a:t> </a:t>
            </a:r>
            <a:endParaRPr lang="en-US" sz="1800" b="1" dirty="0">
              <a:solidFill>
                <a:srgbClr val="000000"/>
              </a:solidFill>
              <a:effectLst/>
              <a:latin typeface="Georgia" panose="02040502050405020303" pitchFamily="18" charset="0"/>
              <a:ea typeface="Times New Roman" panose="02020603050405020304" pitchFamily="18" charset="0"/>
              <a:cs typeface="Georgia" panose="02040502050405020303" pitchFamily="18" charset="0"/>
            </a:endParaRPr>
          </a:p>
        </p:txBody>
      </p:sp>
      <p:sp>
        <p:nvSpPr>
          <p:cNvPr id="4" name="Date Placeholder 3">
            <a:extLst>
              <a:ext uri="{FF2B5EF4-FFF2-40B4-BE49-F238E27FC236}">
                <a16:creationId xmlns:a16="http://schemas.microsoft.com/office/drawing/2014/main" id="{7A46A6A5-8E9B-4A08-A92F-5D2994D5B0F1}"/>
              </a:ext>
            </a:extLst>
          </p:cNvPr>
          <p:cNvSpPr>
            <a:spLocks noGrp="1"/>
          </p:cNvSpPr>
          <p:nvPr>
            <p:ph type="dt" sz="half" idx="10"/>
          </p:nvPr>
        </p:nvSpPr>
        <p:spPr/>
        <p:txBody>
          <a:bodyPr/>
          <a:lstStyle/>
          <a:p>
            <a:fld id="{AF4F851E-1753-436F-B466-819FFC989B94}" type="datetime1">
              <a:rPr lang="en-US" smtClean="0"/>
              <a:t>5/14/2024</a:t>
            </a:fld>
            <a:endParaRPr lang="en-US"/>
          </a:p>
        </p:txBody>
      </p:sp>
      <p:sp>
        <p:nvSpPr>
          <p:cNvPr id="5" name="Footer Placeholder 4">
            <a:extLst>
              <a:ext uri="{FF2B5EF4-FFF2-40B4-BE49-F238E27FC236}">
                <a16:creationId xmlns:a16="http://schemas.microsoft.com/office/drawing/2014/main" id="{E7753FAE-9702-4D39-AC28-9B56999C5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AA016-8ED2-4EE1-A1B9-6FEC11D44674}"/>
              </a:ext>
            </a:extLst>
          </p:cNvPr>
          <p:cNvSpPr>
            <a:spLocks noGrp="1"/>
          </p:cNvSpPr>
          <p:nvPr>
            <p:ph type="sldNum" sz="quarter" idx="12"/>
          </p:nvPr>
        </p:nvSpPr>
        <p:spPr/>
        <p:txBody>
          <a:bodyPr/>
          <a:lstStyle/>
          <a:p>
            <a:fld id="{130140E4-156D-4B1E-82AF-9521E33A519B}" type="slidenum">
              <a:rPr lang="en-US" smtClean="0"/>
              <a:t>70</a:t>
            </a:fld>
            <a:endParaRPr lang="en-US"/>
          </a:p>
        </p:txBody>
      </p:sp>
    </p:spTree>
    <p:extLst>
      <p:ext uri="{BB962C8B-B14F-4D97-AF65-F5344CB8AC3E}">
        <p14:creationId xmlns:p14="http://schemas.microsoft.com/office/powerpoint/2010/main" val="2103822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8347-4267-4A11-BB80-6CE19AD9435E}"/>
              </a:ext>
            </a:extLst>
          </p:cNvPr>
          <p:cNvSpPr>
            <a:spLocks noGrp="1"/>
          </p:cNvSpPr>
          <p:nvPr>
            <p:ph type="title"/>
          </p:nvPr>
        </p:nvSpPr>
        <p:spPr/>
        <p:txBody>
          <a:bodyPr/>
          <a:lstStyle/>
          <a:p>
            <a:r>
              <a:rPr lang="en-US" b="1" dirty="0">
                <a:solidFill>
                  <a:schemeClr val="bg1"/>
                </a:solidFill>
              </a:rPr>
              <a:t>Summing it all up!</a:t>
            </a:r>
          </a:p>
        </p:txBody>
      </p:sp>
      <p:sp>
        <p:nvSpPr>
          <p:cNvPr id="3" name="Text Placeholder 2">
            <a:extLst>
              <a:ext uri="{FF2B5EF4-FFF2-40B4-BE49-F238E27FC236}">
                <a16:creationId xmlns:a16="http://schemas.microsoft.com/office/drawing/2014/main" id="{49340566-01EC-473F-BA76-FF1312E67C1A}"/>
              </a:ext>
            </a:extLst>
          </p:cNvPr>
          <p:cNvSpPr>
            <a:spLocks noGrp="1"/>
          </p:cNvSpPr>
          <p:nvPr>
            <p:ph type="body" idx="1"/>
          </p:nvPr>
        </p:nvSpPr>
        <p:spPr/>
        <p:txBody>
          <a:bodyPr>
            <a:noAutofit/>
          </a:bodyPr>
          <a:lstStyle/>
          <a:p>
            <a:endParaRPr lang="en-US" sz="3200" dirty="0">
              <a:solidFill>
                <a:schemeClr val="bg1"/>
              </a:solidFill>
            </a:endParaRPr>
          </a:p>
        </p:txBody>
      </p:sp>
    </p:spTree>
    <p:extLst>
      <p:ext uri="{BB962C8B-B14F-4D97-AF65-F5344CB8AC3E}">
        <p14:creationId xmlns:p14="http://schemas.microsoft.com/office/powerpoint/2010/main" val="15886746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D916-84D1-67A1-340B-1D7CB8492057}"/>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E291F794-86B6-0C0D-2C58-041B1ED04546}"/>
              </a:ext>
            </a:extLst>
          </p:cNvPr>
          <p:cNvSpPr>
            <a:spLocks noGrp="1"/>
          </p:cNvSpPr>
          <p:nvPr>
            <p:ph idx="1"/>
          </p:nvPr>
        </p:nvSpPr>
        <p:spPr>
          <a:xfrm>
            <a:off x="838200" y="1524000"/>
            <a:ext cx="10515600" cy="4652963"/>
          </a:xfrm>
        </p:spPr>
        <p:txBody>
          <a:bodyPr/>
          <a:lstStyle/>
          <a:p>
            <a:r>
              <a:rPr lang="en-US" dirty="0"/>
              <a:t>We HAVE NOT broadly solved our state school finance equity or ADEQUACY problems</a:t>
            </a:r>
          </a:p>
          <a:p>
            <a:r>
              <a:rPr lang="en-US" dirty="0"/>
              <a:t>We have backslid since 2008</a:t>
            </a:r>
          </a:p>
          <a:p>
            <a:pPr lvl="1"/>
            <a:r>
              <a:rPr lang="en-US" dirty="0"/>
              <a:t>Some states that had done well are no longer</a:t>
            </a:r>
          </a:p>
          <a:p>
            <a:pPr lvl="1"/>
            <a:r>
              <a:rPr lang="en-US" dirty="0"/>
              <a:t>Some states remain persistent dumpster fires</a:t>
            </a:r>
          </a:p>
          <a:p>
            <a:r>
              <a:rPr lang="en-US" dirty="0"/>
              <a:t>Adequacy is not “elusive”</a:t>
            </a:r>
          </a:p>
          <a:p>
            <a:pPr lvl="1"/>
            <a:r>
              <a:rPr lang="en-US" dirty="0"/>
              <a:t>Adequacy is defined in terms of outcome expectations</a:t>
            </a:r>
          </a:p>
          <a:p>
            <a:pPr lvl="1"/>
            <a:r>
              <a:rPr lang="en-US" dirty="0"/>
              <a:t>Every state has set them</a:t>
            </a:r>
          </a:p>
          <a:p>
            <a:pPr lvl="1"/>
            <a:r>
              <a:rPr lang="en-US" dirty="0"/>
              <a:t>We can reasonably estimate the costs to achieve them</a:t>
            </a:r>
          </a:p>
          <a:p>
            <a:pPr lvl="2"/>
            <a:r>
              <a:rPr lang="en-US" dirty="0"/>
              <a:t>And how those costs vary from one child to the next and one location to the next</a:t>
            </a:r>
          </a:p>
        </p:txBody>
      </p:sp>
    </p:spTree>
    <p:extLst>
      <p:ext uri="{BB962C8B-B14F-4D97-AF65-F5344CB8AC3E}">
        <p14:creationId xmlns:p14="http://schemas.microsoft.com/office/powerpoint/2010/main" val="38061172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04F2-F8A5-3A77-9F84-94646E9565E3}"/>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E4DB9A50-D69F-F223-6288-2D39A17D8CC2}"/>
              </a:ext>
            </a:extLst>
          </p:cNvPr>
          <p:cNvSpPr>
            <a:spLocks noGrp="1"/>
          </p:cNvSpPr>
          <p:nvPr>
            <p:ph idx="1"/>
          </p:nvPr>
        </p:nvSpPr>
        <p:spPr>
          <a:xfrm>
            <a:off x="838200" y="1422400"/>
            <a:ext cx="10515600" cy="4754563"/>
          </a:xfrm>
        </p:spPr>
        <p:txBody>
          <a:bodyPr/>
          <a:lstStyle/>
          <a:p>
            <a:r>
              <a:rPr lang="en-US" dirty="0"/>
              <a:t>NECM can be used to evaluate equal opportunity and adequacy to an extent in states unwilling to engage in their own </a:t>
            </a:r>
          </a:p>
          <a:p>
            <a:pPr lvl="1"/>
            <a:r>
              <a:rPr lang="en-US" dirty="0"/>
              <a:t>At relatively low cost, NECM data can be used to estimate state level or regional models for potentially more accurate, state specific results</a:t>
            </a:r>
          </a:p>
          <a:p>
            <a:r>
              <a:rPr lang="en-US" dirty="0"/>
              <a:t>State contracted studies are increasingly showing robust, consistent findings even in states where we would expect problems with states’ own data (Vermont, New Hampshire, Delaware). </a:t>
            </a:r>
          </a:p>
          <a:p>
            <a:r>
              <a:rPr lang="en-US" dirty="0"/>
              <a:t>There are correct (and incorrect) conceptions of educational equity, adequacy and equal opportunity</a:t>
            </a:r>
          </a:p>
          <a:p>
            <a:pPr lvl="1"/>
            <a:r>
              <a:rPr lang="en-US" dirty="0"/>
              <a:t>And there are correct, better, worse and wrong methods for evaluating costs and policy design toward meeting those goals</a:t>
            </a:r>
          </a:p>
        </p:txBody>
      </p:sp>
    </p:spTree>
    <p:extLst>
      <p:ext uri="{BB962C8B-B14F-4D97-AF65-F5344CB8AC3E}">
        <p14:creationId xmlns:p14="http://schemas.microsoft.com/office/powerpoint/2010/main" val="974371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5250C-0366-47CA-9497-AB280F269930}"/>
              </a:ext>
            </a:extLst>
          </p:cNvPr>
          <p:cNvSpPr>
            <a:spLocks noGrp="1"/>
          </p:cNvSpPr>
          <p:nvPr>
            <p:ph type="title"/>
          </p:nvPr>
        </p:nvSpPr>
        <p:spPr/>
        <p:txBody>
          <a:bodyPr/>
          <a:lstStyle/>
          <a:p>
            <a:r>
              <a:rPr lang="en-US" b="1" dirty="0">
                <a:solidFill>
                  <a:schemeClr val="bg1"/>
                </a:solidFill>
              </a:rPr>
              <a:t>Extra Stuff</a:t>
            </a:r>
          </a:p>
        </p:txBody>
      </p:sp>
      <p:sp>
        <p:nvSpPr>
          <p:cNvPr id="3" name="Text Placeholder 2">
            <a:extLst>
              <a:ext uri="{FF2B5EF4-FFF2-40B4-BE49-F238E27FC236}">
                <a16:creationId xmlns:a16="http://schemas.microsoft.com/office/drawing/2014/main" id="{31F15FAA-512D-4B32-9649-343702CBA8DB}"/>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E8B04419-5AE6-4BEA-848E-7542032563CD}"/>
              </a:ext>
            </a:extLst>
          </p:cNvPr>
          <p:cNvSpPr>
            <a:spLocks noGrp="1"/>
          </p:cNvSpPr>
          <p:nvPr>
            <p:ph type="dt" sz="half" idx="10"/>
          </p:nvPr>
        </p:nvSpPr>
        <p:spPr/>
        <p:txBody>
          <a:bodyPr/>
          <a:lstStyle/>
          <a:p>
            <a:fld id="{19E91576-355B-480C-9ABE-741B839C49D3}" type="datetime1">
              <a:rPr lang="en-US" smtClean="0"/>
              <a:t>5/14/2024</a:t>
            </a:fld>
            <a:endParaRPr lang="en-US"/>
          </a:p>
        </p:txBody>
      </p:sp>
      <p:sp>
        <p:nvSpPr>
          <p:cNvPr id="5" name="Footer Placeholder 4">
            <a:extLst>
              <a:ext uri="{FF2B5EF4-FFF2-40B4-BE49-F238E27FC236}">
                <a16:creationId xmlns:a16="http://schemas.microsoft.com/office/drawing/2014/main" id="{496F5E0F-CE23-46B9-B48A-83AC26BCDF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F09C8-4BE6-4397-BA2B-3F72F5608740}"/>
              </a:ext>
            </a:extLst>
          </p:cNvPr>
          <p:cNvSpPr>
            <a:spLocks noGrp="1"/>
          </p:cNvSpPr>
          <p:nvPr>
            <p:ph type="sldNum" sz="quarter" idx="12"/>
          </p:nvPr>
        </p:nvSpPr>
        <p:spPr/>
        <p:txBody>
          <a:bodyPr/>
          <a:lstStyle/>
          <a:p>
            <a:fld id="{130140E4-156D-4B1E-82AF-9521E33A519B}" type="slidenum">
              <a:rPr lang="en-US" smtClean="0"/>
              <a:t>74</a:t>
            </a:fld>
            <a:endParaRPr lang="en-US"/>
          </a:p>
        </p:txBody>
      </p:sp>
    </p:spTree>
    <p:extLst>
      <p:ext uri="{BB962C8B-B14F-4D97-AF65-F5344CB8AC3E}">
        <p14:creationId xmlns:p14="http://schemas.microsoft.com/office/powerpoint/2010/main" val="6234092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AA6F-C866-413C-8608-E6D7BB1AFFA9}"/>
              </a:ext>
            </a:extLst>
          </p:cNvPr>
          <p:cNvSpPr>
            <a:spLocks noGrp="1"/>
          </p:cNvSpPr>
          <p:nvPr>
            <p:ph type="title"/>
          </p:nvPr>
        </p:nvSpPr>
        <p:spPr/>
        <p:txBody>
          <a:bodyPr/>
          <a:lstStyle/>
          <a:p>
            <a:r>
              <a:rPr lang="en-US" dirty="0"/>
              <a:t>Maryland Kirwan/Blueprint</a:t>
            </a:r>
          </a:p>
        </p:txBody>
      </p:sp>
      <p:sp>
        <p:nvSpPr>
          <p:cNvPr id="3" name="Date Placeholder 2">
            <a:extLst>
              <a:ext uri="{FF2B5EF4-FFF2-40B4-BE49-F238E27FC236}">
                <a16:creationId xmlns:a16="http://schemas.microsoft.com/office/drawing/2014/main" id="{69C4E997-1DD6-44E3-9AF2-36713B79C27B}"/>
              </a:ext>
            </a:extLst>
          </p:cNvPr>
          <p:cNvSpPr>
            <a:spLocks noGrp="1"/>
          </p:cNvSpPr>
          <p:nvPr>
            <p:ph type="dt" sz="half" idx="10"/>
          </p:nvPr>
        </p:nvSpPr>
        <p:spPr/>
        <p:txBody>
          <a:bodyPr/>
          <a:lstStyle/>
          <a:p>
            <a:fld id="{BCEE7C22-1BE2-41FC-AD07-E1E999CC649E}" type="datetime1">
              <a:rPr lang="en-US" smtClean="0"/>
              <a:t>5/14/2024</a:t>
            </a:fld>
            <a:endParaRPr lang="en-US"/>
          </a:p>
        </p:txBody>
      </p:sp>
      <p:sp>
        <p:nvSpPr>
          <p:cNvPr id="4" name="Footer Placeholder 3">
            <a:extLst>
              <a:ext uri="{FF2B5EF4-FFF2-40B4-BE49-F238E27FC236}">
                <a16:creationId xmlns:a16="http://schemas.microsoft.com/office/drawing/2014/main" id="{CFC9D787-9411-477C-83B8-F15C370E4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498E45-78F0-4FB2-A56C-CFD16DA13648}"/>
              </a:ext>
            </a:extLst>
          </p:cNvPr>
          <p:cNvSpPr>
            <a:spLocks noGrp="1"/>
          </p:cNvSpPr>
          <p:nvPr>
            <p:ph type="sldNum" sz="quarter" idx="12"/>
          </p:nvPr>
        </p:nvSpPr>
        <p:spPr/>
        <p:txBody>
          <a:bodyPr/>
          <a:lstStyle/>
          <a:p>
            <a:fld id="{130140E4-156D-4B1E-82AF-9521E33A519B}" type="slidenum">
              <a:rPr lang="en-US" smtClean="0"/>
              <a:t>75</a:t>
            </a:fld>
            <a:endParaRPr lang="en-US"/>
          </a:p>
        </p:txBody>
      </p:sp>
      <p:pic>
        <p:nvPicPr>
          <p:cNvPr id="5" name="Picture 4">
            <a:extLst>
              <a:ext uri="{FF2B5EF4-FFF2-40B4-BE49-F238E27FC236}">
                <a16:creationId xmlns:a16="http://schemas.microsoft.com/office/drawing/2014/main" id="{76F2F7A5-FE4B-4701-8EF7-0FA2069F6500}"/>
              </a:ext>
            </a:extLst>
          </p:cNvPr>
          <p:cNvPicPr>
            <a:picLocks noChangeAspect="1"/>
          </p:cNvPicPr>
          <p:nvPr/>
        </p:nvPicPr>
        <p:blipFill rotWithShape="1">
          <a:blip r:embed="rId2"/>
          <a:srcRect l="2186" t="3685" r="4321"/>
          <a:stretch/>
        </p:blipFill>
        <p:spPr>
          <a:xfrm>
            <a:off x="474215" y="1451591"/>
            <a:ext cx="7128770" cy="4778731"/>
          </a:xfrm>
          <a:prstGeom prst="rect">
            <a:avLst/>
          </a:prstGeom>
        </p:spPr>
      </p:pic>
      <p:sp>
        <p:nvSpPr>
          <p:cNvPr id="7" name="TextBox 6">
            <a:extLst>
              <a:ext uri="{FF2B5EF4-FFF2-40B4-BE49-F238E27FC236}">
                <a16:creationId xmlns:a16="http://schemas.microsoft.com/office/drawing/2014/main" id="{FE3C4689-3AC4-4F2C-BD11-60F5539C37FE}"/>
              </a:ext>
            </a:extLst>
          </p:cNvPr>
          <p:cNvSpPr txBox="1"/>
          <p:nvPr/>
        </p:nvSpPr>
        <p:spPr>
          <a:xfrm>
            <a:off x="7856737" y="2725444"/>
            <a:ext cx="4012707" cy="1754326"/>
          </a:xfrm>
          <a:prstGeom prst="rect">
            <a:avLst/>
          </a:prstGeom>
          <a:noFill/>
        </p:spPr>
        <p:txBody>
          <a:bodyPr wrap="square" rtlCol="0">
            <a:spAutoFit/>
          </a:bodyPr>
          <a:lstStyle/>
          <a:p>
            <a:r>
              <a:rPr lang="en-US" b="1" i="1" dirty="0"/>
              <a:t>Kirwan/Blueprint spending targets, which are based largely on input oriented analysis, overstate costs and needs in affluent suburbs (Howard County) but understate costs of equal opportunity in Baltimore City. </a:t>
            </a:r>
          </a:p>
        </p:txBody>
      </p:sp>
    </p:spTree>
    <p:extLst>
      <p:ext uri="{BB962C8B-B14F-4D97-AF65-F5344CB8AC3E}">
        <p14:creationId xmlns:p14="http://schemas.microsoft.com/office/powerpoint/2010/main" val="38479383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8C28E-BF7A-4088-B514-E8082E11172E}"/>
              </a:ext>
            </a:extLst>
          </p:cNvPr>
          <p:cNvSpPr>
            <a:spLocks noGrp="1"/>
          </p:cNvSpPr>
          <p:nvPr>
            <p:ph type="title"/>
          </p:nvPr>
        </p:nvSpPr>
        <p:spPr/>
        <p:txBody>
          <a:bodyPr/>
          <a:lstStyle/>
          <a:p>
            <a:r>
              <a:rPr lang="en-US" dirty="0"/>
              <a:t>Illinois “Evidence Based” Model</a:t>
            </a:r>
          </a:p>
        </p:txBody>
      </p:sp>
      <p:sp>
        <p:nvSpPr>
          <p:cNvPr id="3" name="Date Placeholder 2">
            <a:extLst>
              <a:ext uri="{FF2B5EF4-FFF2-40B4-BE49-F238E27FC236}">
                <a16:creationId xmlns:a16="http://schemas.microsoft.com/office/drawing/2014/main" id="{40E65C47-47E5-4828-ADAF-363471A20817}"/>
              </a:ext>
            </a:extLst>
          </p:cNvPr>
          <p:cNvSpPr>
            <a:spLocks noGrp="1"/>
          </p:cNvSpPr>
          <p:nvPr>
            <p:ph type="dt" sz="half" idx="10"/>
          </p:nvPr>
        </p:nvSpPr>
        <p:spPr/>
        <p:txBody>
          <a:bodyPr/>
          <a:lstStyle/>
          <a:p>
            <a:fld id="{1C03A821-3E6E-4937-8388-972F6ACBC654}" type="datetime1">
              <a:rPr lang="en-US" smtClean="0"/>
              <a:t>5/14/2024</a:t>
            </a:fld>
            <a:endParaRPr lang="en-US"/>
          </a:p>
        </p:txBody>
      </p:sp>
      <p:sp>
        <p:nvSpPr>
          <p:cNvPr id="6" name="Footer Placeholder 5">
            <a:extLst>
              <a:ext uri="{FF2B5EF4-FFF2-40B4-BE49-F238E27FC236}">
                <a16:creationId xmlns:a16="http://schemas.microsoft.com/office/drawing/2014/main" id="{B94312A2-6065-4FD2-834D-F22D37FEC8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6DBEE5-F529-4EB9-B665-9EBE9A35EBB4}"/>
              </a:ext>
            </a:extLst>
          </p:cNvPr>
          <p:cNvSpPr>
            <a:spLocks noGrp="1"/>
          </p:cNvSpPr>
          <p:nvPr>
            <p:ph type="sldNum" sz="quarter" idx="12"/>
          </p:nvPr>
        </p:nvSpPr>
        <p:spPr/>
        <p:txBody>
          <a:bodyPr/>
          <a:lstStyle/>
          <a:p>
            <a:fld id="{130140E4-156D-4B1E-82AF-9521E33A519B}" type="slidenum">
              <a:rPr lang="en-US" smtClean="0"/>
              <a:t>76</a:t>
            </a:fld>
            <a:endParaRPr lang="en-US"/>
          </a:p>
        </p:txBody>
      </p:sp>
      <p:pic>
        <p:nvPicPr>
          <p:cNvPr id="4" name="Picture 3">
            <a:extLst>
              <a:ext uri="{FF2B5EF4-FFF2-40B4-BE49-F238E27FC236}">
                <a16:creationId xmlns:a16="http://schemas.microsoft.com/office/drawing/2014/main" id="{7C44B854-E9FD-417F-8502-1F4003D3EBE5}"/>
              </a:ext>
            </a:extLst>
          </p:cNvPr>
          <p:cNvPicPr>
            <a:picLocks noChangeAspect="1"/>
          </p:cNvPicPr>
          <p:nvPr/>
        </p:nvPicPr>
        <p:blipFill>
          <a:blip r:embed="rId2"/>
          <a:stretch>
            <a:fillRect/>
          </a:stretch>
        </p:blipFill>
        <p:spPr>
          <a:xfrm>
            <a:off x="1239894" y="1411550"/>
            <a:ext cx="6678561" cy="4865230"/>
          </a:xfrm>
          <a:prstGeom prst="rect">
            <a:avLst/>
          </a:prstGeom>
        </p:spPr>
      </p:pic>
      <p:sp>
        <p:nvSpPr>
          <p:cNvPr id="5" name="TextBox 4">
            <a:extLst>
              <a:ext uri="{FF2B5EF4-FFF2-40B4-BE49-F238E27FC236}">
                <a16:creationId xmlns:a16="http://schemas.microsoft.com/office/drawing/2014/main" id="{A7996B61-2DFE-4850-8908-531D52847C6A}"/>
              </a:ext>
            </a:extLst>
          </p:cNvPr>
          <p:cNvSpPr txBox="1"/>
          <p:nvPr/>
        </p:nvSpPr>
        <p:spPr>
          <a:xfrm>
            <a:off x="8010082" y="1842159"/>
            <a:ext cx="3343718" cy="3693319"/>
          </a:xfrm>
          <a:prstGeom prst="rect">
            <a:avLst/>
          </a:prstGeom>
          <a:noFill/>
        </p:spPr>
        <p:txBody>
          <a:bodyPr wrap="square" rtlCol="0">
            <a:spAutoFit/>
          </a:bodyPr>
          <a:lstStyle/>
          <a:p>
            <a:r>
              <a:rPr lang="en-US" dirty="0"/>
              <a:t>Illinois’ new “Evidence Based” school funding model substantially understates the additional costs of providing equal opportunity in high need settings, setting a spending bar for the City of Chicago that is only marginally higher than that of it’s most affluent suburban neighbors. </a:t>
            </a:r>
          </a:p>
          <a:p>
            <a:endParaRPr lang="en-US" dirty="0"/>
          </a:p>
          <a:p>
            <a:r>
              <a:rPr lang="en-US" dirty="0"/>
              <a:t>EB Model “effective” weight on % Free or Reduced = .273</a:t>
            </a:r>
          </a:p>
        </p:txBody>
      </p:sp>
    </p:spTree>
    <p:extLst>
      <p:ext uri="{BB962C8B-B14F-4D97-AF65-F5344CB8AC3E}">
        <p14:creationId xmlns:p14="http://schemas.microsoft.com/office/powerpoint/2010/main" val="9648131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66B213-E51E-445C-A1DB-9ED484C886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1" y="1387135"/>
            <a:ext cx="5856212" cy="4259063"/>
          </a:xfrm>
          <a:prstGeom prst="rect">
            <a:avLst/>
          </a:prstGeom>
        </p:spPr>
      </p:pic>
      <p:pic>
        <p:nvPicPr>
          <p:cNvPr id="9" name="Picture 8">
            <a:extLst>
              <a:ext uri="{FF2B5EF4-FFF2-40B4-BE49-F238E27FC236}">
                <a16:creationId xmlns:a16="http://schemas.microsoft.com/office/drawing/2014/main" id="{A8707F8A-A664-493E-B566-2055C9138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6498" y="1387136"/>
            <a:ext cx="5856212" cy="4259064"/>
          </a:xfrm>
          <a:prstGeom prst="rect">
            <a:avLst/>
          </a:prstGeom>
        </p:spPr>
      </p:pic>
      <p:sp>
        <p:nvSpPr>
          <p:cNvPr id="2" name="Title 1">
            <a:extLst>
              <a:ext uri="{FF2B5EF4-FFF2-40B4-BE49-F238E27FC236}">
                <a16:creationId xmlns:a16="http://schemas.microsoft.com/office/drawing/2014/main" id="{1EEE8D15-A0A3-4452-8679-BE378F0CCBC1}"/>
              </a:ext>
            </a:extLst>
          </p:cNvPr>
          <p:cNvSpPr>
            <a:spLocks noGrp="1"/>
          </p:cNvSpPr>
          <p:nvPr>
            <p:ph type="title"/>
          </p:nvPr>
        </p:nvSpPr>
        <p:spPr/>
        <p:txBody>
          <a:bodyPr/>
          <a:lstStyle/>
          <a:p>
            <a:r>
              <a:rPr lang="en-US" dirty="0"/>
              <a:t>Alternative Cost Model Estimates  </a:t>
            </a:r>
            <a:br>
              <a:rPr lang="en-US" dirty="0"/>
            </a:br>
            <a:r>
              <a:rPr lang="en-US" sz="3600" dirty="0"/>
              <a:t>Vermont &amp; Connecticut</a:t>
            </a:r>
          </a:p>
        </p:txBody>
      </p:sp>
      <p:sp>
        <p:nvSpPr>
          <p:cNvPr id="3" name="Date Placeholder 2">
            <a:extLst>
              <a:ext uri="{FF2B5EF4-FFF2-40B4-BE49-F238E27FC236}">
                <a16:creationId xmlns:a16="http://schemas.microsoft.com/office/drawing/2014/main" id="{373FD705-4E28-47A7-8A5F-68FCD4631178}"/>
              </a:ext>
            </a:extLst>
          </p:cNvPr>
          <p:cNvSpPr>
            <a:spLocks noGrp="1"/>
          </p:cNvSpPr>
          <p:nvPr>
            <p:ph type="dt" sz="half" idx="10"/>
          </p:nvPr>
        </p:nvSpPr>
        <p:spPr/>
        <p:txBody>
          <a:bodyPr/>
          <a:lstStyle/>
          <a:p>
            <a:fld id="{3A8D6D96-5F2C-4166-87F4-F59CBC45640B}" type="datetime1">
              <a:rPr lang="en-US" smtClean="0"/>
              <a:t>5/14/2024</a:t>
            </a:fld>
            <a:endParaRPr lang="en-US"/>
          </a:p>
        </p:txBody>
      </p:sp>
      <p:sp>
        <p:nvSpPr>
          <p:cNvPr id="4" name="Footer Placeholder 3">
            <a:extLst>
              <a:ext uri="{FF2B5EF4-FFF2-40B4-BE49-F238E27FC236}">
                <a16:creationId xmlns:a16="http://schemas.microsoft.com/office/drawing/2014/main" id="{F0DA44C3-4DF5-4F19-A849-A6C4EA1DBE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FF6EDA-CAC9-411B-9FBA-CE5C316082CF}"/>
              </a:ext>
            </a:extLst>
          </p:cNvPr>
          <p:cNvSpPr>
            <a:spLocks noGrp="1"/>
          </p:cNvSpPr>
          <p:nvPr>
            <p:ph type="sldNum" sz="quarter" idx="12"/>
          </p:nvPr>
        </p:nvSpPr>
        <p:spPr/>
        <p:txBody>
          <a:bodyPr/>
          <a:lstStyle/>
          <a:p>
            <a:fld id="{130140E4-156D-4B1E-82AF-9521E33A519B}" type="slidenum">
              <a:rPr lang="en-US" smtClean="0"/>
              <a:t>77</a:t>
            </a:fld>
            <a:endParaRPr lang="en-US"/>
          </a:p>
        </p:txBody>
      </p:sp>
      <p:sp>
        <p:nvSpPr>
          <p:cNvPr id="6" name="TextBox 5">
            <a:extLst>
              <a:ext uri="{FF2B5EF4-FFF2-40B4-BE49-F238E27FC236}">
                <a16:creationId xmlns:a16="http://schemas.microsoft.com/office/drawing/2014/main" id="{7E07AA95-27EB-446F-A79D-2ACE305E7B07}"/>
              </a:ext>
            </a:extLst>
          </p:cNvPr>
          <p:cNvSpPr txBox="1"/>
          <p:nvPr/>
        </p:nvSpPr>
        <p:spPr>
          <a:xfrm>
            <a:off x="65841" y="5646198"/>
            <a:ext cx="11957161" cy="645960"/>
          </a:xfrm>
          <a:prstGeom prst="rect">
            <a:avLst/>
          </a:prstGeom>
          <a:noFill/>
        </p:spPr>
        <p:txBody>
          <a:bodyPr wrap="square" rtlCol="0">
            <a:spAutoFit/>
          </a:bodyPr>
          <a:lstStyle/>
          <a:p>
            <a:r>
              <a:rPr lang="en-US" dirty="0"/>
              <a:t>Cost modeling on Connecticut schools by authors from the Federal Reserve of Boston produce similarly strong adjustment for poverty as our own models in Vermont and New Hampshire</a:t>
            </a:r>
          </a:p>
        </p:txBody>
      </p:sp>
    </p:spTree>
    <p:extLst>
      <p:ext uri="{BB962C8B-B14F-4D97-AF65-F5344CB8AC3E}">
        <p14:creationId xmlns:p14="http://schemas.microsoft.com/office/powerpoint/2010/main" val="14030697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CA1E-50F6-407B-A1C2-18F1A7D015AB}"/>
              </a:ext>
            </a:extLst>
          </p:cNvPr>
          <p:cNvSpPr>
            <a:spLocks noGrp="1"/>
          </p:cNvSpPr>
          <p:nvPr>
            <p:ph type="title"/>
          </p:nvPr>
        </p:nvSpPr>
        <p:spPr/>
        <p:txBody>
          <a:bodyPr/>
          <a:lstStyle/>
          <a:p>
            <a:r>
              <a:rPr lang="en-US" dirty="0"/>
              <a:t>Kansas</a:t>
            </a:r>
          </a:p>
        </p:txBody>
      </p:sp>
      <p:sp>
        <p:nvSpPr>
          <p:cNvPr id="3" name="Date Placeholder 2">
            <a:extLst>
              <a:ext uri="{FF2B5EF4-FFF2-40B4-BE49-F238E27FC236}">
                <a16:creationId xmlns:a16="http://schemas.microsoft.com/office/drawing/2014/main" id="{391D3382-5074-43C7-9BC4-89111B7AD37F}"/>
              </a:ext>
            </a:extLst>
          </p:cNvPr>
          <p:cNvSpPr>
            <a:spLocks noGrp="1"/>
          </p:cNvSpPr>
          <p:nvPr>
            <p:ph type="dt" sz="half" idx="10"/>
          </p:nvPr>
        </p:nvSpPr>
        <p:spPr/>
        <p:txBody>
          <a:bodyPr/>
          <a:lstStyle/>
          <a:p>
            <a:fld id="{A7C80D88-3630-4972-98B0-264770FCA508}" type="datetime1">
              <a:rPr lang="en-US" smtClean="0"/>
              <a:t>5/14/2024</a:t>
            </a:fld>
            <a:endParaRPr lang="en-US"/>
          </a:p>
        </p:txBody>
      </p:sp>
      <p:sp>
        <p:nvSpPr>
          <p:cNvPr id="4" name="Footer Placeholder 3">
            <a:extLst>
              <a:ext uri="{FF2B5EF4-FFF2-40B4-BE49-F238E27FC236}">
                <a16:creationId xmlns:a16="http://schemas.microsoft.com/office/drawing/2014/main" id="{7EC0AE78-925B-49CA-9094-2ADCDD9AB9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3F1106-AA45-487D-B19C-F6A64F26D54A}"/>
              </a:ext>
            </a:extLst>
          </p:cNvPr>
          <p:cNvSpPr>
            <a:spLocks noGrp="1"/>
          </p:cNvSpPr>
          <p:nvPr>
            <p:ph type="sldNum" sz="quarter" idx="12"/>
          </p:nvPr>
        </p:nvSpPr>
        <p:spPr/>
        <p:txBody>
          <a:bodyPr/>
          <a:lstStyle/>
          <a:p>
            <a:fld id="{130140E4-156D-4B1E-82AF-9521E33A519B}" type="slidenum">
              <a:rPr lang="en-US" smtClean="0"/>
              <a:t>78</a:t>
            </a:fld>
            <a:endParaRPr lang="en-US"/>
          </a:p>
        </p:txBody>
      </p:sp>
      <p:pic>
        <p:nvPicPr>
          <p:cNvPr id="5" name="Picture 4">
            <a:extLst>
              <a:ext uri="{FF2B5EF4-FFF2-40B4-BE49-F238E27FC236}">
                <a16:creationId xmlns:a16="http://schemas.microsoft.com/office/drawing/2014/main" id="{8FBCB7C6-F975-4498-8564-F813CE33421F}"/>
              </a:ext>
            </a:extLst>
          </p:cNvPr>
          <p:cNvPicPr>
            <a:picLocks noChangeAspect="1"/>
          </p:cNvPicPr>
          <p:nvPr/>
        </p:nvPicPr>
        <p:blipFill>
          <a:blip r:embed="rId2"/>
          <a:stretch>
            <a:fillRect/>
          </a:stretch>
        </p:blipFill>
        <p:spPr>
          <a:xfrm>
            <a:off x="677847" y="1336151"/>
            <a:ext cx="7658100" cy="4810125"/>
          </a:xfrm>
          <a:prstGeom prst="rect">
            <a:avLst/>
          </a:prstGeom>
        </p:spPr>
      </p:pic>
      <p:sp>
        <p:nvSpPr>
          <p:cNvPr id="7" name="TextBox 6">
            <a:extLst>
              <a:ext uri="{FF2B5EF4-FFF2-40B4-BE49-F238E27FC236}">
                <a16:creationId xmlns:a16="http://schemas.microsoft.com/office/drawing/2014/main" id="{F4EBA133-17BF-4EA9-A953-6AC9AF44F8FD}"/>
              </a:ext>
            </a:extLst>
          </p:cNvPr>
          <p:cNvSpPr txBox="1"/>
          <p:nvPr/>
        </p:nvSpPr>
        <p:spPr>
          <a:xfrm>
            <a:off x="0" y="6366938"/>
            <a:ext cx="12082510" cy="369332"/>
          </a:xfrm>
          <a:prstGeom prst="rect">
            <a:avLst/>
          </a:prstGeom>
          <a:noFill/>
        </p:spPr>
        <p:txBody>
          <a:bodyPr wrap="square">
            <a:spAutoFit/>
          </a:bodyPr>
          <a:lstStyle/>
          <a:p>
            <a:r>
              <a:rPr lang="en-US" dirty="0">
                <a:hlinkClick r:id="rId3"/>
              </a:rPr>
              <a:t>https://carsey.unh.edu/sites/default/files/media/2020/06/20-11882_5._primer_statevignettes_kansas_air_formatted_v5.pdf</a:t>
            </a:r>
            <a:r>
              <a:rPr lang="en-US" dirty="0"/>
              <a:t> </a:t>
            </a:r>
          </a:p>
        </p:txBody>
      </p:sp>
      <p:sp>
        <p:nvSpPr>
          <p:cNvPr id="8" name="TextBox 7">
            <a:extLst>
              <a:ext uri="{FF2B5EF4-FFF2-40B4-BE49-F238E27FC236}">
                <a16:creationId xmlns:a16="http://schemas.microsoft.com/office/drawing/2014/main" id="{B678BA68-AE12-455B-9F5F-57CA6516FFB6}"/>
              </a:ext>
            </a:extLst>
          </p:cNvPr>
          <p:cNvSpPr txBox="1"/>
          <p:nvPr/>
        </p:nvSpPr>
        <p:spPr>
          <a:xfrm>
            <a:off x="8460419" y="2725444"/>
            <a:ext cx="3409025" cy="1200329"/>
          </a:xfrm>
          <a:prstGeom prst="rect">
            <a:avLst/>
          </a:prstGeom>
          <a:noFill/>
        </p:spPr>
        <p:txBody>
          <a:bodyPr wrap="square" rtlCol="0">
            <a:spAutoFit/>
          </a:bodyPr>
          <a:lstStyle/>
          <a:p>
            <a:r>
              <a:rPr lang="en-US" b="1" i="1" dirty="0"/>
              <a:t>Cost model results by two separate authors, 12 years apart, produced similar cost predictions for Kansas public school districts. </a:t>
            </a:r>
          </a:p>
        </p:txBody>
      </p:sp>
    </p:spTree>
    <p:extLst>
      <p:ext uri="{BB962C8B-B14F-4D97-AF65-F5344CB8AC3E}">
        <p14:creationId xmlns:p14="http://schemas.microsoft.com/office/powerpoint/2010/main" val="546198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FAB4-4A23-7479-064D-A7D54EDBF388}"/>
              </a:ext>
            </a:extLst>
          </p:cNvPr>
          <p:cNvSpPr>
            <a:spLocks noGrp="1"/>
          </p:cNvSpPr>
          <p:nvPr>
            <p:ph type="title"/>
          </p:nvPr>
        </p:nvSpPr>
        <p:spPr/>
        <p:txBody>
          <a:bodyPr>
            <a:normAutofit/>
          </a:bodyPr>
          <a:lstStyle/>
          <a:p>
            <a:r>
              <a:rPr lang="en-US" sz="3200" b="1" dirty="0"/>
              <a:t>Selected Peer Reviewed Cost Modeling Studies</a:t>
            </a:r>
          </a:p>
        </p:txBody>
      </p:sp>
      <p:sp>
        <p:nvSpPr>
          <p:cNvPr id="3" name="Content Placeholder 2">
            <a:extLst>
              <a:ext uri="{FF2B5EF4-FFF2-40B4-BE49-F238E27FC236}">
                <a16:creationId xmlns:a16="http://schemas.microsoft.com/office/drawing/2014/main" id="{BC64D906-F0D5-1A67-9821-9B2C814286DF}"/>
              </a:ext>
            </a:extLst>
          </p:cNvPr>
          <p:cNvSpPr>
            <a:spLocks noGrp="1"/>
          </p:cNvSpPr>
          <p:nvPr>
            <p:ph idx="1"/>
          </p:nvPr>
        </p:nvSpPr>
        <p:spPr>
          <a:xfrm>
            <a:off x="838200" y="1468073"/>
            <a:ext cx="10515600" cy="4708890"/>
          </a:xfrm>
        </p:spPr>
        <p:txBody>
          <a:bodyPr>
            <a:normAutofit fontScale="77500" lnSpcReduction="20000"/>
          </a:bodyPr>
          <a:lstStyle/>
          <a:p>
            <a:r>
              <a:rPr lang="en-US" sz="2000" b="1" dirty="0"/>
              <a:t>Recent</a:t>
            </a:r>
            <a:r>
              <a:rPr lang="en-US" sz="2000" dirty="0"/>
              <a:t> </a:t>
            </a:r>
          </a:p>
          <a:p>
            <a:pPr lvl="1"/>
            <a:r>
              <a:rPr lang="en-US" sz="2000" dirty="0"/>
              <a:t>Kolbe, T., Baker, B. D., Atchison, D., Levin, J., &amp; Harris, P. (2021). The additional cost of operating rural schools: Evidence from Vermont. </a:t>
            </a:r>
            <a:r>
              <a:rPr lang="en-US" sz="2000" i="1" dirty="0"/>
              <a:t>AERA Open</a:t>
            </a:r>
            <a:r>
              <a:rPr lang="en-US" sz="2000" dirty="0"/>
              <a:t>, </a:t>
            </a:r>
            <a:r>
              <a:rPr lang="en-US" sz="2000" i="1" dirty="0"/>
              <a:t>7</a:t>
            </a:r>
            <a:r>
              <a:rPr lang="en-US" sz="2000" dirty="0"/>
              <a:t>, 2332858420988868.</a:t>
            </a:r>
          </a:p>
          <a:p>
            <a:pPr lvl="1"/>
            <a:r>
              <a:rPr lang="en-US" sz="2000" dirty="0"/>
              <a:t>Zhao, B. (2022). Estimating the cost function of </a:t>
            </a:r>
            <a:r>
              <a:rPr lang="en-US" sz="2000" dirty="0" err="1"/>
              <a:t>connecticut</a:t>
            </a:r>
            <a:r>
              <a:rPr lang="en-US" sz="2000" dirty="0"/>
              <a:t> public K–12 education: implications for inequity and inadequacy in school spending. </a:t>
            </a:r>
            <a:r>
              <a:rPr lang="en-US" sz="2000" i="1" dirty="0"/>
              <a:t>Education Economics</a:t>
            </a:r>
            <a:r>
              <a:rPr lang="en-US" sz="2000" dirty="0"/>
              <a:t>, 1-32.</a:t>
            </a:r>
          </a:p>
          <a:p>
            <a:pPr lvl="1"/>
            <a:r>
              <a:rPr lang="en-US" sz="2000" dirty="0" err="1"/>
              <a:t>Gronberg</a:t>
            </a:r>
            <a:r>
              <a:rPr lang="en-US" sz="2000" dirty="0"/>
              <a:t>, T. J., Jansen, D. W., &amp; Taylor, L. L. (2017). Are charters the best alternative? A cost frontier analysis of alternative education campuses in Texas. </a:t>
            </a:r>
            <a:r>
              <a:rPr lang="en-US" sz="2000" i="1" dirty="0"/>
              <a:t>Southern Economic Journal</a:t>
            </a:r>
            <a:r>
              <a:rPr lang="en-US" sz="2000" dirty="0"/>
              <a:t>, </a:t>
            </a:r>
            <a:r>
              <a:rPr lang="en-US" sz="2000" i="1" dirty="0"/>
              <a:t>83</a:t>
            </a:r>
            <a:r>
              <a:rPr lang="en-US" sz="2000" dirty="0"/>
              <a:t>(3), 721-743.</a:t>
            </a:r>
          </a:p>
          <a:p>
            <a:r>
              <a:rPr lang="en-US" sz="2000" b="1" dirty="0"/>
              <a:t>Older major works</a:t>
            </a:r>
          </a:p>
          <a:p>
            <a:pPr lvl="1"/>
            <a:r>
              <a:rPr lang="en-US" sz="2000" dirty="0"/>
              <a:t>Duncombe, W., &amp; </a:t>
            </a:r>
            <a:r>
              <a:rPr lang="en-US" sz="2000" dirty="0" err="1"/>
              <a:t>Yinger</a:t>
            </a:r>
            <a:r>
              <a:rPr lang="en-US" sz="2000" dirty="0"/>
              <a:t>, J. (2005). How much more does a disadvantaged student cost?. </a:t>
            </a:r>
            <a:r>
              <a:rPr lang="en-US" sz="2000" i="1" dirty="0"/>
              <a:t>Economics of Education Review</a:t>
            </a:r>
            <a:r>
              <a:rPr lang="en-US" sz="2000" dirty="0"/>
              <a:t>, </a:t>
            </a:r>
            <a:r>
              <a:rPr lang="en-US" sz="2000" i="1" dirty="0"/>
              <a:t>24</a:t>
            </a:r>
            <a:r>
              <a:rPr lang="en-US" sz="2000" dirty="0"/>
              <a:t>(5), 513-532.</a:t>
            </a:r>
          </a:p>
          <a:p>
            <a:pPr lvl="1"/>
            <a:r>
              <a:rPr lang="en-US" sz="2000" dirty="0"/>
              <a:t>Baker, B. D. (2011). Exploring the sensitivity of education costs to racial composition of schools and race-neutral alternative measures: A cost function application to Missouri. </a:t>
            </a:r>
            <a:r>
              <a:rPr lang="en-US" sz="2000" i="1" dirty="0"/>
              <a:t>Peabody Journal of Education</a:t>
            </a:r>
            <a:r>
              <a:rPr lang="en-US" sz="2000" dirty="0"/>
              <a:t>, </a:t>
            </a:r>
            <a:r>
              <a:rPr lang="en-US" sz="2000" i="1" dirty="0"/>
              <a:t>86</a:t>
            </a:r>
            <a:r>
              <a:rPr lang="en-US" sz="2000" dirty="0"/>
              <a:t>(1), 58-83.</a:t>
            </a:r>
          </a:p>
          <a:p>
            <a:pPr lvl="1"/>
            <a:r>
              <a:rPr lang="en-US" sz="2000" dirty="0"/>
              <a:t>Duncombe, W., &amp; </a:t>
            </a:r>
            <a:r>
              <a:rPr lang="en-US" sz="2000" dirty="0" err="1"/>
              <a:t>Yinger</a:t>
            </a:r>
            <a:r>
              <a:rPr lang="en-US" sz="2000" dirty="0"/>
              <a:t>, J. (1998). School finance reform: Aid formulas and equity objectives. </a:t>
            </a:r>
            <a:r>
              <a:rPr lang="en-US" sz="2000" i="1" dirty="0"/>
              <a:t>National Tax Journal</a:t>
            </a:r>
            <a:r>
              <a:rPr lang="en-US" sz="2000" dirty="0"/>
              <a:t>, </a:t>
            </a:r>
            <a:r>
              <a:rPr lang="en-US" sz="2000" i="1" dirty="0"/>
              <a:t>51</a:t>
            </a:r>
            <a:r>
              <a:rPr lang="en-US" sz="2000" dirty="0"/>
              <a:t>(2), 239-262.</a:t>
            </a:r>
          </a:p>
          <a:p>
            <a:pPr lvl="1"/>
            <a:r>
              <a:rPr lang="en-US" sz="2000" dirty="0"/>
              <a:t>Duncombe, W., &amp; </a:t>
            </a:r>
            <a:r>
              <a:rPr lang="en-US" sz="2000" dirty="0" err="1"/>
              <a:t>Yinger</a:t>
            </a:r>
            <a:r>
              <a:rPr lang="en-US" sz="2000" dirty="0"/>
              <a:t>, J. (2000). Financing higher student performance standards: the case of New York State. </a:t>
            </a:r>
            <a:r>
              <a:rPr lang="en-US" sz="2000" i="1" dirty="0"/>
              <a:t>Economics of Education Review</a:t>
            </a:r>
            <a:r>
              <a:rPr lang="en-US" sz="2000" dirty="0"/>
              <a:t>, </a:t>
            </a:r>
            <a:r>
              <a:rPr lang="en-US" sz="2000" i="1" dirty="0"/>
              <a:t>19</a:t>
            </a:r>
            <a:r>
              <a:rPr lang="en-US" sz="2000" dirty="0"/>
              <a:t>(4), 363-386.</a:t>
            </a:r>
          </a:p>
          <a:p>
            <a:pPr lvl="1"/>
            <a:r>
              <a:rPr lang="en-US" sz="2000" dirty="0"/>
              <a:t>Duncombe, W., &amp; </a:t>
            </a:r>
            <a:r>
              <a:rPr lang="en-US" sz="2000" dirty="0" err="1"/>
              <a:t>Yinger</a:t>
            </a:r>
            <a:r>
              <a:rPr lang="en-US" sz="2000" dirty="0"/>
              <a:t>, J. (1997). Why is it so hard to help central city schools?. </a:t>
            </a:r>
            <a:r>
              <a:rPr lang="en-US" sz="2000" i="1" dirty="0"/>
              <a:t>Journal of Policy Analysis and Management: The Journal of the Association for Public Policy Analysis and Management</a:t>
            </a:r>
            <a:r>
              <a:rPr lang="en-US" sz="2000" dirty="0"/>
              <a:t>, </a:t>
            </a:r>
            <a:r>
              <a:rPr lang="en-US" sz="2000" i="1" dirty="0"/>
              <a:t>16</a:t>
            </a:r>
            <a:r>
              <a:rPr lang="en-US" sz="2000" dirty="0"/>
              <a:t>(1), 85-113.</a:t>
            </a:r>
          </a:p>
          <a:p>
            <a:pPr lvl="1"/>
            <a:r>
              <a:rPr lang="en-US" sz="2000" dirty="0" err="1"/>
              <a:t>Imazeki</a:t>
            </a:r>
            <a:r>
              <a:rPr lang="en-US" sz="2000" dirty="0"/>
              <a:t>, J., &amp; </a:t>
            </a:r>
            <a:r>
              <a:rPr lang="en-US" sz="2000" dirty="0" err="1"/>
              <a:t>Reschovsky</a:t>
            </a:r>
            <a:r>
              <a:rPr lang="en-US" sz="2000" dirty="0"/>
              <a:t>, A. (2004). Is No Child Left Behind an un (or under) funded federal mandate? Evidence from Texas. </a:t>
            </a:r>
            <a:r>
              <a:rPr lang="en-US" sz="2000" i="1" dirty="0"/>
              <a:t>National Tax Journal</a:t>
            </a:r>
            <a:r>
              <a:rPr lang="en-US" sz="2000" dirty="0"/>
              <a:t>, </a:t>
            </a:r>
            <a:r>
              <a:rPr lang="en-US" sz="2000" i="1" dirty="0"/>
              <a:t>57</a:t>
            </a:r>
            <a:r>
              <a:rPr lang="en-US" sz="2000" dirty="0"/>
              <a:t>(3), 571-588.</a:t>
            </a:r>
          </a:p>
          <a:p>
            <a:pPr lvl="1"/>
            <a:r>
              <a:rPr lang="en-US" sz="2000" dirty="0" err="1"/>
              <a:t>Gronberg</a:t>
            </a:r>
            <a:r>
              <a:rPr lang="en-US" sz="2000" dirty="0"/>
              <a:t>, T. J., Jansen, D. W., &amp; Taylor, L. L. (2012). The relative efficiency of charter schools: A cost frontier approach. </a:t>
            </a:r>
            <a:r>
              <a:rPr lang="en-US" sz="2000" i="1" dirty="0"/>
              <a:t>Economics of Education Review</a:t>
            </a:r>
            <a:r>
              <a:rPr lang="en-US" sz="2000" dirty="0"/>
              <a:t>, </a:t>
            </a:r>
            <a:r>
              <a:rPr lang="en-US" sz="2000" i="1" dirty="0"/>
              <a:t>31</a:t>
            </a:r>
            <a:r>
              <a:rPr lang="en-US" sz="2000" dirty="0"/>
              <a:t>(2), 302-317.</a:t>
            </a:r>
          </a:p>
          <a:p>
            <a:pPr marL="457200" lvl="1" indent="0">
              <a:buNone/>
            </a:pPr>
            <a:endParaRPr lang="en-US" dirty="0"/>
          </a:p>
        </p:txBody>
      </p:sp>
    </p:spTree>
    <p:extLst>
      <p:ext uri="{BB962C8B-B14F-4D97-AF65-F5344CB8AC3E}">
        <p14:creationId xmlns:p14="http://schemas.microsoft.com/office/powerpoint/2010/main" val="3198343259"/>
      </p:ext>
    </p:extLst>
  </p:cSld>
  <p:clrMapOvr>
    <a:masterClrMapping/>
  </p:clrMapOvr>
</p:sld>
</file>

<file path=ppt/theme/theme1.xml><?xml version="1.0" encoding="utf-8"?>
<a:theme xmlns:a="http://schemas.openxmlformats.org/drawingml/2006/main" name="AI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R" id="{279033FC-0A3A-4DA0-A09D-1D55E9CC262F}" vid="{8433104E-45D4-44B8-BC0F-65F252F4C1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AIR</Template>
  <TotalTime>15660</TotalTime>
  <Words>5449</Words>
  <Application>Microsoft Office PowerPoint</Application>
  <PresentationFormat>Widescreen</PresentationFormat>
  <Paragraphs>409</Paragraphs>
  <Slides>79</Slides>
  <Notes>4</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79</vt:i4>
      </vt:variant>
    </vt:vector>
  </HeadingPairs>
  <TitlesOfParts>
    <vt:vector size="87" baseType="lpstr">
      <vt:lpstr>Aptos Narrow</vt:lpstr>
      <vt:lpstr>Arial</vt:lpstr>
      <vt:lpstr>Calibri</vt:lpstr>
      <vt:lpstr>Calibri Light</vt:lpstr>
      <vt:lpstr>Georgia</vt:lpstr>
      <vt:lpstr>Helvetica</vt:lpstr>
      <vt:lpstr>Times New Roman</vt:lpstr>
      <vt:lpstr>AIR</vt:lpstr>
      <vt:lpstr>School Finance 101 2023 Version</vt:lpstr>
      <vt:lpstr>Overview</vt:lpstr>
      <vt:lpstr>Current Status &amp; Trends</vt:lpstr>
      <vt:lpstr>According to a Recent TB Fordham Institute Report https://fordhaminstitute.org/national/research/think-again-education-funding-america-still-unequal </vt:lpstr>
      <vt:lpstr>Indicators of State School Finance Systems</vt:lpstr>
      <vt:lpstr>How hard are states trying? </vt:lpstr>
      <vt:lpstr>How Hard are States Trying?</vt:lpstr>
      <vt:lpstr>How Has Spending Changed over Time?</vt:lpstr>
      <vt:lpstr>Spending Differences between Low &amp; High Poverty Districts (in same metro)</vt:lpstr>
      <vt:lpstr>Overall &amp; Within State Progressiveness by Race &amp; Poverty</vt:lpstr>
      <vt:lpstr>New Jersey Spending Progressiveness</vt:lpstr>
      <vt:lpstr>Massachusetts Spending Progressiveness</vt:lpstr>
      <vt:lpstr>Connecticut Spending Progressiveness</vt:lpstr>
      <vt:lpstr>Equity Dumpster Fire States (Progressiveness)</vt:lpstr>
      <vt:lpstr>Equal Opportunity to Achieve a Common Outcome</vt:lpstr>
      <vt:lpstr>% of Kids in District Below *Adequate Funding</vt:lpstr>
      <vt:lpstr>Equal Educational Opportunity </vt:lpstr>
      <vt:lpstr>On the “subjectivity” of “adequacy”</vt:lpstr>
      <vt:lpstr>Arizona Close Up</vt:lpstr>
      <vt:lpstr>Arizona K12 Education Effort over Time</vt:lpstr>
      <vt:lpstr>Low Effort Leads to Low Spending</vt:lpstr>
      <vt:lpstr>Leading to low staffing ratios &amp; low wages</vt:lpstr>
      <vt:lpstr>Leading to low staffing ratios &amp; low wages</vt:lpstr>
      <vt:lpstr>Not much available in admin spending to cut!</vt:lpstr>
      <vt:lpstr>AZ has created a dispersed delivery system Running two systems in the same space costs more, not less!</vt:lpstr>
      <vt:lpstr>Most AZ children attend districts with funding less than adequate to meet national average outcomes And most AZ districts perform as expected under those circumstances!</vt:lpstr>
      <vt:lpstr>National Assessments (Math)</vt:lpstr>
      <vt:lpstr>National Assessments (Reading)</vt:lpstr>
      <vt:lpstr>Toward a Common Understanding</vt:lpstr>
      <vt:lpstr>Statement of Common Principles</vt:lpstr>
      <vt:lpstr>Statement of Common Principles</vt:lpstr>
      <vt:lpstr>Statement of Common Principles</vt:lpstr>
      <vt:lpstr>Statement of Common Principles</vt:lpstr>
      <vt:lpstr>Goals of School Finance Systems</vt:lpstr>
      <vt:lpstr>Basic Principles of “Costs” &amp; “Equal Opportunity”</vt:lpstr>
      <vt:lpstr>Unifying concepts &amp; methods</vt:lpstr>
      <vt:lpstr>Using SFID &amp; NECM to Inform Legislation &amp; Litigation</vt:lpstr>
      <vt:lpstr>Indicators of State School Finance Systems</vt:lpstr>
      <vt:lpstr>Let’s Explore “Equal Opportunity” &amp; Adequacy</vt:lpstr>
      <vt:lpstr>Context</vt:lpstr>
      <vt:lpstr>Exploring Adequacy &amp; Equal Opportunity</vt:lpstr>
      <vt:lpstr>Using SFID Data Viz to inform Advocacy &amp; Litigation</vt:lpstr>
      <vt:lpstr>Using SFID Data Viz to inform Advocacy &amp; Litigation</vt:lpstr>
      <vt:lpstr>Using SFID Data Viz to inform Advocacy &amp; Litigation</vt:lpstr>
      <vt:lpstr>Using SFID Data Viz to inform Advocacy &amp; Litigation</vt:lpstr>
      <vt:lpstr>More Examples</vt:lpstr>
      <vt:lpstr>More Examples</vt:lpstr>
      <vt:lpstr>More Examples</vt:lpstr>
      <vt:lpstr>More Examples</vt:lpstr>
      <vt:lpstr>Clarifying causes, responsibility &amp; remedy</vt:lpstr>
      <vt:lpstr>How is effort related to “equal opportunity?”</vt:lpstr>
      <vt:lpstr>Connecting the dots between funding &amp; “real resources”</vt:lpstr>
      <vt:lpstr>PowerPoint Presentation</vt:lpstr>
      <vt:lpstr>PowerPoint Presentation</vt:lpstr>
      <vt:lpstr>State Specific Reporting with NECM</vt:lpstr>
      <vt:lpstr>Recent State Reports using NECM Data</vt:lpstr>
      <vt:lpstr>New Jersey: Comparing current formula versus predicted costs from NECM (at high outcomes)</vt:lpstr>
      <vt:lpstr>New Jersey: Comparing current formula versus predicted costs from NECM (at high outcomes)</vt:lpstr>
      <vt:lpstr>New Jersey: Comparing current formula weights versus predicted weights from NECM</vt:lpstr>
      <vt:lpstr>New York: Comparing current formula versus predicted costs from NECM (at high outcomes)</vt:lpstr>
      <vt:lpstr>New York: Comparing current formula versus predicted costs from NECM (at high outcomes)</vt:lpstr>
      <vt:lpstr>Missouri: Comparing current formula versus predicted costs from NECM (at high outcomes)</vt:lpstr>
      <vt:lpstr>Missouri: Comparing current formula weights versus predicted weights from NECM</vt:lpstr>
      <vt:lpstr>Conducting State Specific Analyses</vt:lpstr>
      <vt:lpstr>General Framework for Informing Funding Formulas</vt:lpstr>
      <vt:lpstr>From related work in Vermont (2018)</vt:lpstr>
      <vt:lpstr>More Basics</vt:lpstr>
      <vt:lpstr>Research to Policy / State Financing Models</vt:lpstr>
      <vt:lpstr>New Hampshire Simulation</vt:lpstr>
      <vt:lpstr>Recent Applications of Cost Modeling </vt:lpstr>
      <vt:lpstr>Summing it all up!</vt:lpstr>
      <vt:lpstr>Summary</vt:lpstr>
      <vt:lpstr>Summary</vt:lpstr>
      <vt:lpstr>Extra Stuff</vt:lpstr>
      <vt:lpstr>Maryland Kirwan/Blueprint</vt:lpstr>
      <vt:lpstr>Illinois “Evidence Based” Model</vt:lpstr>
      <vt:lpstr>Alternative Cost Model Estimates   Vermont &amp; Connecticut</vt:lpstr>
      <vt:lpstr>Kansas</vt:lpstr>
      <vt:lpstr>Selected Peer Reviewed Cost Modeling Studies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Bruce Baker</dc:creator>
  <cp:lastModifiedBy>Bruce Baker</cp:lastModifiedBy>
  <cp:revision>124</cp:revision>
  <dcterms:created xsi:type="dcterms:W3CDTF">2022-06-08T13:05:53Z</dcterms:created>
  <dcterms:modified xsi:type="dcterms:W3CDTF">2024-05-14T15:45:32Z</dcterms:modified>
</cp:coreProperties>
</file>