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2" r:id="rId2"/>
    <p:sldId id="283" r:id="rId3"/>
    <p:sldId id="331" r:id="rId4"/>
    <p:sldId id="530" r:id="rId5"/>
    <p:sldId id="2145706106" r:id="rId6"/>
    <p:sldId id="2145706066" r:id="rId7"/>
    <p:sldId id="2145706182" r:id="rId8"/>
    <p:sldId id="2145706088" r:id="rId9"/>
    <p:sldId id="435" r:id="rId10"/>
    <p:sldId id="436" r:id="rId11"/>
    <p:sldId id="277" r:id="rId12"/>
    <p:sldId id="279" r:id="rId13"/>
    <p:sldId id="2145706089" r:id="rId14"/>
    <p:sldId id="263" r:id="rId15"/>
  </p:sldIdLst>
  <p:sldSz cx="12192000" cy="6858000"/>
  <p:notesSz cx="6858000" cy="9144000"/>
  <p:defaultTextStyle>
    <a:defPPr>
      <a:defRPr lang="en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D9D9D9"/>
    <a:srgbClr val="B01825"/>
    <a:srgbClr val="027DC3"/>
    <a:srgbClr val="1D3569"/>
    <a:srgbClr val="CA35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1"/>
    <p:restoredTop sz="94686"/>
  </p:normalViewPr>
  <p:slideViewPr>
    <p:cSldViewPr snapToGrid="0" showGuides="1">
      <p:cViewPr varScale="1">
        <p:scale>
          <a:sx n="107" d="100"/>
          <a:sy n="107" d="100"/>
        </p:scale>
        <p:origin x="714" y="114"/>
      </p:cViewPr>
      <p:guideLst>
        <p:guide orient="horz" pos="2160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40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1A4646-FCDB-C1AC-C111-F3F938F6C8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BAA29-FEF9-E430-11E5-80EAEED23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B2D41-70C5-C346-A1B5-3DFD951F8477}" type="datetimeFigureOut">
              <a:rPr lang="en-CO" smtClean="0"/>
              <a:t>10/27/2024</a:t>
            </a:fld>
            <a:endParaRPr lang="en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3C96FB-53A0-126D-AF28-50FD7F3976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2BBFE-4CC4-733B-812D-7FC8C58A07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7A92B-047F-2742-9EA8-2E695B709EB0}" type="slidenum">
              <a:rPr lang="en-CO" smtClean="0"/>
              <a:t>‹#›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627170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2AE95-244A-7842-9997-3578B891FE95}" type="datetimeFigureOut">
              <a:rPr lang="en-CO" smtClean="0"/>
              <a:t>10/27/2024</a:t>
            </a:fld>
            <a:endParaRPr lang="en-C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01F51-3AF5-0141-B104-D52F6BB414B5}" type="slidenum">
              <a:rPr lang="en-CO" smtClean="0"/>
              <a:t>‹#›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168519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school finance systems should be designed to enable local public schools to provide the programs and services needed for all children – whatever their backgrounds – wherever they attend school – to have equal opportunity to achieve adequate educational outcomes! </a:t>
            </a:r>
          </a:p>
          <a:p>
            <a:endParaRPr lang="en-US" dirty="0"/>
          </a:p>
          <a:p>
            <a:r>
              <a:rPr lang="en-US" dirty="0"/>
              <a:t>That unified framing can and should serve as a substitute for older conceptions of things like “horizontal” and “vertical” equity, which are problematic in a number of ways – especially when attempting to frame legal arguments. </a:t>
            </a:r>
          </a:p>
          <a:p>
            <a:endParaRPr lang="en-US" dirty="0"/>
          </a:p>
          <a:p>
            <a:r>
              <a:rPr lang="en-US" dirty="0"/>
              <a:t>The treatment, per se, is the expectation for all children that they have equitable access to outcome goals. Ideally, those outcome goals are adequate – though equal opportunity can be maintained even if the outcomes are not adequate. </a:t>
            </a:r>
          </a:p>
          <a:p>
            <a:endParaRPr lang="en-US" dirty="0"/>
          </a:p>
          <a:p>
            <a:r>
              <a:rPr lang="en-US" dirty="0"/>
              <a:t>Under this framework, all children are similarly situated (with respect to outcome expectations), but require different resources to have equal opportunity to succeed. </a:t>
            </a:r>
          </a:p>
          <a:p>
            <a:endParaRPr lang="en-US" dirty="0"/>
          </a:p>
          <a:p>
            <a:r>
              <a:rPr lang="en-US" dirty="0"/>
              <a:t>Failing to calibrate state school finance systems to provide equal opportunity to succeed on outcome standards set by the state is inherently unfair. </a:t>
            </a:r>
          </a:p>
          <a:p>
            <a:endParaRPr lang="en-US" dirty="0"/>
          </a:p>
          <a:p>
            <a:r>
              <a:rPr lang="en-US" dirty="0"/>
              <a:t>Recall when pundits were arguing that schools/districts with fewer resources just needed to be like the Oakland Athletics in the film/book Moneyball. They always failed to mention the book’s subtitle: The art of winning an unfair game. </a:t>
            </a:r>
          </a:p>
          <a:p>
            <a:endParaRPr lang="en-US" dirty="0"/>
          </a:p>
          <a:p>
            <a:r>
              <a:rPr lang="en-US" dirty="0"/>
              <a:t>It’s fine for baseball to be unfair, but not our children’s education.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34D89-2683-46A8-B119-D63783D712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(added from Insert tab, Header &amp; Footer icon, Fixed Date and time)  1/23/2018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Presentation Title (added from Insert tab, Header &amp; Footer icon)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DC83E-89B8-4806-9A94-7D2BAA520DC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74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/>
              <a:t>Bruce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(added from Insert tab, Header &amp; Footer icon, Fixed Date and time)  1/23/2018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Presentation Title (added from Insert tab, Header &amp; Footer icon)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DC83E-89B8-4806-9A94-7D2BAA520DC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2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in a red shirt&#10;&#10;Description automatically generated">
            <a:extLst>
              <a:ext uri="{FF2B5EF4-FFF2-40B4-BE49-F238E27FC236}">
                <a16:creationId xmlns:a16="http://schemas.microsoft.com/office/drawing/2014/main" id="{6503A0D5-0D48-A0ED-767B-3C8C0B8106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16379E-24C0-D738-BFC5-9445AC7D5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7FA2472-2828-39F6-2465-AA9EAC71FE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59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ild in a red shirt&#10;&#10;Description automatically generated">
            <a:extLst>
              <a:ext uri="{FF2B5EF4-FFF2-40B4-BE49-F238E27FC236}">
                <a16:creationId xmlns:a16="http://schemas.microsoft.com/office/drawing/2014/main" id="{CF80C5DE-D234-6494-8275-B7FB9558A2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03DD732-AA66-3BAE-1A92-7FD587D08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16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D824C8A-255E-EDB1-6A46-77720B7F7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49E219-A138-06A3-42B6-3B4A062C83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534152" y="2840518"/>
            <a:ext cx="5034862" cy="2688554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3417A4B-8E9F-2B33-8913-356967FE2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3D89A4-0722-E011-A2F2-E0CB830F2C1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3" y="2840518"/>
            <a:ext cx="5034862" cy="2688554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62C7A-AC0F-B743-7E70-00C8019D8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9A113E-D33D-83BC-A1A2-6D77533AF8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8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+ Conten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97CF0FF-061F-FAD8-4199-49D69C88BC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729F727-922E-7B91-16EA-24FDD5050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6" y="1328928"/>
            <a:ext cx="5034856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A7AACF91-4639-16F4-E908-CE0FEE599EE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34152" y="1328929"/>
            <a:ext cx="5034862" cy="4008882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CO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0B57E87-9188-DAA8-C243-D5C2757AF4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34152" y="5417812"/>
            <a:ext cx="3702048" cy="180348"/>
          </a:xfrm>
        </p:spPr>
        <p:txBody>
          <a:bodyPr anchor="ctr">
            <a:normAutofit/>
          </a:bodyPr>
          <a:lstStyle>
            <a:lvl1pPr marL="0" indent="0">
              <a:buNone/>
              <a:defRPr sz="750" b="0" i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97335-D462-DBDA-EEF1-9E939B3F8B3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2983" y="2840518"/>
            <a:ext cx="5034862" cy="2757642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98BFF-FD50-A78A-F97F-82BB5A0CA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4AA84C2-4AD3-3F17-5A0C-7D36B68DE7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1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AFCFB77-4199-47D3-4F3F-A0C3388B7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23B2DA7-F85D-090E-E7B1-7DFE74AD3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BF10F3-81EA-63E7-1E26-668BA5F0ACF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2984" y="3898154"/>
            <a:ext cx="5034852" cy="1630918"/>
          </a:xfrm>
        </p:spPr>
        <p:txBody>
          <a:bodyPr lIns="0">
            <a:noAutofit/>
          </a:bodyPr>
          <a:lstStyle>
            <a:lvl1pPr marL="285750" indent="-28575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2pPr>
            <a:lvl3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3pPr>
            <a:lvl4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4pPr>
            <a:lvl5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60CF719-3A50-BEB0-9A71-9B15A9E775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4018" y="2671803"/>
            <a:ext cx="5046486" cy="822590"/>
          </a:xfrm>
        </p:spPr>
        <p:txBody>
          <a:bodyPr lIns="0" bIns="0" anchor="b">
            <a:noAutofit/>
          </a:bodyPr>
          <a:lstStyle>
            <a:lvl1pPr marL="0" indent="0">
              <a:buNone/>
              <a:defRPr lang="en-US" sz="2200" b="1" i="0" kern="1200" dirty="0" smtClean="0">
                <a:solidFill>
                  <a:srgbClr val="027DC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  <a:endParaRPr lang="es-ES_tradnl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6F7A0D2-126C-7790-72BE-36C1CB3A0C3F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540464" y="3898154"/>
            <a:ext cx="5034852" cy="1630918"/>
          </a:xfrm>
        </p:spPr>
        <p:txBody>
          <a:bodyPr lIns="0">
            <a:noAutofit/>
          </a:bodyPr>
          <a:lstStyle>
            <a:lvl1pPr marL="285750" indent="-28575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2pPr>
            <a:lvl3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3pPr>
            <a:lvl4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4pPr>
            <a:lvl5pPr>
              <a:buFont typeface="Wingdings" pitchFamily="2" charset="2"/>
              <a:buChar char="§"/>
              <a:defRPr>
                <a:solidFill>
                  <a:srgbClr val="0080C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E6D80A2-1005-8F71-2BCF-BFB51F2DF7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31498" y="2662718"/>
            <a:ext cx="5046486" cy="822590"/>
          </a:xfrm>
        </p:spPr>
        <p:txBody>
          <a:bodyPr lIns="0" bIns="0" anchor="b">
            <a:noAutofit/>
          </a:bodyPr>
          <a:lstStyle>
            <a:lvl1pPr marL="0" indent="0">
              <a:buNone/>
              <a:defRPr lang="en-US" sz="2200" b="1" i="0" kern="1200" dirty="0" smtClean="0">
                <a:solidFill>
                  <a:srgbClr val="027DC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  <a:endParaRPr lang="es-ES_tradnl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CC2031-42D7-400D-043C-097FE8610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9A793E1-1905-A0F4-E6F4-6421288549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7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E4CAE5F-1ABA-9CDF-218B-2B1CE46C0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9F241F3-991D-F152-EA92-39281E40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5682303" cy="3954272"/>
          </a:xfrm>
        </p:spPr>
        <p:txBody>
          <a:bodyPr anchor="b">
            <a:normAutofit/>
          </a:bodyPr>
          <a:lstStyle>
            <a:lvl1pPr>
              <a:defRPr sz="3600" b="1" i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2E2A668-FC4C-F66F-AF1E-E07C49119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983" y="5438775"/>
            <a:ext cx="5682303" cy="365125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1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0D83FB-66A9-C871-945D-C308D1ED8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86B107A-2C7D-CD0D-F705-8E7E80BD7AC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06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ext + Conten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184F09A-A940-A07C-7872-8DB0D03A4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D1A9BED-8A1D-3066-BFEB-2E90E5F56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8C984FF-EABC-3C73-2677-4E3DF0BA7A4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3" y="2840518"/>
            <a:ext cx="5034862" cy="2760182"/>
          </a:xfrm>
        </p:spPr>
        <p:txBody>
          <a:bodyPr>
            <a:normAutofit/>
          </a:bodyPr>
          <a:lstStyle>
            <a:lvl1pPr marL="228600" indent="-228600">
              <a:buClr>
                <a:srgbClr val="CA3548"/>
              </a:buClr>
              <a:buFont typeface="Courier New" panose="02070309020205020404" pitchFamily="49" charset="0"/>
              <a:buChar char="o"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1540638-A623-A285-EFED-41808D0DB5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34157" y="2840518"/>
            <a:ext cx="5034862" cy="2508198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O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AE5D644-7683-784E-5C0C-9887A83CAC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34158" y="5420352"/>
            <a:ext cx="3702042" cy="180348"/>
          </a:xfrm>
        </p:spPr>
        <p:txBody>
          <a:bodyPr anchor="ctr">
            <a:normAutofit/>
          </a:bodyPr>
          <a:lstStyle>
            <a:lvl1pPr marL="0" indent="0">
              <a:buNone/>
              <a:defRPr sz="750" b="0" i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B536D-25D7-2323-14DE-7C11B590E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E91DF6D-BAA4-72F9-A397-7ADD02CE1B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1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C634B87-44AD-187F-F76B-35D16EF28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6DA1471F-3565-14CF-87AC-8AFB61114E6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983" y="2824163"/>
            <a:ext cx="10946716" cy="2513636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1D356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C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F241F3-991D-F152-EA92-39281E40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85" y="1328928"/>
            <a:ext cx="10946029" cy="822591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CA354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2E2A668-FC4C-F66F-AF1E-E07C49119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983" y="5420352"/>
            <a:ext cx="10946031" cy="180348"/>
          </a:xfrm>
        </p:spPr>
        <p:txBody>
          <a:bodyPr anchor="ctr">
            <a:normAutofit/>
          </a:bodyPr>
          <a:lstStyle>
            <a:lvl1pPr marL="0" indent="0">
              <a:buNone/>
              <a:defRPr sz="750" b="0" i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3789257-4B76-8F38-E0E6-D5BD8E386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4" y="620776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B239827-4FF0-6A4C-A32C-4CF41487B0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34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0A2FD437-F2C4-A622-C3C4-7EC2050D5D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6FB0720-9C39-9860-A695-C66E14BB3D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4191FCF-5C7C-EBED-1F9F-79947582CA8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79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33C7-948D-40CD-A021-ED995734E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F40D742-9EC6-4B68-B1E0-EBF7A06D8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35BA-C4A2-4EB7-BF75-EB94C93DCA92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BB7AC95-9740-45EE-A3AF-35534E6F9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67C4489-0AE3-4B5E-BD3F-47834D4B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3CB14-1212-41BD-A0B1-0D209ED0F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09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2F4B4A-6132-5A22-4D06-8B5AF7D9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9DE00-E6D0-2FD2-2341-02ECEB328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8178F-9556-D271-6FEB-B15C61919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E429E5-3391-2F49-B520-FCA092358AB1}" type="datetime1">
              <a:rPr lang="en-US" smtClean="0"/>
              <a:t>10/27/2024</a:t>
            </a:fld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BFF5D-1895-EBF7-96D9-B151679178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11215" y="6356350"/>
            <a:ext cx="3695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2F16716-AD63-934C-8326-853CEBAA26FF}" type="slidenum">
              <a:rPr lang="en-CO" smtClean="0"/>
              <a:pPr/>
              <a:t>‹#›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39654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1" r:id="rId3"/>
    <p:sldLayoutId id="2147483653" r:id="rId4"/>
    <p:sldLayoutId id="2147483654" r:id="rId5"/>
    <p:sldLayoutId id="2147483658" r:id="rId6"/>
    <p:sldLayoutId id="2147483652" r:id="rId7"/>
    <p:sldLayoutId id="2147483657" r:id="rId8"/>
    <p:sldLayoutId id="2147483656" r:id="rId9"/>
    <p:sldLayoutId id="2147483661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CA354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b="1" i="0" kern="1200">
          <a:solidFill>
            <a:srgbClr val="027DC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A3548"/>
        </a:buClr>
        <a:buFont typeface="Courier New" panose="02070309020205020404" pitchFamily="49" charset="0"/>
        <a:buChar char="o"/>
        <a:defRPr sz="2000" b="0" i="0" kern="1200">
          <a:solidFill>
            <a:srgbClr val="1D3569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50" b="0" i="1" kern="1200">
          <a:solidFill>
            <a:schemeClr val="bg1">
              <a:lumMod val="7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rgbClr val="027DC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79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F78183E-39BD-3AB7-6661-1134368E2640}"/>
              </a:ext>
            </a:extLst>
          </p:cNvPr>
          <p:cNvSpPr txBox="1">
            <a:spLocks/>
          </p:cNvSpPr>
          <p:nvPr/>
        </p:nvSpPr>
        <p:spPr>
          <a:xfrm>
            <a:off x="6183947" y="4091305"/>
            <a:ext cx="4556201" cy="102933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Educational Adequacy</a:t>
            </a:r>
            <a:endParaRPr lang="en-CO" b="1" dirty="0">
              <a:solidFill>
                <a:srgbClr val="027DC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27DC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Equal Educational Opportunity</a:t>
            </a:r>
            <a:endParaRPr lang="en-CO" b="1" dirty="0">
              <a:solidFill>
                <a:srgbClr val="027DC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91EA83-89EC-1DD1-3E26-39FF68D35A11}"/>
              </a:ext>
            </a:extLst>
          </p:cNvPr>
          <p:cNvSpPr/>
          <p:nvPr/>
        </p:nvSpPr>
        <p:spPr>
          <a:xfrm>
            <a:off x="6095999" y="3444639"/>
            <a:ext cx="4488873" cy="548460"/>
          </a:xfrm>
          <a:prstGeom prst="rect">
            <a:avLst/>
          </a:prstGeom>
          <a:solidFill>
            <a:srgbClr val="B018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Education Outcome Goals</a:t>
            </a:r>
            <a:endParaRPr lang="en-CO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D4E5ED-F23D-50B3-025F-3F96CC63D368}"/>
              </a:ext>
            </a:extLst>
          </p:cNvPr>
          <p:cNvSpPr/>
          <p:nvPr/>
        </p:nvSpPr>
        <p:spPr>
          <a:xfrm>
            <a:off x="6096001" y="2800720"/>
            <a:ext cx="5217744" cy="543490"/>
          </a:xfrm>
          <a:prstGeom prst="rect">
            <a:avLst/>
          </a:prstGeom>
          <a:solidFill>
            <a:srgbClr val="027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CO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6A3961-68DC-383C-A25E-D2BCA0247533}"/>
              </a:ext>
            </a:extLst>
          </p:cNvPr>
          <p:cNvSpPr txBox="1">
            <a:spLocks/>
          </p:cNvSpPr>
          <p:nvPr/>
        </p:nvSpPr>
        <p:spPr>
          <a:xfrm>
            <a:off x="6275069" y="2807370"/>
            <a:ext cx="5038675" cy="536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Modeling the Costs of</a:t>
            </a:r>
            <a:endParaRPr lang="en-CO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9BB33D8-29A5-1040-2485-CD6520276F5A}"/>
              </a:ext>
            </a:extLst>
          </p:cNvPr>
          <p:cNvSpPr txBox="1">
            <a:spLocks/>
          </p:cNvSpPr>
          <p:nvPr/>
        </p:nvSpPr>
        <p:spPr>
          <a:xfrm>
            <a:off x="6275070" y="3453628"/>
            <a:ext cx="4112514" cy="539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93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8268-E5EA-4DDF-963C-252230942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School Finance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9019-1D33-4490-A115-FC7503B0586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2" y="2581835"/>
            <a:ext cx="5473017" cy="327211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goal of school finance systems is to provide all children, regardless of where they live or attend school, </a:t>
            </a:r>
            <a:r>
              <a:rPr lang="en-US" b="1" i="1" dirty="0">
                <a:solidFill>
                  <a:schemeClr val="accent2"/>
                </a:solidFill>
              </a:rPr>
              <a:t>equal opportunity to achieve common, adequate outcome goals</a:t>
            </a:r>
          </a:p>
          <a:p>
            <a:pPr lvl="1"/>
            <a:r>
              <a:rPr lang="en-US" dirty="0"/>
              <a:t>Providing equal educational opportunity toward common goals costs different amounts in different settings, and across children (individually and collectively) by needs and contexts </a:t>
            </a:r>
          </a:p>
          <a:p>
            <a:pPr lvl="1"/>
            <a:r>
              <a:rPr lang="en-US" sz="2000" dirty="0"/>
              <a:t>In the U.S., State accountability systems set common goals - rate, rank and evaluate schools on whether they meet those goals</a:t>
            </a:r>
          </a:p>
          <a:p>
            <a:pPr lvl="1"/>
            <a:r>
              <a:rPr lang="en-US" sz="2000" dirty="0"/>
              <a:t>A fair system requires funding sufficient to provide equal opportunity to meet these goals (which are often used for articulating constitutional rights)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1EA50-C73A-003F-7CFA-C89AC4E2E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184" y="2590493"/>
            <a:ext cx="1773922" cy="253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C15ABE-27EE-F603-15E0-098DA8A60A34}"/>
              </a:ext>
            </a:extLst>
          </p:cNvPr>
          <p:cNvSpPr txBox="1"/>
          <p:nvPr/>
        </p:nvSpPr>
        <p:spPr>
          <a:xfrm>
            <a:off x="9430853" y="2590493"/>
            <a:ext cx="24852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14 </a:t>
            </a:r>
            <a:r>
              <a:rPr lang="en-US" sz="1600" dirty="0"/>
              <a:t>Conceptions of Equity and Adequacy in School Finance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496D0F-914F-EA86-DD78-F707B3E72DB8}"/>
              </a:ext>
            </a:extLst>
          </p:cNvPr>
          <p:cNvSpPr txBox="1"/>
          <p:nvPr/>
        </p:nvSpPr>
        <p:spPr>
          <a:xfrm>
            <a:off x="9657355" y="3633119"/>
            <a:ext cx="2258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16 </a:t>
            </a:r>
            <a:r>
              <a:rPr lang="en-US" sz="1600" dirty="0"/>
              <a:t>Measurement of Cost Differentials </a:t>
            </a:r>
          </a:p>
        </p:txBody>
      </p:sp>
    </p:spTree>
    <p:extLst>
      <p:ext uri="{BB962C8B-B14F-4D97-AF65-F5344CB8AC3E}">
        <p14:creationId xmlns:p14="http://schemas.microsoft.com/office/powerpoint/2010/main" val="386481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A50D-0FDF-24A2-CF5D-931FAB9D7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Basic Principles of “Costs” &amp; “Equal Opportunity”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8C0F0-5CF5-FF3C-D068-2C84237A50A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2" y="2590853"/>
            <a:ext cx="5700101" cy="350514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It costs more to achieve higher than lower outcomes </a:t>
            </a:r>
          </a:p>
          <a:p>
            <a:pPr lvl="1"/>
            <a:r>
              <a:rPr lang="en-US" dirty="0"/>
              <a:t>All else equal, the per pupil spending required to achieve higher, and broader outcome goals is higher than the per pupil spending required to achieve narrower and/or lower goals</a:t>
            </a:r>
          </a:p>
          <a:p>
            <a:r>
              <a:rPr lang="en-US" dirty="0"/>
              <a:t>It costs more to achieve the same outcomes with some children than others</a:t>
            </a:r>
          </a:p>
          <a:p>
            <a:pPr lvl="1"/>
            <a:r>
              <a:rPr lang="en-US" dirty="0"/>
              <a:t>Collective, social context effects (poverty)</a:t>
            </a:r>
          </a:p>
          <a:p>
            <a:pPr lvl="1"/>
            <a:r>
              <a:rPr lang="en-US" dirty="0"/>
              <a:t>Specific student needs (ELL, Disability)</a:t>
            </a:r>
          </a:p>
          <a:p>
            <a:r>
              <a:rPr lang="en-US" dirty="0"/>
              <a:t>It costs more to achieve the same outcomes with some children than others in some settings than others</a:t>
            </a:r>
          </a:p>
          <a:p>
            <a:pPr lvl="1"/>
            <a:r>
              <a:rPr lang="en-US" dirty="0"/>
              <a:t>Economies of Scale – Small, sparsely populated remote school districts</a:t>
            </a:r>
          </a:p>
          <a:p>
            <a:pPr lvl="1"/>
            <a:r>
              <a:rPr lang="en-US" dirty="0"/>
              <a:t>Regional variations in the competitiveness of wages (labor market effects)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ED6124-CFD1-422F-636D-7414E9FCD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492" y="2556910"/>
            <a:ext cx="1435623" cy="2050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0DD770-A5F0-F4D4-282F-9D26D1C9CCBC}"/>
              </a:ext>
            </a:extLst>
          </p:cNvPr>
          <p:cNvSpPr txBox="1"/>
          <p:nvPr/>
        </p:nvSpPr>
        <p:spPr>
          <a:xfrm>
            <a:off x="8241524" y="2505137"/>
            <a:ext cx="1371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16 </a:t>
            </a:r>
            <a:r>
              <a:rPr lang="en-US" sz="1600" dirty="0"/>
              <a:t>Measurement of Cost Differentials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BFFED6-BB61-3779-34CB-DFB3D7918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515" y="3815438"/>
            <a:ext cx="1371600" cy="2157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D7EBF0-44FE-F696-A41D-DE0DCCB29E28}"/>
              </a:ext>
            </a:extLst>
          </p:cNvPr>
          <p:cNvSpPr txBox="1"/>
          <p:nvPr/>
        </p:nvSpPr>
        <p:spPr>
          <a:xfrm>
            <a:off x="9855398" y="3678237"/>
            <a:ext cx="161942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8</a:t>
            </a:r>
            <a:r>
              <a:rPr lang="en-US" sz="1600" dirty="0"/>
              <a:t> </a:t>
            </a:r>
          </a:p>
          <a:p>
            <a:pPr algn="r"/>
            <a:r>
              <a:rPr lang="en-US" sz="1600" dirty="0"/>
              <a:t>Performance Standards and Educational Cost Indexes: You Can't Have One Without the Other</a:t>
            </a:r>
          </a:p>
        </p:txBody>
      </p:sp>
    </p:spTree>
    <p:extLst>
      <p:ext uri="{BB962C8B-B14F-4D97-AF65-F5344CB8AC3E}">
        <p14:creationId xmlns:p14="http://schemas.microsoft.com/office/powerpoint/2010/main" val="110198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90F7F-418F-58AE-A867-F2A88B4C6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U.S. School Finance Indicators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D806D-FB4B-AE12-A41B-DC8EE68067A5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5" y="2767132"/>
            <a:ext cx="6019864" cy="30761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Adequacy </a:t>
            </a:r>
          </a:p>
          <a:p>
            <a:pPr lvl="1"/>
            <a:r>
              <a:rPr lang="en-US" dirty="0"/>
              <a:t>Funding with respect to (cost of achieving) Outcome Benchmark</a:t>
            </a:r>
          </a:p>
          <a:p>
            <a:r>
              <a:rPr lang="en-US" dirty="0"/>
              <a:t>Equal Opportunity </a:t>
            </a:r>
          </a:p>
          <a:p>
            <a:pPr lvl="1"/>
            <a:r>
              <a:rPr lang="en-US" dirty="0"/>
              <a:t>within states to achieve common outcomes across contexts by race &amp; poverty</a:t>
            </a:r>
          </a:p>
          <a:p>
            <a:r>
              <a:rPr lang="en-US" dirty="0"/>
              <a:t>Effort</a:t>
            </a:r>
          </a:p>
          <a:p>
            <a:pPr lvl="1"/>
            <a:r>
              <a:rPr lang="en-US" dirty="0"/>
              <a:t>Share of state capacity spent on k-12 education, where capacity is measured  by: GDP-State and Aggregate Personal Income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68D2ED-5365-88B2-13B6-3BCE9EE61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041" y="2698376"/>
            <a:ext cx="2320163" cy="3002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761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8E2D5-F66F-459D-9C2C-D743B08C957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400" b="1" dirty="0"/>
              <a:t>Outcome Oriented </a:t>
            </a:r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Evaluate aggregated spending per-student as a function of student outcomes and several cost factors including needs, labor price levels, scale of operations and other institutional characteristics. [Education Cost Function Analysis (Duncombe &amp; Yinger, 2011; Levin et al., 2022)]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24192-FB51-4A70-9E2B-C4E55EAF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cs typeface="Times New Roman"/>
              </a:rPr>
              <a:t>Cost analysis methodologies</a:t>
            </a:r>
            <a:endParaRPr lang="en-US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3CA91D-30AF-6938-F32A-7B55D24B1802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400" b="1" dirty="0"/>
              <a:t>Input Oriented </a:t>
            </a:r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Determine the personnel and non-personnel resources and corresponding costs associated with the educational services used to generate student outcomes. [Ingredients Method (Levin et al., 2018; Baker &amp; Morphew, 2007)]</a:t>
            </a:r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Resource Cost Models or Ingredients methods</a:t>
            </a:r>
            <a:endParaRPr lang="en-US" sz="950" dirty="0"/>
          </a:p>
          <a:p>
            <a:pPr lvl="1">
              <a:spcBef>
                <a:spcPts val="0"/>
              </a:spcBef>
              <a:spcAft>
                <a:spcPts val="400"/>
              </a:spcAft>
              <a:buSzPts val="2400"/>
            </a:pPr>
            <a:r>
              <a:rPr lang="en-US" sz="2200" dirty="0"/>
              <a:t>Institutional production/delivery or student consumption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9F2DB-5D5D-4CA7-A1B3-D81C19B8A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576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C87DC6-08C9-425A-98F4-C2C9E61CAB3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85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4192-FB51-4A70-9E2B-C4E55EAF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cs typeface="Times New Roman"/>
              </a:rPr>
              <a:t>Illustration of outcome-oriented approach to cost analysis</a:t>
            </a:r>
            <a:endParaRPr lang="en-US" sz="36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C1744D-B8BB-9272-72E5-1D26D3A7DF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2" y="2840517"/>
            <a:ext cx="5288231" cy="33333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Model using multiple years of data on all schools and/or districts in a state (or </a:t>
            </a:r>
            <a:r>
              <a:rPr lang="en-US" b="1" dirty="0"/>
              <a:t>nation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13,000 Local Education Agencies </a:t>
            </a:r>
          </a:p>
          <a:p>
            <a:pPr lvl="1"/>
            <a:r>
              <a:rPr lang="en-US" dirty="0"/>
              <a:t>Across 50 State Systems</a:t>
            </a:r>
          </a:p>
          <a:p>
            <a:pPr lvl="1"/>
            <a:r>
              <a:rPr lang="en-US" dirty="0"/>
              <a:t>12 years of data</a:t>
            </a:r>
          </a:p>
          <a:p>
            <a:r>
              <a:rPr lang="en-US" dirty="0"/>
              <a:t>Identifying the statistical relationships represented by each connection in the figure (based on the best available data from state and federal sources)</a:t>
            </a:r>
          </a:p>
          <a:p>
            <a:r>
              <a:rPr lang="en-US" dirty="0"/>
              <a:t>Using that model to project the spending needed to achieve a given level of outcomes</a:t>
            </a:r>
          </a:p>
          <a:p>
            <a:pPr lvl="1"/>
            <a:r>
              <a:rPr lang="en-US" dirty="0"/>
              <a:t>Across all children</a:t>
            </a:r>
          </a:p>
          <a:p>
            <a:pPr lvl="1"/>
            <a:r>
              <a:rPr lang="en-US" dirty="0"/>
              <a:t>Across all settings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9F2DB-5D5D-4CA7-A1B3-D81C19B8A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576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C87DC6-08C9-425A-98F4-C2C9E61CAB3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711218A-44CE-0B05-9F2A-7731090D6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47"/>
          <a:stretch/>
        </p:blipFill>
        <p:spPr>
          <a:xfrm>
            <a:off x="5817268" y="2692619"/>
            <a:ext cx="5976560" cy="32240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8DBD9E-D248-9FB5-18A5-C55DB4094E9C}"/>
              </a:ext>
            </a:extLst>
          </p:cNvPr>
          <p:cNvSpPr txBox="1"/>
          <p:nvPr/>
        </p:nvSpPr>
        <p:spPr>
          <a:xfrm>
            <a:off x="430831" y="1523033"/>
            <a:ext cx="331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954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3843-010D-3AF7-2843-6EBF14D9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74" y="1429092"/>
            <a:ext cx="10946029" cy="82259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General Framework for Outcome Oriented Analysis</a:t>
            </a:r>
            <a:br>
              <a:rPr lang="en-US" b="1" dirty="0"/>
            </a:br>
            <a:r>
              <a:rPr lang="en-US" b="1" dirty="0"/>
              <a:t>4 step Process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90733AB-F2D7-4435-1602-82E87E3DF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78" y="2466655"/>
            <a:ext cx="10673905" cy="436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15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8A5E3F-3FBB-C3E2-E547-F30B45ABC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213" y="2532196"/>
            <a:ext cx="8914009" cy="41148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960D108-983E-67BF-CA59-6DB735967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550" y="1570975"/>
            <a:ext cx="8081744" cy="82259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Current spending compared to spending needed to achieve national mean outcomes</a:t>
            </a:r>
          </a:p>
        </p:txBody>
      </p:sp>
    </p:spTree>
    <p:extLst>
      <p:ext uri="{BB962C8B-B14F-4D97-AF65-F5344CB8AC3E}">
        <p14:creationId xmlns:p14="http://schemas.microsoft.com/office/powerpoint/2010/main" val="1347405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49A5-DE6C-84F6-4453-4613B90D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Outcome Gaps to National Mean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E50DE3-CE6A-9BB9-A8F8-1BA613957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384" y="2568567"/>
            <a:ext cx="907749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02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9BECA0-AA8A-8ABF-CFA0-DF24F3090154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be used to evaluate school funding systems</a:t>
            </a:r>
          </a:p>
          <a:p>
            <a:r>
              <a:rPr lang="en-US" dirty="0"/>
              <a:t>Can be used to inform, redesign/recalibrate school funding formulas</a:t>
            </a:r>
          </a:p>
          <a:p>
            <a:pPr lvl="1"/>
            <a:r>
              <a:rPr lang="en-US" dirty="0"/>
              <a:t>Toward equal opportunity &amp; adequacy goals</a:t>
            </a:r>
            <a:endParaRPr lang="en-CO" dirty="0"/>
          </a:p>
          <a:p>
            <a:pPr lvl="1"/>
            <a:r>
              <a:rPr lang="en-US" dirty="0"/>
              <a:t>To calibrate basic levels of funding &amp; weights or cost adjustments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5E2E2-67BB-4D6D-5E4C-E33FDE0E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C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61506-6974-BC8F-B873-38CF74A9B539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Increased longitudinal data availability enables cost modeling</a:t>
            </a:r>
          </a:p>
          <a:p>
            <a:pPr lvl="1"/>
            <a:r>
              <a:rPr lang="en-US" dirty="0"/>
              <a:t>Harmonized outcomes</a:t>
            </a:r>
          </a:p>
          <a:p>
            <a:pPr lvl="1"/>
            <a:r>
              <a:rPr lang="en-US" dirty="0"/>
              <a:t>Student characteristics</a:t>
            </a:r>
          </a:p>
          <a:p>
            <a:pPr lvl="1"/>
            <a:r>
              <a:rPr lang="en-US" dirty="0"/>
              <a:t>Context &amp; institutional characteristics</a:t>
            </a:r>
          </a:p>
          <a:p>
            <a:r>
              <a:rPr lang="en-US" dirty="0"/>
              <a:t>Cost models are producing increasingly consistent, robust results</a:t>
            </a:r>
          </a:p>
          <a:p>
            <a:r>
              <a:rPr lang="en-US" dirty="0"/>
              <a:t>Applications in both elementary &amp; secondary as well as post-secondary (U.S. Community Colleges) settings</a:t>
            </a:r>
            <a:endParaRPr lang="en-C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37008-F20D-DCAE-2E72-223F000C2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2F16716-AD63-934C-8326-853CEBAA26FF}" type="slidenum">
              <a:rPr lang="en-CO" smtClean="0"/>
              <a:pPr/>
              <a:t>11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2749189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C4C40-E114-9F03-FF93-00117663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O" dirty="0"/>
              <a:t>“</a:t>
            </a:r>
            <a:r>
              <a:rPr lang="en-US" dirty="0"/>
              <a:t>This case, of course, is about the rest of those children</a:t>
            </a:r>
            <a:r>
              <a:rPr lang="en-CO" dirty="0"/>
              <a:t>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E945D-2725-0043-B1C9-E2ECE515F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983" y="5438775"/>
            <a:ext cx="6452072" cy="365125"/>
          </a:xfrm>
        </p:spPr>
        <p:txBody>
          <a:bodyPr>
            <a:noAutofit/>
          </a:bodyPr>
          <a:lstStyle/>
          <a:p>
            <a:r>
              <a:rPr lang="en-US" dirty="0"/>
              <a:t>Kansas District Court Judge Terry Bullock, December 19, 2003</a:t>
            </a:r>
            <a:endParaRPr lang="en-C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281F0-A1C4-E5C2-FAD7-9E4CE8A2D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2F16716-AD63-934C-8326-853CEBAA26FF}" type="slidenum">
              <a:rPr lang="en-CO" smtClean="0"/>
              <a:pPr/>
              <a:t>12</a:t>
            </a:fld>
            <a:endParaRPr lang="en-CO" dirty="0"/>
          </a:p>
        </p:txBody>
      </p:sp>
    </p:spTree>
    <p:extLst>
      <p:ext uri="{BB962C8B-B14F-4D97-AF65-F5344CB8AC3E}">
        <p14:creationId xmlns:p14="http://schemas.microsoft.com/office/powerpoint/2010/main" val="399852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44EAD-C379-4C4B-8AA5-282F352E24D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11214" y="2840518"/>
            <a:ext cx="5080059" cy="373236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State Studies</a:t>
            </a:r>
          </a:p>
          <a:p>
            <a:r>
              <a:rPr lang="en-US" sz="2000" dirty="0">
                <a:effectLst/>
                <a:latin typeface="Arial" panose="020B0604020202020204" pitchFamily="34" charset="0"/>
              </a:rPr>
              <a:t>KANSAS</a:t>
            </a:r>
          </a:p>
          <a:p>
            <a:pPr lvl="1"/>
            <a:r>
              <a:rPr lang="en-US" sz="1600" dirty="0">
                <a:effectLst/>
                <a:latin typeface="Arial" panose="020B0604020202020204" pitchFamily="34" charset="0"/>
              </a:rPr>
              <a:t>Taylor, L., Willis, J., Berg-Jacobson, A., </a:t>
            </a:r>
            <a:r>
              <a:rPr lang="en-US" sz="1600" dirty="0" err="1">
                <a:effectLst/>
                <a:latin typeface="Arial" panose="020B0604020202020204" pitchFamily="34" charset="0"/>
              </a:rPr>
              <a:t>Jaquet</a:t>
            </a:r>
            <a:r>
              <a:rPr lang="en-US" sz="1600" dirty="0">
                <a:effectLst/>
                <a:latin typeface="Arial" panose="020B0604020202020204" pitchFamily="34" charset="0"/>
              </a:rPr>
              <a:t>, K., &amp; </a:t>
            </a:r>
            <a:r>
              <a:rPr lang="en-US" sz="1600" dirty="0" err="1">
                <a:effectLst/>
                <a:latin typeface="Arial" panose="020B0604020202020204" pitchFamily="34" charset="0"/>
              </a:rPr>
              <a:t>Caparas</a:t>
            </a:r>
            <a:r>
              <a:rPr lang="en-US" sz="1600" dirty="0">
                <a:effectLst/>
                <a:latin typeface="Arial" panose="020B0604020202020204" pitchFamily="34" charset="0"/>
              </a:rPr>
              <a:t>, R. (2018). Estimating the costs associated with reaching student achievement expectations for Kansas public education students: A cost function approach. San Francisco, CA: </a:t>
            </a:r>
            <a:r>
              <a:rPr lang="en-US" sz="1600" dirty="0" err="1">
                <a:effectLst/>
                <a:latin typeface="Arial" panose="020B0604020202020204" pitchFamily="34" charset="0"/>
              </a:rPr>
              <a:t>WestEd</a:t>
            </a:r>
            <a:r>
              <a:rPr lang="en-US" sz="1600" dirty="0">
                <a:effectLst/>
                <a:latin typeface="Arial" panose="020B0604020202020204" pitchFamily="34" charset="0"/>
              </a:rPr>
              <a:t>. Retrieved from </a:t>
            </a:r>
            <a:r>
              <a:rPr lang="en-US" sz="1600" dirty="0">
                <a:effectLst/>
                <a:latin typeface="Arial" panose="020B0604020202020204" pitchFamily="34" charset="0"/>
                <a:hlinkClick r:id="rId2"/>
              </a:rPr>
              <a:t>https://probstforprogress.com/wp-content/uploads/2018/03/kansas_adequacy_study_cost_function_approach_20180315_final.pdf</a:t>
            </a:r>
            <a:r>
              <a:rPr lang="en-US" sz="1600" dirty="0">
                <a:effectLst/>
                <a:latin typeface="Arial" panose="020B0604020202020204" pitchFamily="34" charset="0"/>
              </a:rPr>
              <a:t> </a:t>
            </a:r>
          </a:p>
          <a:p>
            <a:pPr lvl="1"/>
            <a:r>
              <a:rPr lang="en-US" sz="1600" dirty="0">
                <a:effectLst/>
                <a:latin typeface="Arial" panose="020B0604020202020204" pitchFamily="34" charset="0"/>
              </a:rPr>
              <a:t>Duncombe, W., </a:t>
            </a:r>
            <a:r>
              <a:rPr lang="en-US" sz="1600" dirty="0" err="1">
                <a:effectLst/>
                <a:latin typeface="Arial" panose="020B0604020202020204" pitchFamily="34" charset="0"/>
              </a:rPr>
              <a:t>Yinger</a:t>
            </a:r>
            <a:r>
              <a:rPr lang="en-US" sz="1600" dirty="0">
                <a:effectLst/>
                <a:latin typeface="Arial" panose="020B0604020202020204" pitchFamily="34" charset="0"/>
              </a:rPr>
              <a:t>, J. (2006) Estimating the Costs of Meeting Student Performance Outcomes Adopted by the Kansas State Board of Education. Prepared for the Kansas Legislative Division of Post Audit  </a:t>
            </a:r>
            <a:r>
              <a:rPr lang="en-US" sz="1600" dirty="0">
                <a:effectLst/>
                <a:latin typeface="Arial" panose="020B0604020202020204" pitchFamily="34" charset="0"/>
                <a:hlinkClick r:id="rId2"/>
              </a:rPr>
              <a:t>https://www.maxwell.syr.edu/uploadedFiles/cpr/research/cpr_research_education_finance_policy/Kansas_Report.pdf</a:t>
            </a:r>
            <a:r>
              <a:rPr lang="en-US" sz="1600" dirty="0"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2000" dirty="0">
                <a:latin typeface="Arial" panose="020B0604020202020204" pitchFamily="34" charset="0"/>
              </a:rPr>
              <a:t>VERMONT</a:t>
            </a:r>
          </a:p>
          <a:p>
            <a:pPr lvl="1"/>
            <a:r>
              <a:rPr lang="en-US" sz="1600" dirty="0">
                <a:latin typeface="Arial" panose="020B0604020202020204" pitchFamily="34" charset="0"/>
              </a:rPr>
              <a:t>Kolbe, T., Baker, B.D., Atchison, D., Levin, J. (2019) Pupil Weighting Factors Report. State of Vermont, House and Senate Committees on Education. </a:t>
            </a:r>
            <a:r>
              <a:rPr lang="en-US" sz="1600" dirty="0">
                <a:latin typeface="Arial" panose="020B0604020202020204" pitchFamily="34" charset="0"/>
                <a:hlinkClick r:id="rId2"/>
              </a:rPr>
              <a:t>https://legislature.vermont.gov/assets/Legislative-Reports/edu-legislative-report-pupil-weighting-factors-2019.pdf</a:t>
            </a:r>
            <a:r>
              <a:rPr lang="en-US" sz="1600" dirty="0">
                <a:latin typeface="Arial" panose="020B0604020202020204" pitchFamily="34" charset="0"/>
              </a:rPr>
              <a:t>  </a:t>
            </a:r>
          </a:p>
          <a:p>
            <a:r>
              <a:rPr lang="en-US" sz="2000" dirty="0">
                <a:latin typeface="Arial" panose="020B0604020202020204" pitchFamily="34" charset="0"/>
              </a:rPr>
              <a:t>NEW HAMPSHIRE</a:t>
            </a:r>
          </a:p>
          <a:p>
            <a:pPr lvl="1"/>
            <a:r>
              <a:rPr lang="en-US" sz="1600" dirty="0">
                <a:effectLst/>
                <a:latin typeface="Arial" panose="020B0604020202020204" pitchFamily="34" charset="0"/>
              </a:rPr>
              <a:t>Baker, B.D., Atchison, D., Levin, J., Kearns, C. (2020) New Hampshire Commission to Study School Funding, Final Report: </a:t>
            </a:r>
            <a:r>
              <a:rPr lang="en-US" sz="1600" dirty="0">
                <a:effectLst/>
                <a:latin typeface="Arial" panose="020B0604020202020204" pitchFamily="34" charset="0"/>
                <a:hlinkClick r:id="rId2"/>
              </a:rPr>
              <a:t>https://carsey.unh.edu/sites/default/files/media/2020/09/20-12685_nh_final_report_version_v5_draft_1.pdf</a:t>
            </a:r>
            <a:r>
              <a:rPr lang="en-US" sz="1600" dirty="0">
                <a:effectLst/>
                <a:latin typeface="Arial" panose="020B0604020202020204" pitchFamily="34" charset="0"/>
              </a:rPr>
              <a:t>  </a:t>
            </a:r>
          </a:p>
          <a:p>
            <a:r>
              <a:rPr lang="en-US" sz="2000" dirty="0">
                <a:latin typeface="Arial" panose="020B0604020202020204" pitchFamily="34" charset="0"/>
              </a:rPr>
              <a:t>DELAWARE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Batang" panose="020B0503020000020004" pitchFamily="18" charset="-127"/>
                <a:cs typeface="Calibri" panose="020F0502020204030204" pitchFamily="34" charset="0"/>
              </a:rPr>
              <a:t>D. Atchison, B.D. Baker, J. Levin, S. Fatima, A.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Batang" panose="020B0503020000020004" pitchFamily="18" charset="-127"/>
                <a:cs typeface="Calibri" panose="020F0502020204030204" pitchFamily="34" charset="0"/>
              </a:rPr>
              <a:t>Trauth</a:t>
            </a:r>
            <a:r>
              <a:rPr lang="en-US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Batang" panose="020B0503020000020004" pitchFamily="18" charset="-127"/>
                <a:cs typeface="Calibri" panose="020F0502020204030204" pitchFamily="34" charset="0"/>
              </a:rPr>
              <a:t>, A. Srikanth, C.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Batang" panose="020B0503020000020004" pitchFamily="18" charset="-127"/>
                <a:cs typeface="Calibri" panose="020F0502020204030204" pitchFamily="34" charset="0"/>
              </a:rPr>
              <a:t>Herberle</a:t>
            </a:r>
            <a:r>
              <a:rPr lang="en-US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Batang" panose="020B0503020000020004" pitchFamily="18" charset="-127"/>
                <a:cs typeface="Calibri" panose="020F0502020204030204" pitchFamily="34" charset="0"/>
              </a:rPr>
              <a:t>, N. Gannon-Slater, L. Junk, K.: Wallace (2023) Assessment of Delaware Public School Funding. </a:t>
            </a:r>
            <a:r>
              <a:rPr lang="en-US" sz="1800" u="sng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Batang" panose="020B0503020000020004" pitchFamily="18" charset="-127"/>
                <a:cs typeface="Calibri" panose="020F0502020204030204" pitchFamily="34" charset="0"/>
                <a:hlinkClick r:id="rId2"/>
              </a:rPr>
              <a:t>https://education.delaware.gov/wp-content/uploads/2023/12/23-22933_1_Delaware_Full_Report-FMT-ed103023-Version-2.pdf</a:t>
            </a:r>
            <a:r>
              <a:rPr lang="en-US" sz="18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Batang" panose="020B0503020000020004" pitchFamily="18" charset="-127"/>
                <a:cs typeface="Calibri" panose="020F0502020204030204" pitchFamily="34" charset="0"/>
              </a:rPr>
              <a:t> </a:t>
            </a:r>
            <a:endParaRPr lang="en-US" sz="18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Georgia" panose="020405020504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5DB36-C2AC-4F62-B5AE-2CAE98A7E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Recent Applications of Cost Modeling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D377CA-F679-F685-3F1D-CDEFA63527D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2985" y="2840518"/>
            <a:ext cx="5149744" cy="303380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Peer Reviewed Articles </a:t>
            </a:r>
          </a:p>
          <a:p>
            <a:r>
              <a:rPr lang="en-US" dirty="0"/>
              <a:t>Baker, B. D., Weber, M., &amp; Srikanth, A. (2021). Informing Federal School Finance Policy with Empirical Evidence. Journal of Education Finance, 47(1), 1-25.</a:t>
            </a:r>
          </a:p>
          <a:p>
            <a:r>
              <a:rPr lang="en-US" dirty="0"/>
              <a:t>Levin, J., Baker, B., Lee, J., Atchison, D., &amp; </a:t>
            </a:r>
            <a:r>
              <a:rPr lang="en-US" dirty="0" err="1"/>
              <a:t>Kelchen</a:t>
            </a:r>
            <a:r>
              <a:rPr lang="en-US" dirty="0"/>
              <a:t>, R. (2022). An Examination of the Costs of Texas Community Colleges. REL 2023-142. Regional Educational Laboratory Southwest.</a:t>
            </a:r>
          </a:p>
          <a:p>
            <a:r>
              <a:rPr lang="en-US" dirty="0"/>
              <a:t>Kolbe, T., Baker, B. D., Atchison, D., Levin, J., &amp; Harris, P. (2021). The additional cost of operating rural schools: Evidence from Vermont. AERA Open, 7, 2332858420988868.</a:t>
            </a:r>
          </a:p>
          <a:p>
            <a:r>
              <a:rPr lang="en-US" dirty="0"/>
              <a:t>Zhao, B. (2022). Estimating the cost function of Connecticut public K–12 education: implications for inequity and inadequacy in school spending. Education Economics, 1-32.</a:t>
            </a:r>
          </a:p>
          <a:p>
            <a:r>
              <a:rPr lang="en-US" dirty="0" err="1"/>
              <a:t>Gronberg</a:t>
            </a:r>
            <a:r>
              <a:rPr lang="en-US" dirty="0"/>
              <a:t>, T. J., Jansen, D. W., &amp; Taylor, L. L. (2017). Are charters the best alternative? A cost frontier analysis of alternative education campuses in Texas. Southern Economic Journal, 83(3), 721-743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AA016-8ED2-4EE1-A1B9-6FEC11D44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0140E4-156D-4B1E-82AF-9521E33A519B}" type="slidenum">
              <a:rPr lang="en-US" smtClean="0"/>
              <a:t>13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6A6A5-8E9B-4A08-A92F-5D2994D5B0F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fld id="{AF4F851E-1753-436F-B466-819FFC989B94}" type="datetime1">
              <a:rPr lang="en-US" smtClean="0"/>
              <a:t>10/27/2024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90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215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1517</Words>
  <Application>Microsoft Office PowerPoint</Application>
  <PresentationFormat>Widescreen</PresentationFormat>
  <Paragraphs>106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</vt:lpstr>
      <vt:lpstr>Aptos Narrow</vt:lpstr>
      <vt:lpstr>Arial</vt:lpstr>
      <vt:lpstr>Calibri</vt:lpstr>
      <vt:lpstr>Calibri Light</vt:lpstr>
      <vt:lpstr>Courier New</vt:lpstr>
      <vt:lpstr>Georgia</vt:lpstr>
      <vt:lpstr>Times New Roman</vt:lpstr>
      <vt:lpstr>Wingdings</vt:lpstr>
      <vt:lpstr>Office Theme</vt:lpstr>
      <vt:lpstr>PowerPoint Presentation</vt:lpstr>
      <vt:lpstr>PowerPoint Presentation</vt:lpstr>
      <vt:lpstr>Goals of School Finance Systems</vt:lpstr>
      <vt:lpstr>Basic Principles of “Costs” &amp; “Equal Opportunity”</vt:lpstr>
      <vt:lpstr>U.S. School Finance Indicators Database</vt:lpstr>
      <vt:lpstr>Cost analysis methodologies</vt:lpstr>
      <vt:lpstr>Illustration of outcome-oriented approach to cost analysis</vt:lpstr>
      <vt:lpstr>General Framework for Outcome Oriented Analysis 4 step Process</vt:lpstr>
      <vt:lpstr>Current spending compared to spending needed to achieve national mean outcomes</vt:lpstr>
      <vt:lpstr>Outcome Gaps to National Mean </vt:lpstr>
      <vt:lpstr>Summary</vt:lpstr>
      <vt:lpstr>“This case, of course, is about the rest of those children”</vt:lpstr>
      <vt:lpstr>Recent Applications of Cost Modeling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mapu200201@outlook.com</dc:creator>
  <cp:keywords/>
  <dc:description/>
  <cp:lastModifiedBy>Bruce Baker</cp:lastModifiedBy>
  <cp:revision>88</cp:revision>
  <dcterms:created xsi:type="dcterms:W3CDTF">2024-09-05T16:24:59Z</dcterms:created>
  <dcterms:modified xsi:type="dcterms:W3CDTF">2024-10-28T00:57:41Z</dcterms:modified>
  <cp:category/>
</cp:coreProperties>
</file>